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91" r:id="rId3"/>
    <p:sldId id="295" r:id="rId4"/>
    <p:sldId id="261" r:id="rId5"/>
    <p:sldId id="276" r:id="rId6"/>
    <p:sldId id="263" r:id="rId7"/>
    <p:sldId id="264" r:id="rId8"/>
    <p:sldId id="280" r:id="rId9"/>
    <p:sldId id="283" r:id="rId10"/>
    <p:sldId id="294" r:id="rId11"/>
    <p:sldId id="271" r:id="rId12"/>
    <p:sldId id="296" r:id="rId13"/>
    <p:sldId id="265" r:id="rId14"/>
    <p:sldId id="270" r:id="rId15"/>
    <p:sldId id="260" r:id="rId16"/>
    <p:sldId id="269" r:id="rId17"/>
    <p:sldId id="293" r:id="rId18"/>
    <p:sldId id="292" r:id="rId19"/>
    <p:sldId id="274" r:id="rId20"/>
    <p:sldId id="273"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9749" autoAdjust="0"/>
  </p:normalViewPr>
  <p:slideViewPr>
    <p:cSldViewPr>
      <p:cViewPr varScale="1">
        <p:scale>
          <a:sx n="57" d="100"/>
          <a:sy n="57" d="100"/>
        </p:scale>
        <p:origin x="-17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734BF5-80EE-4554-864F-A84B999452B4}" type="datetimeFigureOut">
              <a:rPr lang="he-IL" smtClean="0"/>
              <a:pPr/>
              <a:t>ט"ו/סיון/תשע"ח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5C5A32-6090-48E1-9724-A820FE14F371}" type="slidenum">
              <a:rPr lang="he-IL" smtClean="0"/>
              <a:pPr/>
              <a:t>‹#›</a:t>
            </a:fld>
            <a:endParaRPr lang="he-IL"/>
          </a:p>
        </p:txBody>
      </p:sp>
    </p:spTree>
    <p:extLst>
      <p:ext uri="{BB962C8B-B14F-4D97-AF65-F5344CB8AC3E}">
        <p14:creationId xmlns="" xmlns:p14="http://schemas.microsoft.com/office/powerpoint/2010/main" val="2274568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הקדמה: כבר עסקנו באו"ם – החלטה 2334, </a:t>
            </a:r>
            <a:r>
              <a:rPr lang="he-IL" dirty="0" err="1" smtClean="0"/>
              <a:t>החלטה</a:t>
            </a:r>
            <a:r>
              <a:rPr lang="he-IL" dirty="0" smtClean="0"/>
              <a:t> 181 – כ"ט בנובמבר, כוחות שלום </a:t>
            </a:r>
            <a:r>
              <a:rPr lang="he-IL" dirty="0" err="1" smtClean="0"/>
              <a:t>ואונדו"ף</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a:t>
            </a:fld>
            <a:endParaRPr lang="he-IL"/>
          </a:p>
        </p:txBody>
      </p:sp>
    </p:spTree>
    <p:extLst>
      <p:ext uri="{BB962C8B-B14F-4D97-AF65-F5344CB8AC3E}">
        <p14:creationId xmlns="" xmlns:p14="http://schemas.microsoft.com/office/powerpoint/2010/main" val="193319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מציין מיקום של תמונת שקופית 1"/>
          <p:cNvSpPr>
            <a:spLocks noGrp="1" noRot="1" noChangeAspect="1"/>
          </p:cNvSpPr>
          <p:nvPr>
            <p:ph type="sldImg"/>
          </p:nvPr>
        </p:nvSpPr>
        <p:spPr>
          <a:ln/>
        </p:spPr>
      </p:sp>
      <p:sp>
        <p:nvSpPr>
          <p:cNvPr id="64514" name="מציין מיקום של הערות 2"/>
          <p:cNvSpPr>
            <a:spLocks noGrp="1"/>
          </p:cNvSpPr>
          <p:nvPr>
            <p:ph type="body" idx="1"/>
          </p:nvPr>
        </p:nvSpPr>
        <p:spPr>
          <a:noFill/>
          <a:ln/>
        </p:spPr>
        <p:txBody>
          <a:bodyPr/>
          <a:lstStyle/>
          <a:p>
            <a:r>
              <a:rPr lang="en-US" dirty="0" err="1" smtClean="0">
                <a:latin typeface="Arial" charset="0"/>
                <a:cs typeface="Arial" charset="0"/>
              </a:rPr>
              <a:t>UNSCo</a:t>
            </a:r>
            <a:r>
              <a:rPr lang="en-US" baseline="0" dirty="0" smtClean="0">
                <a:latin typeface="Arial" charset="0"/>
                <a:cs typeface="Arial" charset="0"/>
              </a:rPr>
              <a:t>  - </a:t>
            </a:r>
            <a:r>
              <a:rPr lang="he-IL" baseline="0" dirty="0" smtClean="0">
                <a:latin typeface="Arial" charset="0"/>
                <a:cs typeface="Arial" charset="0"/>
              </a:rPr>
              <a:t>שליח המזכ"ל לתהליך השלום – היה סרי </a:t>
            </a:r>
            <a:r>
              <a:rPr lang="he-IL" baseline="0" dirty="0" err="1" smtClean="0">
                <a:latin typeface="Arial" charset="0"/>
                <a:cs typeface="Arial" charset="0"/>
              </a:rPr>
              <a:t>ועכישו</a:t>
            </a:r>
            <a:r>
              <a:rPr lang="he-IL" baseline="0" dirty="0" smtClean="0">
                <a:latin typeface="Arial" charset="0"/>
                <a:cs typeface="Arial" charset="0"/>
              </a:rPr>
              <a:t> </a:t>
            </a:r>
            <a:r>
              <a:rPr lang="he-IL" baseline="0" dirty="0" err="1" smtClean="0">
                <a:latin typeface="Arial" charset="0"/>
                <a:cs typeface="Arial" charset="0"/>
              </a:rPr>
              <a:t>מלדנוב</a:t>
            </a:r>
            <a:endParaRPr lang="en-US" dirty="0" smtClean="0">
              <a:latin typeface="Arial" charset="0"/>
              <a:cs typeface="Arial" charset="0"/>
            </a:endParaRPr>
          </a:p>
        </p:txBody>
      </p:sp>
      <p:sp>
        <p:nvSpPr>
          <p:cNvPr id="64515" name="מציין מיקום של מספר שקופית 3"/>
          <p:cNvSpPr>
            <a:spLocks noGrp="1"/>
          </p:cNvSpPr>
          <p:nvPr>
            <p:ph type="sldNum" sz="quarter" idx="5"/>
          </p:nvPr>
        </p:nvSpPr>
        <p:spPr>
          <a:noFill/>
        </p:spPr>
        <p:txBody>
          <a:bodyPr/>
          <a:lstStyle/>
          <a:p>
            <a:fld id="{A752DB6C-DC49-48C5-9BAD-19567A407802}" type="slidenum">
              <a:rPr lang="he-IL" smtClean="0">
                <a:solidFill>
                  <a:prstClr val="black"/>
                </a:solidFill>
                <a:latin typeface="Arial" charset="0"/>
              </a:rPr>
              <a:pPr/>
              <a:t>11</a:t>
            </a:fld>
            <a:endParaRPr lang="en-US" smtClean="0">
              <a:solidFill>
                <a:prstClr val="black"/>
              </a:solidFill>
              <a:latin typeface="Arial" charset="0"/>
              <a:cs typeface="Arial" charset="0"/>
            </a:endParaRPr>
          </a:p>
        </p:txBody>
      </p:sp>
    </p:spTree>
    <p:extLst>
      <p:ext uri="{BB962C8B-B14F-4D97-AF65-F5344CB8AC3E}">
        <p14:creationId xmlns="" xmlns:p14="http://schemas.microsoft.com/office/powerpoint/2010/main" val="264227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r" rtl="0"/>
            <a:r>
              <a:rPr lang="he-IL" sz="1200" dirty="0" err="1" smtClean="0"/>
              <a:t>אונ"סקו</a:t>
            </a:r>
            <a:endParaRPr lang="he-IL" sz="1200" dirty="0" smtClean="0"/>
          </a:p>
          <a:p>
            <a:pPr algn="r" rtl="0"/>
            <a:r>
              <a:rPr lang="he-IL" sz="1200" dirty="0" smtClean="0"/>
              <a:t>פרישת ארה"ב, מימון, ה-</a:t>
            </a:r>
            <a:r>
              <a:rPr lang="en-US" sz="1200" dirty="0" smtClean="0"/>
              <a:t>WAIVER</a:t>
            </a:r>
          </a:p>
          <a:p>
            <a:pPr algn="l" rtl="0"/>
            <a:endParaRPr lang="en-US" sz="1200" dirty="0" smtClean="0"/>
          </a:p>
          <a:p>
            <a:pPr algn="l" rtl="0"/>
            <a:endParaRPr lang="en-US" sz="1200" dirty="0" smtClean="0"/>
          </a:p>
          <a:p>
            <a:pPr algn="l" rtl="0"/>
            <a:r>
              <a:rPr lang="en-US" sz="1200" dirty="0" smtClean="0"/>
              <a:t>HRC statistics</a:t>
            </a:r>
          </a:p>
          <a:p>
            <a:pPr algn="l" rtl="0"/>
            <a:endParaRPr lang="en-US" sz="1200" dirty="0" smtClean="0"/>
          </a:p>
          <a:p>
            <a:pPr algn="l" rtl="0">
              <a:buBlip>
                <a:blip r:embed="rId3"/>
              </a:buBlip>
            </a:pPr>
            <a:r>
              <a:rPr lang="en-US" sz="1200" b="1" dirty="0" smtClean="0"/>
              <a:t>Over 30 resolutions on Israel (circa 50% of all political resolutions) </a:t>
            </a:r>
            <a:endParaRPr lang="he-IL" sz="1200" b="1" kern="0" dirty="0" smtClean="0">
              <a:latin typeface="Tahoma" pitchFamily="34" charset="0"/>
              <a:cs typeface="Tahoma" pitchFamily="34" charset="0"/>
            </a:endParaRPr>
          </a:p>
          <a:p>
            <a:pPr algn="l" rtl="0">
              <a:buBlip>
                <a:blip r:embed="rId3"/>
              </a:buBlip>
            </a:pPr>
            <a:r>
              <a:rPr lang="en-US" sz="1200" b="1" dirty="0" smtClean="0"/>
              <a:t>No resolution on human rights violations in Zimbabwe, Venezuela or China</a:t>
            </a:r>
          </a:p>
          <a:p>
            <a:pPr algn="l" rtl="0">
              <a:buBlip>
                <a:blip r:embed="rId3"/>
              </a:buBlip>
            </a:pPr>
            <a:r>
              <a:rPr lang="en-US" sz="1200" b="1" dirty="0" smtClean="0"/>
              <a:t>6 out of 14 special sessions held on Israel</a:t>
            </a:r>
          </a:p>
          <a:p>
            <a:pPr algn="l" rtl="0">
              <a:buBlip>
                <a:blip r:embed="rId3"/>
              </a:buBlip>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r>
              <a:rPr lang="en-US" b="1" kern="0" dirty="0" smtClean="0">
                <a:solidFill>
                  <a:schemeClr val="bg1"/>
                </a:solidFill>
                <a:latin typeface="Tahoma" pitchFamily="34" charset="0"/>
                <a:cs typeface="Tahoma" pitchFamily="34" charset="0"/>
              </a:rPr>
              <a:t>Agenda-items under which the conflict comes up</a:t>
            </a:r>
            <a:endParaRPr lang="he-IL" b="1"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Question of Palestine</a:t>
            </a:r>
          </a:p>
          <a:p>
            <a:pPr marL="34290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Committee on the Exercise of the Inalienable Rights of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Situation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UNRWA</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Natural Resources in the Palestinian Territories </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Nuclear weapon-free zone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Assistance to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Right of the Palestinian People to Self-determination </a:t>
            </a: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algn="l" rtl="0" eaLnBrk="1" hangingPunct="1"/>
            <a:r>
              <a:rPr lang="en-US" b="1" dirty="0" smtClean="0"/>
              <a:t>UNRWA – UN contributions….$20 million – 4 percent</a:t>
            </a:r>
          </a:p>
          <a:p>
            <a:pPr algn="l" rtl="0" eaLnBrk="1" hangingPunct="1"/>
            <a:r>
              <a:rPr lang="en-US" b="1" dirty="0" smtClean="0"/>
              <a:t>UNHCR – UN contributions….$34.4 million – 3 percent </a:t>
            </a: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mn-ea"/>
                <a:cs typeface="Tahoma" pitchFamily="34" charset="0"/>
              </a:rPr>
              <a:t>Former Secretary General Kofi Annan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I</a:t>
            </a:r>
            <a:r>
              <a:rPr lang="en-US" sz="12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n</a:t>
            </a: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his speech 12.12.2006:</a:t>
            </a: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GB" sz="1200" i="1" dirty="0" smtClean="0">
                <a:solidFill>
                  <a:schemeClr val="bg1"/>
                </a:solidFill>
                <a:latin typeface="Times New Roman" pitchFamily="18" charset="0"/>
                <a:cs typeface="Times New Roman" pitchFamily="18" charset="0"/>
              </a:rPr>
              <a:t>Some may feel satisfaction at repeatedly passing General Assembly resolutions or holding conferences that condemn Israel’s behaviour.  But one can also ask whether such steps bring any tangible relief or benefit to the Palestinians.  There have been decades of resolutions.  There has been a proliferation of special committees, sessions and Secretariat divisions and units.  Has any of this had an effect on Israel’s policies, other than to strengthen the belief in Israel, and among many of its supporters, that this great Organization is too one-sided to be allowed a significant role in the Middle East peace process?</a:t>
            </a:r>
            <a:endParaRPr lang="en-US" sz="1200" i="1" dirty="0" smtClean="0">
              <a:solidFill>
                <a:schemeClr val="bg1"/>
              </a:solidFill>
              <a:latin typeface="Times New Roman" pitchFamily="18" charset="0"/>
              <a:cs typeface="Times New Roman" pitchFamily="18"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he-IL" sz="1200" kern="0" dirty="0" smtClean="0">
              <a:solidFill>
                <a:schemeClr val="bg1"/>
              </a:solidFill>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13</a:t>
            </a:fld>
            <a:endParaRPr lang="he-IL"/>
          </a:p>
        </p:txBody>
      </p:sp>
    </p:spTree>
    <p:extLst>
      <p:ext uri="{BB962C8B-B14F-4D97-AF65-F5344CB8AC3E}">
        <p14:creationId xmlns="" xmlns:p14="http://schemas.microsoft.com/office/powerpoint/2010/main" val="214512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D49C64-4928-465E-84B1-277D334EF910}" type="slidenum">
              <a:rPr lang="he-IL" altLang="he-IL" smtClean="0">
                <a:solidFill>
                  <a:prstClr val="black"/>
                </a:solidFill>
              </a:rPr>
              <a:pPr eaLnBrk="1" hangingPunct="1"/>
              <a:t>14</a:t>
            </a:fld>
            <a:endParaRPr lang="en-US" altLang="he-IL"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he-IL" smtClean="0">
              <a:latin typeface="Arial" charset="0"/>
              <a:cs typeface="Arial" charset="0"/>
            </a:endParaRPr>
          </a:p>
        </p:txBody>
      </p:sp>
    </p:spTree>
    <p:extLst>
      <p:ext uri="{BB962C8B-B14F-4D97-AF65-F5344CB8AC3E}">
        <p14:creationId xmlns="" xmlns:p14="http://schemas.microsoft.com/office/powerpoint/2010/main" val="344751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לכן הנציגות</a:t>
            </a:r>
            <a:r>
              <a:rPr lang="he-IL" baseline="0" dirty="0" smtClean="0"/>
              <a:t> עוסקת רבות בסיכול יוזמות אנטי-ישראליות באו"ם – מניעת מהלכים מדיניים-משפטיים (</a:t>
            </a:r>
            <a:r>
              <a:rPr lang="he-IL" baseline="0" dirty="0" err="1" smtClean="0"/>
              <a:t>ליסטינג</a:t>
            </a:r>
            <a:r>
              <a:rPr lang="he-IL" baseline="0" dirty="0" smtClean="0"/>
              <a:t>)</a:t>
            </a:r>
          </a:p>
          <a:p>
            <a:r>
              <a:rPr lang="he-IL" baseline="0" dirty="0" smtClean="0"/>
              <a:t>צמצום נזקים בעקבות צוק איתן (</a:t>
            </a:r>
            <a:r>
              <a:rPr lang="en-US" baseline="0" dirty="0" smtClean="0"/>
              <a:t>BOI</a:t>
            </a:r>
            <a:r>
              <a:rPr lang="he-IL" baseline="0" dirty="0" smtClean="0"/>
              <a:t>)</a:t>
            </a:r>
          </a:p>
          <a:p>
            <a:r>
              <a:rPr lang="he-IL" baseline="0" dirty="0" smtClean="0"/>
              <a:t>חשיבות הקשר המיוחד עם ארה"ב</a:t>
            </a:r>
          </a:p>
          <a:p>
            <a:r>
              <a:rPr lang="he-IL" baseline="0" dirty="0" smtClean="0"/>
              <a:t>גיוס כלים </a:t>
            </a:r>
            <a:r>
              <a:rPr lang="he-IL" baseline="0" dirty="0" err="1" smtClean="0"/>
              <a:t>או"מיים</a:t>
            </a:r>
            <a:r>
              <a:rPr lang="he-IL" baseline="0" dirty="0" smtClean="0"/>
              <a:t> לקידום אינטרסים – זירה צפונית, איראן</a:t>
            </a:r>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15</a:t>
            </a:fld>
            <a:endParaRPr lang="he-IL"/>
          </a:p>
        </p:txBody>
      </p:sp>
    </p:spTree>
    <p:extLst>
      <p:ext uri="{BB962C8B-B14F-4D97-AF65-F5344CB8AC3E}">
        <p14:creationId xmlns="" xmlns:p14="http://schemas.microsoft.com/office/powerpoint/2010/main" val="209453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להוסיף</a:t>
            </a:r>
            <a:r>
              <a:rPr lang="he-IL" baseline="0" dirty="0" smtClean="0"/>
              <a:t> שקף על </a:t>
            </a:r>
            <a:r>
              <a:rPr lang="he-IL" baseline="0" dirty="0" err="1" smtClean="0"/>
              <a:t>ניקי</a:t>
            </a:r>
            <a:r>
              <a:rPr lang="he-IL" baseline="0" dirty="0" smtClean="0"/>
              <a:t> </a:t>
            </a:r>
            <a:r>
              <a:rPr lang="he-IL" baseline="0" dirty="0" err="1" smtClean="0"/>
              <a:t>היילי</a:t>
            </a:r>
            <a:r>
              <a:rPr lang="he-IL" baseline="0" dirty="0" smtClean="0"/>
              <a:t> – ברור שעכשיו זה קצת אחרת</a:t>
            </a:r>
          </a:p>
          <a:p>
            <a:r>
              <a:rPr lang="he-IL" baseline="0" dirty="0" smtClean="0"/>
              <a:t>הנושא של אונסקו</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16</a:t>
            </a:fld>
            <a:endParaRPr lang="he-IL"/>
          </a:p>
        </p:txBody>
      </p:sp>
    </p:spTree>
    <p:extLst>
      <p:ext uri="{BB962C8B-B14F-4D97-AF65-F5344CB8AC3E}">
        <p14:creationId xmlns="" xmlns:p14="http://schemas.microsoft.com/office/powerpoint/2010/main" val="378778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הגברת היצוא</a:t>
            </a:r>
            <a:r>
              <a:rPr lang="he-IL" baseline="0" dirty="0" smtClean="0"/>
              <a:t> לאו"ם</a:t>
            </a:r>
          </a:p>
          <a:p>
            <a:r>
              <a:rPr lang="he-IL" baseline="0" dirty="0" smtClean="0"/>
              <a:t>טכנולוגיות חקלאיות</a:t>
            </a:r>
          </a:p>
          <a:p>
            <a:r>
              <a:rPr lang="he-IL" baseline="0" dirty="0" smtClean="0"/>
              <a:t>קצין ישראלי זוכה </a:t>
            </a:r>
            <a:r>
              <a:rPr lang="he-IL" baseline="0" dirty="0" err="1" smtClean="0"/>
              <a:t>בעיתור</a:t>
            </a:r>
            <a:r>
              <a:rPr lang="he-IL" baseline="0" dirty="0" smtClean="0"/>
              <a:t> של </a:t>
            </a:r>
            <a:r>
              <a:rPr lang="en-US" baseline="0" dirty="0" smtClean="0"/>
              <a:t>DPKO</a:t>
            </a:r>
          </a:p>
          <a:p>
            <a:r>
              <a:rPr lang="he-IL" baseline="0" dirty="0" smtClean="0"/>
              <a:t>תפקידים (יותם סגן הועדה החמישית)</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19</a:t>
            </a:fld>
            <a:endParaRPr lang="he-IL"/>
          </a:p>
        </p:txBody>
      </p:sp>
    </p:spTree>
    <p:extLst>
      <p:ext uri="{BB962C8B-B14F-4D97-AF65-F5344CB8AC3E}">
        <p14:creationId xmlns="" xmlns:p14="http://schemas.microsoft.com/office/powerpoint/2010/main" val="302768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מאבק באנטישמיות והעלאת </a:t>
            </a:r>
            <a:r>
              <a:rPr lang="he-IL" dirty="0" err="1" smtClean="0"/>
              <a:t>זכרון</a:t>
            </a:r>
            <a:r>
              <a:rPr lang="he-IL" dirty="0" smtClean="0"/>
              <a:t> השואה </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20</a:t>
            </a:fld>
            <a:endParaRPr lang="he-IL"/>
          </a:p>
        </p:txBody>
      </p:sp>
    </p:spTree>
    <p:extLst>
      <p:ext uri="{BB962C8B-B14F-4D97-AF65-F5344CB8AC3E}">
        <p14:creationId xmlns="" xmlns:p14="http://schemas.microsoft.com/office/powerpoint/2010/main" val="33266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שחקנים חשובים בזירה הבינ"ל</a:t>
            </a:r>
          </a:p>
          <a:p>
            <a:r>
              <a:rPr lang="he-IL" dirty="0" smtClean="0"/>
              <a:t>בתקופה המודרנית גם</a:t>
            </a:r>
            <a:r>
              <a:rPr lang="he-IL" baseline="0" dirty="0" smtClean="0"/>
              <a:t> סכסוכים פנים מדינתיים</a:t>
            </a:r>
          </a:p>
          <a:p>
            <a:r>
              <a:rPr lang="he-IL" baseline="0" dirty="0" smtClean="0"/>
              <a:t> חשוב אבל:</a:t>
            </a:r>
          </a:p>
          <a:p>
            <a:pPr lvl="1"/>
            <a:r>
              <a:rPr lang="he-IL" baseline="0" dirty="0" smtClean="0"/>
              <a:t>הארגון זוכה </a:t>
            </a:r>
            <a:r>
              <a:rPr lang="he-IL" baseline="0" dirty="0" err="1" smtClean="0"/>
              <a:t>ללגיטמציה</a:t>
            </a:r>
            <a:r>
              <a:rPr lang="he-IL" baseline="0" dirty="0" smtClean="0"/>
              <a:t> אבל כשצריך פעלו גם בלעדיו (</a:t>
            </a:r>
            <a:r>
              <a:rPr lang="he-IL" baseline="0" dirty="0" err="1" smtClean="0"/>
              <a:t>עירק</a:t>
            </a:r>
            <a:r>
              <a:rPr lang="he-IL" baseline="0" dirty="0" smtClean="0"/>
              <a:t> 2)</a:t>
            </a:r>
          </a:p>
          <a:p>
            <a:pPr lvl="1"/>
            <a:r>
              <a:rPr lang="he-IL" baseline="0" dirty="0" smtClean="0"/>
              <a:t>פוליטיזציה פנימית לא מאפשרת התקדמות (סוריה)</a:t>
            </a:r>
          </a:p>
          <a:p>
            <a:pPr lvl="1"/>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שחקנים חשובים בזירה הבינ"ל</a:t>
            </a:r>
          </a:p>
          <a:p>
            <a:r>
              <a:rPr lang="he-IL" dirty="0" smtClean="0"/>
              <a:t>בתקופה המודרנית גם</a:t>
            </a:r>
            <a:r>
              <a:rPr lang="he-IL" baseline="0" dirty="0" smtClean="0"/>
              <a:t> סכסוכים פנים מדינתיים</a:t>
            </a:r>
          </a:p>
          <a:p>
            <a:r>
              <a:rPr lang="he-IL" baseline="0" dirty="0" smtClean="0"/>
              <a:t> חשוב אבל:</a:t>
            </a:r>
          </a:p>
          <a:p>
            <a:pPr lvl="1"/>
            <a:r>
              <a:rPr lang="he-IL" baseline="0" dirty="0" smtClean="0"/>
              <a:t>הארגון זוכה </a:t>
            </a:r>
            <a:r>
              <a:rPr lang="he-IL" baseline="0" dirty="0" err="1" smtClean="0"/>
              <a:t>ללגיטמציה</a:t>
            </a:r>
            <a:r>
              <a:rPr lang="he-IL" baseline="0" dirty="0" smtClean="0"/>
              <a:t> אבל כשצריך פעלו גם בלעדיו (</a:t>
            </a:r>
            <a:r>
              <a:rPr lang="he-IL" baseline="0" dirty="0" err="1" smtClean="0"/>
              <a:t>עירק</a:t>
            </a:r>
            <a:r>
              <a:rPr lang="he-IL" baseline="0" dirty="0" smtClean="0"/>
              <a:t> 2)</a:t>
            </a:r>
          </a:p>
          <a:p>
            <a:pPr lvl="1"/>
            <a:r>
              <a:rPr lang="he-IL" baseline="0" dirty="0" smtClean="0"/>
              <a:t>פוליטיזציה פנימית לא מאפשרת התקדמות (סוריה)</a:t>
            </a:r>
          </a:p>
          <a:p>
            <a:pPr lvl="1"/>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מערכת גדולה ומורכבת</a:t>
            </a:r>
          </a:p>
          <a:p>
            <a:r>
              <a:rPr lang="he-IL" dirty="0" smtClean="0"/>
              <a:t>יושבת בחמישה מרכזים: ניו יורק, ג'נבה, ניירובי,</a:t>
            </a:r>
            <a:r>
              <a:rPr lang="he-IL" baseline="0" dirty="0" smtClean="0"/>
              <a:t> האג, פאריס (אונסק"ו) וינה, רומא לונדון</a:t>
            </a:r>
            <a:r>
              <a:rPr lang="he-IL" baseline="0" smtClean="0"/>
              <a:t>, מונטריאול, </a:t>
            </a:r>
            <a:r>
              <a:rPr lang="he-IL" baseline="0" dirty="0" smtClean="0"/>
              <a:t>מדריד</a:t>
            </a:r>
          </a:p>
          <a:p>
            <a:r>
              <a:rPr lang="he-IL" baseline="0" dirty="0" smtClean="0"/>
              <a:t>מורכבת מסוגים שונים של ארגונים שיש להם קשר אחר עם האו"ם</a:t>
            </a:r>
            <a:endParaRPr lang="he-IL" dirty="0" smtClean="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pPr/>
              <a:t>4</a:t>
            </a:fld>
            <a:endParaRPr lang="he-IL"/>
          </a:p>
        </p:txBody>
      </p:sp>
    </p:spTree>
    <p:extLst>
      <p:ext uri="{BB962C8B-B14F-4D97-AF65-F5344CB8AC3E}">
        <p14:creationId xmlns="" xmlns:p14="http://schemas.microsoft.com/office/powerpoint/2010/main" val="353137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E8C70-C034-4494-BF7D-BCC24A37B023}" type="slidenum">
              <a:rPr lang="en-US" smtClean="0"/>
              <a:pPr/>
              <a:t>5</a:t>
            </a:fld>
            <a:endParaRPr lang="en-US"/>
          </a:p>
        </p:txBody>
      </p:sp>
    </p:spTree>
    <p:extLst>
      <p:ext uri="{BB962C8B-B14F-4D97-AF65-F5344CB8AC3E}">
        <p14:creationId xmlns="" xmlns:p14="http://schemas.microsoft.com/office/powerpoint/2010/main" val="3262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2 המשקיפות – </a:t>
            </a:r>
            <a:r>
              <a:rPr lang="he-IL" b="1" kern="0" dirty="0" err="1" smtClean="0">
                <a:solidFill>
                  <a:schemeClr val="bg1"/>
                </a:solidFill>
                <a:latin typeface="Tahoma" pitchFamily="34" charset="0"/>
                <a:cs typeface="Tahoma" pitchFamily="34" charset="0"/>
              </a:rPr>
              <a:t>הותיקאן</a:t>
            </a:r>
            <a:r>
              <a:rPr lang="he-IL" b="1" kern="0" dirty="0" smtClean="0">
                <a:solidFill>
                  <a:schemeClr val="bg1"/>
                </a:solidFill>
                <a:latin typeface="Tahoma" pitchFamily="34" charset="0"/>
                <a:cs typeface="Tahoma" pitchFamily="34" charset="0"/>
              </a:rPr>
              <a:t> ופלסטין (מדינות לא חברות)</a:t>
            </a:r>
          </a:p>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סמכות הצהרתית</a:t>
            </a:r>
            <a:r>
              <a:rPr lang="he-IL" b="1" kern="0" baseline="0" dirty="0" smtClean="0">
                <a:solidFill>
                  <a:schemeClr val="bg1"/>
                </a:solidFill>
                <a:latin typeface="Tahoma" pitchFamily="34" charset="0"/>
                <a:cs typeface="Tahoma" pitchFamily="34" charset="0"/>
              </a:rPr>
              <a:t> בעיקר</a:t>
            </a: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chemeClr val="bg1"/>
                </a:solidFill>
                <a:latin typeface="Tahoma" pitchFamily="34" charset="0"/>
                <a:cs typeface="Tahoma" pitchFamily="34" charset="0"/>
              </a:rPr>
              <a:t>GA Resolutions are Declarative in nature</a:t>
            </a:r>
            <a:endParaRPr kumimoji="0" lang="en-US" sz="1100" b="1" i="0" u="none" strike="noStrike" kern="0" cap="none" spc="0" normalizeH="0" baseline="0" noProof="0" dirty="0" smtClean="0">
              <a:ln>
                <a:noFill/>
              </a:ln>
              <a:solidFill>
                <a:schemeClr val="bg1"/>
              </a:solidFill>
              <a:effectLst/>
              <a:uLnTx/>
              <a:uFillTx/>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First Committee – Disarmament and International Security</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Second Committee – Economic Development</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Third Committee – Human Rights, Humanitarian, Social and Cultural Affairs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Fourth Committee- Political and Decolonization Committee </a:t>
            </a: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Fifth Committee – Administrative and Budgetary matters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Sixth Committee – International Law</a:t>
            </a:r>
          </a:p>
          <a:p>
            <a:pPr algn="l" rtl="0"/>
            <a:endParaRPr lang="en-US" dirty="0" smtClean="0"/>
          </a:p>
          <a:p>
            <a:pPr algn="l" rtl="0"/>
            <a:r>
              <a:rPr lang="en-US" dirty="0" smtClean="0"/>
              <a:t>Regional Groups:</a:t>
            </a: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Africa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Asia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Eastern Europe – 23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GRULAC (Latin-America and Caribbean) – 33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WEOG (Western Europe and Others, Australia, NZ, US, Israel, Canada) – 29 states </a:t>
            </a:r>
            <a:endParaRPr lang="he-IL" dirty="0" smtClean="0">
              <a:solidFill>
                <a:schemeClr val="tx1"/>
              </a:solidFill>
              <a:latin typeface="Tahoma" pitchFamily="34" charset="0"/>
              <a:cs typeface="Tahoma" pitchFamily="34" charset="0"/>
            </a:endParaRPr>
          </a:p>
          <a:p>
            <a:pPr algn="l" rtl="0"/>
            <a:endParaRPr lang="en-US" dirty="0" smtClean="0"/>
          </a:p>
          <a:p>
            <a:pPr marL="177800" marR="0" lvl="0" indent="-177800" algn="l" defTabSz="914400" eaLnBrk="1" fontAlgn="base" latinLnBrk="0" hangingPunct="1">
              <a:spcBef>
                <a:spcPct val="20000"/>
              </a:spcBef>
              <a:spcAft>
                <a:spcPct val="0"/>
              </a:spcAft>
              <a:buClrTx/>
              <a:buSzTx/>
              <a:tabLst/>
              <a:defRPr/>
            </a:pPr>
            <a:r>
              <a:rPr lang="he-IL" sz="1200" b="1" kern="0" dirty="0" smtClean="0">
                <a:solidFill>
                  <a:schemeClr val="bg1"/>
                </a:solidFill>
                <a:latin typeface="Tahoma" pitchFamily="34" charset="0"/>
                <a:cs typeface="Tahoma" pitchFamily="34" charset="0"/>
              </a:rPr>
              <a:t> </a:t>
            </a:r>
            <a:endParaRPr lang="en-US" dirty="0" smtClean="0"/>
          </a:p>
        </p:txBody>
      </p:sp>
      <p:sp>
        <p:nvSpPr>
          <p:cNvPr id="4" name="Slide Number Placeholder 3"/>
          <p:cNvSpPr>
            <a:spLocks noGrp="1"/>
          </p:cNvSpPr>
          <p:nvPr>
            <p:ph type="sldNum" sz="quarter" idx="10"/>
          </p:nvPr>
        </p:nvSpPr>
        <p:spPr/>
        <p:txBody>
          <a:bodyPr/>
          <a:lstStyle/>
          <a:p>
            <a:fld id="{FED81906-4BCC-4C23-997A-502D714766E6}" type="slidenum">
              <a:rPr lang="he-IL" smtClean="0"/>
              <a:pPr/>
              <a:t>6</a:t>
            </a:fld>
            <a:endParaRPr lang="he-IL"/>
          </a:p>
        </p:txBody>
      </p:sp>
    </p:spTree>
    <p:extLst>
      <p:ext uri="{BB962C8B-B14F-4D97-AF65-F5344CB8AC3E}">
        <p14:creationId xmlns="" xmlns:p14="http://schemas.microsoft.com/office/powerpoint/2010/main" val="230179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חשיבות הוטו האמריקאי</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עבודה מול המצטרפות החדשות</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קמפיין </a:t>
            </a:r>
            <a:r>
              <a:rPr lang="he-IL" sz="1600" b="1" kern="0" dirty="0" err="1" smtClean="0">
                <a:solidFill>
                  <a:schemeClr val="bg1"/>
                </a:solidFill>
                <a:latin typeface="Tahoma" pitchFamily="34" charset="0"/>
                <a:cs typeface="Tahoma" pitchFamily="34" charset="0"/>
              </a:rPr>
              <a:t>מועבי"ט</a:t>
            </a:r>
            <a:r>
              <a:rPr lang="he-IL" sz="1600" b="1" kern="0" dirty="0" smtClean="0">
                <a:solidFill>
                  <a:schemeClr val="bg1"/>
                </a:solidFill>
                <a:latin typeface="Tahoma" pitchFamily="34" charset="0"/>
                <a:cs typeface="Tahoma" pitchFamily="34" charset="0"/>
              </a:rPr>
              <a:t>?</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אחריות</a:t>
            </a:r>
            <a:r>
              <a:rPr lang="he-IL" sz="1600" b="1" kern="0" baseline="0" dirty="0" smtClean="0">
                <a:solidFill>
                  <a:schemeClr val="bg1"/>
                </a:solidFill>
                <a:latin typeface="Tahoma" pitchFamily="34" charset="0"/>
                <a:cs typeface="Tahoma" pitchFamily="34" charset="0"/>
              </a:rPr>
              <a:t> עיקרית על שלום וביטחון</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יכולת אכיפה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כוחות שלום</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בתי דין בינ"ל לפשעי מלחמה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ועדות סנקציות</a:t>
            </a:r>
          </a:p>
          <a:p>
            <a:pPr marL="342900" indent="-342900" algn="r" rtl="1" fontAlgn="base">
              <a:lnSpc>
                <a:spcPct val="200000"/>
              </a:lnSpc>
              <a:spcBef>
                <a:spcPct val="20000"/>
              </a:spcBef>
              <a:spcAft>
                <a:spcPct val="0"/>
              </a:spcAft>
              <a:buBlip>
                <a:blip r:embed="rId3"/>
              </a:buBlip>
            </a:pP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Primary Responsibility for Peacekeeping and International Security</a:t>
            </a: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Peacekeeping forces</a:t>
            </a: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Sanctions Committees:</a:t>
            </a:r>
            <a:endParaRPr lang="he-IL"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Countries: Iran, Ivory Coast, Congo</a:t>
            </a: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Counter-Terrorism Units: Al Qaeda, CTC, Taliban</a:t>
            </a:r>
            <a:r>
              <a:rPr lang="he-IL" sz="1600" b="1" kern="0" dirty="0" smtClean="0">
                <a:solidFill>
                  <a:schemeClr val="bg1"/>
                </a:solidFill>
                <a:latin typeface="Tahoma" pitchFamily="34" charset="0"/>
                <a:cs typeface="Tahoma" pitchFamily="34" charset="0"/>
              </a:rPr>
              <a:t>. </a:t>
            </a:r>
            <a:endParaRPr lang="en-US"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None/>
            </a:pPr>
            <a:endParaRPr lang="en-US"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International Courts and Tribunals for War Crimes: Yugoslavia, Rwanda, Sierra Leone, Lebanon (Hariri)</a:t>
            </a:r>
            <a:endParaRPr lang="he-IL"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7</a:t>
            </a:fld>
            <a:endParaRPr lang="he-IL"/>
          </a:p>
        </p:txBody>
      </p:sp>
    </p:spTree>
    <p:extLst>
      <p:ext uri="{BB962C8B-B14F-4D97-AF65-F5344CB8AC3E}">
        <p14:creationId xmlns="" xmlns:p14="http://schemas.microsoft.com/office/powerpoint/2010/main" val="125717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9</a:t>
            </a:fld>
            <a:endParaRPr lang="he-IL"/>
          </a:p>
        </p:txBody>
      </p:sp>
    </p:spTree>
    <p:extLst>
      <p:ext uri="{BB962C8B-B14F-4D97-AF65-F5344CB8AC3E}">
        <p14:creationId xmlns="" xmlns:p14="http://schemas.microsoft.com/office/powerpoint/2010/main" val="322744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10</a:t>
            </a:fld>
            <a:endParaRPr lang="he-IL"/>
          </a:p>
        </p:txBody>
      </p:sp>
    </p:spTree>
    <p:extLst>
      <p:ext uri="{BB962C8B-B14F-4D97-AF65-F5344CB8AC3E}">
        <p14:creationId xmlns="" xmlns:p14="http://schemas.microsoft.com/office/powerpoint/2010/main" val="322744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prstClr val="black">
                    <a:tint val="75000"/>
                  </a:prstClr>
                </a:solidFill>
              </a:rPr>
              <a:t>משרד החוץ - אגף האו"ם וארב"ל</a:t>
            </a: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842A4B-3D8E-4EC6-B44A-B7E3E520A86F}"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727263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pPr/>
              <a:t>ט"ו/סיון/תשע"ח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6EBC70-BEFB-4B5A-B727-EDF317FF307D}" type="datetimeFigureOut">
              <a:rPr lang="he-IL" smtClean="0"/>
              <a:pPr/>
              <a:t>ט"ו/סיון/תשע"ח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85B268-83FD-4BEA-BB13-29E466553E2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png"/><Relationship Id="rId7"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5758408" cy="1470025"/>
          </a:xfrm>
        </p:spPr>
        <p:txBody>
          <a:bodyPr>
            <a:normAutofit fontScale="90000"/>
          </a:bodyPr>
          <a:lstStyle/>
          <a:p>
            <a:r>
              <a:rPr lang="en-US" sz="4800" dirty="0" smtClean="0">
                <a:solidFill>
                  <a:schemeClr val="tx2"/>
                </a:solidFill>
              </a:rPr>
              <a:t/>
            </a:r>
            <a:br>
              <a:rPr lang="en-US" sz="4800" dirty="0" smtClean="0">
                <a:solidFill>
                  <a:schemeClr val="tx2"/>
                </a:solidFill>
              </a:rPr>
            </a:br>
            <a:r>
              <a:rPr lang="en-US" sz="4800" b="1" dirty="0" smtClean="0">
                <a:solidFill>
                  <a:schemeClr val="tx2"/>
                </a:solidFill>
              </a:rPr>
              <a:t>THE UN AND</a:t>
            </a:r>
            <a:br>
              <a:rPr lang="en-US" sz="4800" b="1" dirty="0" smtClean="0">
                <a:solidFill>
                  <a:schemeClr val="tx2"/>
                </a:solidFill>
              </a:rPr>
            </a:br>
            <a:r>
              <a:rPr lang="en-US" sz="4800" b="1" dirty="0" smtClean="0">
                <a:solidFill>
                  <a:schemeClr val="tx2"/>
                </a:solidFill>
              </a:rPr>
              <a:t> ISRAEL</a:t>
            </a:r>
            <a:endParaRPr lang="he-IL" sz="4800" b="1" dirty="0">
              <a:solidFill>
                <a:schemeClr val="tx2"/>
              </a:solidFill>
            </a:endParaRPr>
          </a:p>
        </p:txBody>
      </p:sp>
      <p:sp>
        <p:nvSpPr>
          <p:cNvPr id="3" name="כותרת משנה 2"/>
          <p:cNvSpPr>
            <a:spLocks noGrp="1"/>
          </p:cNvSpPr>
          <p:nvPr>
            <p:ph type="subTitle" idx="1"/>
          </p:nvPr>
        </p:nvSpPr>
        <p:spPr>
          <a:xfrm>
            <a:off x="1371600" y="3886200"/>
            <a:ext cx="4496544" cy="1752600"/>
          </a:xfrm>
        </p:spPr>
        <p:txBody>
          <a:bodyPr/>
          <a:lstStyle/>
          <a:p>
            <a:r>
              <a:rPr lang="en-US" dirty="0" smtClean="0"/>
              <a:t>An introduction</a:t>
            </a:r>
            <a:endParaRPr lang="he-IL" dirty="0"/>
          </a:p>
        </p:txBody>
      </p:sp>
      <p:pic>
        <p:nvPicPr>
          <p:cNvPr id="4" name="מציין מיקום תוכן 3" descr="un.jpg"/>
          <p:cNvPicPr>
            <a:picLocks noChangeAspect="1"/>
          </p:cNvPicPr>
          <p:nvPr/>
        </p:nvPicPr>
        <p:blipFill>
          <a:blip r:embed="rId3" cstate="print"/>
          <a:stretch>
            <a:fillRect/>
          </a:stretch>
        </p:blipFill>
        <p:spPr>
          <a:xfrm>
            <a:off x="6300192" y="1484784"/>
            <a:ext cx="2376264" cy="39604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 (2)</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2012		  </a:t>
            </a:r>
            <a:r>
              <a:rPr lang="en-US" sz="1600" b="1" dirty="0" smtClean="0">
                <a:solidFill>
                  <a:srgbClr val="002060"/>
                </a:solidFill>
                <a:latin typeface="Arial" pitchFamily="34" charset="0"/>
                <a:cs typeface="Arial" pitchFamily="34" charset="0"/>
              </a:rPr>
              <a:t>Palestinian Status Upgrade	  (</a:t>
            </a:r>
            <a:r>
              <a:rPr lang="en-US" sz="1200" i="1" dirty="0" smtClean="0">
                <a:solidFill>
                  <a:srgbClr val="002060"/>
                </a:solidFill>
                <a:latin typeface="Arial" pitchFamily="34" charset="0"/>
                <a:cs typeface="Arial" pitchFamily="34" charset="0"/>
              </a:rPr>
              <a:t>GA Res 67/19)</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2012	                </a:t>
            </a:r>
            <a:r>
              <a:rPr lang="en-US" sz="1600" b="1" dirty="0" smtClean="0">
                <a:solidFill>
                  <a:srgbClr val="002060"/>
                </a:solidFill>
                <a:latin typeface="Arial" pitchFamily="34" charset="0"/>
                <a:cs typeface="Arial" pitchFamily="34" charset="0"/>
              </a:rPr>
              <a:t>Entrepreneurship for Development</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67/202)</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2013		   </a:t>
            </a:r>
            <a:r>
              <a:rPr lang="en-US" sz="1600" b="1" dirty="0" smtClean="0">
                <a:solidFill>
                  <a:srgbClr val="002060"/>
                </a:solidFill>
                <a:latin typeface="Arial" pitchFamily="34" charset="0"/>
                <a:cs typeface="Arial" pitchFamily="34" charset="0"/>
              </a:rPr>
              <a:t>Settlements resolution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2334)		</a:t>
            </a:r>
          </a:p>
          <a:p>
            <a:pPr algn="l" rtl="0">
              <a:buNone/>
            </a:pPr>
            <a:endParaRPr lang="en-US" sz="1200" b="1" dirty="0" smtClean="0">
              <a:solidFill>
                <a:srgbClr val="002060"/>
              </a:solidFill>
              <a:latin typeface="Arial" pitchFamily="34" charset="0"/>
              <a:cs typeface="Arial" pitchFamily="34" charset="0"/>
            </a:endParaRP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sz="quarter"/>
          </p:nvPr>
        </p:nvSpPr>
        <p:spPr>
          <a:xfrm>
            <a:off x="457200" y="57150"/>
            <a:ext cx="8229600" cy="1139825"/>
          </a:xfrm>
        </p:spPr>
        <p:txBody>
          <a:bodyPr/>
          <a:lstStyle/>
          <a:p>
            <a:pPr eaLnBrk="1" hangingPunct="1">
              <a:defRPr/>
            </a:pPr>
            <a:r>
              <a:rPr lang="en-US" b="1" kern="1200" dirty="0" smtClean="0">
                <a:ln w="28575">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a typeface="+mn-ea"/>
              </a:rPr>
              <a:t>THE UN AROUND US </a:t>
            </a:r>
          </a:p>
        </p:txBody>
      </p:sp>
      <p:sp>
        <p:nvSpPr>
          <p:cNvPr id="23557" name="Rectangle 3"/>
          <p:cNvSpPr>
            <a:spLocks noGrp="1" noChangeArrowheads="1"/>
          </p:cNvSpPr>
          <p:nvPr>
            <p:ph sz="quarter" idx="1"/>
          </p:nvPr>
        </p:nvSpPr>
        <p:spPr>
          <a:xfrm>
            <a:off x="179512" y="1124744"/>
            <a:ext cx="4038600" cy="3672408"/>
          </a:xfrm>
        </p:spPr>
        <p:txBody>
          <a:bodyPr>
            <a:normAutofit/>
          </a:bodyPr>
          <a:lstStyle/>
          <a:p>
            <a:pPr algn="ctr" eaLnBrk="1" hangingPunct="1">
              <a:buFontTx/>
              <a:buNone/>
              <a:defRPr/>
            </a:pPr>
            <a:r>
              <a:rPr lang="en-US" sz="3600" b="1" dirty="0" smtClean="0">
                <a:solidFill>
                  <a:schemeClr val="folHlink"/>
                </a:solidFill>
                <a:cs typeface="Guttman Adii-Light" pitchFamily="2" charset="-79"/>
              </a:rPr>
              <a:t>SG EMISSERIES</a:t>
            </a:r>
            <a:endParaRPr lang="he-IL" sz="3600" b="1" dirty="0" smtClean="0">
              <a:solidFill>
                <a:schemeClr val="folHlink"/>
              </a:solidFill>
              <a:cs typeface="Guttman Adii-Light" pitchFamily="2" charset="-79"/>
            </a:endParaRPr>
          </a:p>
          <a:p>
            <a:pPr algn="ctr" eaLnBrk="1" hangingPunct="1">
              <a:buFontTx/>
              <a:buNone/>
              <a:defRPr/>
            </a:pPr>
            <a:r>
              <a:rPr lang="he-IL" dirty="0" smtClean="0"/>
              <a:t> </a:t>
            </a:r>
            <a:r>
              <a:rPr lang="en-US" dirty="0" smtClean="0"/>
              <a:t>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 </a:t>
            </a:r>
            <a:r>
              <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(ירושלים)</a:t>
            </a: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UNSCOL</a:t>
            </a:r>
            <a:r>
              <a:rPr lang="he-IL" sz="1600" dirty="0" smtClean="0"/>
              <a:t> </a:t>
            </a: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(ביירות)</a:t>
            </a:r>
          </a:p>
          <a:p>
            <a:pPr algn="ctr" eaLnBrk="1" hangingPunct="1">
              <a:buFontTx/>
              <a:buNone/>
              <a:defRPr/>
            </a:pP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הנציג ליישום 1559</a:t>
            </a:r>
          </a:p>
        </p:txBody>
      </p:sp>
      <p:sp>
        <p:nvSpPr>
          <p:cNvPr id="23558" name="Rectangle 4"/>
          <p:cNvSpPr>
            <a:spLocks noGrp="1" noChangeArrowheads="1"/>
          </p:cNvSpPr>
          <p:nvPr>
            <p:ph sz="quarter" idx="2"/>
          </p:nvPr>
        </p:nvSpPr>
        <p:spPr>
          <a:xfrm>
            <a:off x="4643438" y="1217613"/>
            <a:ext cx="4038600" cy="1689100"/>
          </a:xfrm>
        </p:spPr>
        <p:txBody>
          <a:bodyPr>
            <a:normAutofit fontScale="92500" lnSpcReduction="10000"/>
          </a:bodyPr>
          <a:lstStyle/>
          <a:p>
            <a:pPr algn="ctr" eaLnBrk="1" hangingPunct="1">
              <a:buFontTx/>
              <a:buNone/>
              <a:defRPr/>
            </a:pPr>
            <a:r>
              <a:rPr lang="en-US" sz="3600" b="1" dirty="0" smtClean="0">
                <a:solidFill>
                  <a:schemeClr val="folHlink"/>
                </a:solidFill>
                <a:cs typeface="Guttman Adii-Light" pitchFamily="2" charset="-79"/>
              </a:rPr>
              <a:t>PEACE KEEPING</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UNIFIL</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UNDOF</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UNTSO</a:t>
            </a:r>
          </a:p>
        </p:txBody>
      </p:sp>
      <p:sp>
        <p:nvSpPr>
          <p:cNvPr id="23559" name="Rectangle 5"/>
          <p:cNvSpPr>
            <a:spLocks noGrp="1" noChangeArrowheads="1"/>
          </p:cNvSpPr>
          <p:nvPr>
            <p:ph sz="quarter" idx="3"/>
          </p:nvPr>
        </p:nvSpPr>
        <p:spPr>
          <a:xfrm>
            <a:off x="395536" y="4670425"/>
            <a:ext cx="4038600" cy="2187575"/>
          </a:xfrm>
        </p:spPr>
        <p:txBody>
          <a:bodyPr/>
          <a:lstStyle/>
          <a:p>
            <a:pPr algn="ctr" eaLnBrk="1" hangingPunct="1">
              <a:buFontTx/>
              <a:buNone/>
              <a:defRPr/>
            </a:pPr>
            <a:r>
              <a:rPr lang="en-US" sz="3600" b="1" dirty="0" smtClean="0">
                <a:solidFill>
                  <a:schemeClr val="folHlink"/>
                </a:solidFill>
                <a:cs typeface="Guttman Adii-Light" pitchFamily="2" charset="-79"/>
              </a:rPr>
              <a:t>DEVELOPMENT</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UNDP</a:t>
            </a:r>
            <a:r>
              <a:rPr lang="he-IL" sz="2800" dirty="0" smtClean="0"/>
              <a:t> -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UNPP</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UNICEF</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UNEP</a:t>
            </a:r>
          </a:p>
        </p:txBody>
      </p:sp>
      <p:sp>
        <p:nvSpPr>
          <p:cNvPr id="23560" name="Rectangle 6"/>
          <p:cNvSpPr>
            <a:spLocks noGrp="1" noChangeArrowheads="1"/>
          </p:cNvSpPr>
          <p:nvPr>
            <p:ph sz="quarter" idx="4"/>
          </p:nvPr>
        </p:nvSpPr>
        <p:spPr>
          <a:xfrm>
            <a:off x="4644008" y="4869160"/>
            <a:ext cx="4038600" cy="1755775"/>
          </a:xfrm>
        </p:spPr>
        <p:txBody>
          <a:bodyPr>
            <a:normAutofit fontScale="85000" lnSpcReduction="20000"/>
          </a:bodyPr>
          <a:lstStyle/>
          <a:p>
            <a:pPr algn="ctr" eaLnBrk="1" hangingPunct="1">
              <a:buFontTx/>
              <a:buNone/>
              <a:defRPr/>
            </a:pPr>
            <a:r>
              <a:rPr lang="en-US" sz="3600" b="1" dirty="0" smtClean="0">
                <a:solidFill>
                  <a:schemeClr val="folHlink"/>
                </a:solidFill>
                <a:cs typeface="Guttman Adii-Light" pitchFamily="2" charset="-79"/>
              </a:rPr>
              <a:t>AID </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UNRWA</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OCHA</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WFP</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UNHCR</a:t>
            </a:r>
          </a:p>
        </p:txBody>
      </p:sp>
      <p:pic>
        <p:nvPicPr>
          <p:cNvPr id="63494" name="Picture 7" descr="Picture1"/>
          <p:cNvPicPr>
            <a:picLocks noChangeAspect="1" noChangeArrowheads="1"/>
          </p:cNvPicPr>
          <p:nvPr/>
        </p:nvPicPr>
        <p:blipFill>
          <a:blip r:embed="rId3" cstate="print"/>
          <a:srcRect/>
          <a:stretch>
            <a:fillRect/>
          </a:stretch>
        </p:blipFill>
        <p:spPr bwMode="auto">
          <a:xfrm>
            <a:off x="8027988" y="1322388"/>
            <a:ext cx="792162" cy="669925"/>
          </a:xfrm>
          <a:prstGeom prst="rect">
            <a:avLst/>
          </a:prstGeom>
          <a:noFill/>
          <a:ln w="9525">
            <a:noFill/>
            <a:miter lim="800000"/>
            <a:headEnd/>
            <a:tailEnd/>
          </a:ln>
        </p:spPr>
      </p:pic>
      <p:pic>
        <p:nvPicPr>
          <p:cNvPr id="63495" name="Picture 8" descr="Picture1"/>
          <p:cNvPicPr>
            <a:picLocks noChangeAspect="1" noChangeArrowheads="1"/>
          </p:cNvPicPr>
          <p:nvPr/>
        </p:nvPicPr>
        <p:blipFill>
          <a:blip r:embed="rId3" cstate="print"/>
          <a:srcRect/>
          <a:stretch>
            <a:fillRect/>
          </a:stretch>
        </p:blipFill>
        <p:spPr bwMode="auto">
          <a:xfrm>
            <a:off x="7884368" y="4869160"/>
            <a:ext cx="792162" cy="669925"/>
          </a:xfrm>
          <a:prstGeom prst="rect">
            <a:avLst/>
          </a:prstGeom>
          <a:noFill/>
          <a:ln w="9525">
            <a:noFill/>
            <a:miter lim="800000"/>
            <a:headEnd/>
            <a:tailEnd/>
          </a:ln>
        </p:spPr>
      </p:pic>
      <p:pic>
        <p:nvPicPr>
          <p:cNvPr id="63496" name="Picture 9" descr="Picture1"/>
          <p:cNvPicPr>
            <a:picLocks noChangeAspect="1" noChangeArrowheads="1"/>
          </p:cNvPicPr>
          <p:nvPr/>
        </p:nvPicPr>
        <p:blipFill>
          <a:blip r:embed="rId3" cstate="print"/>
          <a:srcRect/>
          <a:stretch>
            <a:fillRect/>
          </a:stretch>
        </p:blipFill>
        <p:spPr bwMode="auto">
          <a:xfrm>
            <a:off x="3851920" y="4869160"/>
            <a:ext cx="792162" cy="669925"/>
          </a:xfrm>
          <a:prstGeom prst="rect">
            <a:avLst/>
          </a:prstGeom>
          <a:noFill/>
          <a:ln w="9525">
            <a:noFill/>
            <a:miter lim="800000"/>
            <a:headEnd/>
            <a:tailEnd/>
          </a:ln>
        </p:spPr>
      </p:pic>
      <p:pic>
        <p:nvPicPr>
          <p:cNvPr id="63497" name="Picture 10" descr="Picture1"/>
          <p:cNvPicPr>
            <a:picLocks noChangeAspect="1" noChangeArrowheads="1"/>
          </p:cNvPicPr>
          <p:nvPr/>
        </p:nvPicPr>
        <p:blipFill>
          <a:blip r:embed="rId3" cstate="print"/>
          <a:srcRect/>
          <a:stretch>
            <a:fillRect/>
          </a:stretch>
        </p:blipFill>
        <p:spPr bwMode="auto">
          <a:xfrm>
            <a:off x="3635896" y="1340768"/>
            <a:ext cx="792163" cy="669925"/>
          </a:xfrm>
          <a:prstGeom prst="rect">
            <a:avLst/>
          </a:prstGeom>
          <a:noFill/>
          <a:ln w="9525">
            <a:noFill/>
            <a:miter lim="800000"/>
            <a:headEnd/>
            <a:tailEnd/>
          </a:ln>
        </p:spPr>
      </p:pic>
      <p:pic>
        <p:nvPicPr>
          <p:cNvPr id="24578" name="Picture 2" descr="http://2.bp.blogspot.com/-BfHJz-m63hU/TmVrjfj-LJI/AAAAAAAABjU/ARBT5IpBFdE/s1600/United+Nations+Interim+Force+in+Lebanon+%2528UNIFIL-FINUL%2529.jpg"/>
          <p:cNvPicPr>
            <a:picLocks noChangeAspect="1" noChangeArrowheads="1"/>
          </p:cNvPicPr>
          <p:nvPr/>
        </p:nvPicPr>
        <p:blipFill>
          <a:blip r:embed="rId4" cstate="print"/>
          <a:srcRect/>
          <a:stretch>
            <a:fillRect/>
          </a:stretch>
        </p:blipFill>
        <p:spPr bwMode="auto">
          <a:xfrm>
            <a:off x="5364088" y="2924944"/>
            <a:ext cx="2857500" cy="1895476"/>
          </a:xfrm>
          <a:prstGeom prst="rect">
            <a:avLst/>
          </a:prstGeom>
          <a:noFill/>
        </p:spPr>
      </p:pic>
      <p:pic>
        <p:nvPicPr>
          <p:cNvPr id="24580" name="Picture 4" descr="http://downloads.unmultimedia.org/photo/medium/137/137984.jpg"/>
          <p:cNvPicPr>
            <a:picLocks noChangeAspect="1" noChangeArrowheads="1"/>
          </p:cNvPicPr>
          <p:nvPr/>
        </p:nvPicPr>
        <p:blipFill>
          <a:blip r:embed="rId5" cstate="print"/>
          <a:srcRect/>
          <a:stretch>
            <a:fillRect/>
          </a:stretch>
        </p:blipFill>
        <p:spPr bwMode="auto">
          <a:xfrm>
            <a:off x="1331640" y="2420888"/>
            <a:ext cx="2316213" cy="1584176"/>
          </a:xfrm>
          <a:prstGeom prst="rect">
            <a:avLst/>
          </a:prstGeom>
          <a:noFill/>
        </p:spPr>
      </p:pic>
    </p:spTree>
    <p:extLst>
      <p:ext uri="{BB962C8B-B14F-4D97-AF65-F5344CB8AC3E}">
        <p14:creationId xmlns="" xmlns:p14="http://schemas.microsoft.com/office/powerpoint/2010/main" val="1357346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6" name="מציין מיקום תוכן 5" descr="DPKO_Deployment-Map-540PX.jpg"/>
          <p:cNvPicPr>
            <a:picLocks noGrp="1" noChangeAspect="1"/>
          </p:cNvPicPr>
          <p:nvPr>
            <p:ph idx="1"/>
          </p:nvPr>
        </p:nvPicPr>
        <p:blipFill>
          <a:blip r:embed="rId2" cstate="print"/>
          <a:stretch>
            <a:fillRect/>
          </a:stretch>
        </p:blipFill>
        <p:spPr>
          <a:xfrm>
            <a:off x="1" y="2256747"/>
            <a:ext cx="9143999" cy="4601253"/>
          </a:xfrm>
        </p:spPr>
      </p:pic>
      <p:pic>
        <p:nvPicPr>
          <p:cNvPr id="8" name="תמונה 7" descr="peacekeepers.jpg"/>
          <p:cNvPicPr>
            <a:picLocks noChangeAspect="1"/>
          </p:cNvPicPr>
          <p:nvPr/>
        </p:nvPicPr>
        <p:blipFill>
          <a:blip r:embed="rId3" cstate="print"/>
          <a:stretch>
            <a:fillRect/>
          </a:stretch>
        </p:blipFill>
        <p:spPr>
          <a:xfrm>
            <a:off x="4355976" y="260648"/>
            <a:ext cx="4788024" cy="19888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990600"/>
            <a:ext cx="3810000" cy="461665"/>
          </a:xfrm>
          <a:prstGeom prst="rect">
            <a:avLst/>
          </a:prstGeom>
          <a:noFill/>
        </p:spPr>
        <p:txBody>
          <a:bodyPr wrap="square" rtlCol="0">
            <a:spAutoFit/>
          </a:bodyPr>
          <a:lstStyle/>
          <a:p>
            <a:pPr algn="ctr"/>
            <a:r>
              <a:rPr lang="en-US" sz="2400" b="1" dirty="0" smtClean="0">
                <a:solidFill>
                  <a:schemeClr val="tx2">
                    <a:lumMod val="60000"/>
                    <a:lumOff val="40000"/>
                  </a:schemeClr>
                </a:solidFill>
                <a:effectLst>
                  <a:outerShdw blurRad="38100" dist="38100" dir="2700000" algn="tl">
                    <a:srgbClr val="000000">
                      <a:alpha val="43137"/>
                    </a:srgbClr>
                  </a:outerShdw>
                </a:effectLst>
              </a:rPr>
              <a:t>    DOUBLE STANDARD</a:t>
            </a:r>
            <a:endParaRPr lang="en-US" sz="2400" b="1" dirty="0">
              <a:solidFill>
                <a:schemeClr val="tx2">
                  <a:lumMod val="60000"/>
                  <a:lumOff val="40000"/>
                </a:schemeClr>
              </a:solidFill>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447800" y="1135696"/>
            <a:ext cx="5410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pPr>
            <a:endParaRPr lang="en-US" sz="1400" b="1" dirty="0" smtClean="0">
              <a:ea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Council</a:t>
            </a:r>
          </a:p>
          <a:p>
            <a:pPr marL="0" marR="0" lvl="0" indent="0" algn="ctr" defTabSz="91440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Agenda</a:t>
            </a:r>
            <a:endParaRPr lang="en-US" sz="900" i="1" dirty="0" smtClean="0">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	Organizational and procedural matters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2.	Annual report of the United Nations High Commissioner for Human Rights and reports of the 	Office of the High Commissioner and the Secretary General</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3.	Promotion and protection of all human rights, civil, political, economic, social and cultural 	rights, including the right to</a:t>
            </a:r>
            <a:r>
              <a:rPr kumimoji="0" lang="en-US" sz="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development</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4.</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situations that require the Council‘s attention</a:t>
            </a:r>
            <a:r>
              <a:rPr kumimoji="0" lang="en-US" sz="900" b="1"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(Rest of the World)</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5. 	Human Rights bodies and mechanisms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6. 	Universal Period Review</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7.</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 in Palestine and other occupied Arab territories</a:t>
            </a: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(Palestine)</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8.	Follow-up and implementation on the Vienna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9. 	Racism, racial discrimination and xenophobia and related forms of intolerance, follow-up and 	implementation of the Durban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  </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10. 	Technical assistance and capacity-building</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descr="un_logo_black (1).gif"/>
          <p:cNvPicPr>
            <a:picLocks noChangeAspect="1"/>
          </p:cNvPicPr>
          <p:nvPr/>
        </p:nvPicPr>
        <p:blipFill>
          <a:blip r:embed="rId3" cstate="print"/>
          <a:stretch>
            <a:fillRect/>
          </a:stretch>
        </p:blipFill>
        <p:spPr>
          <a:xfrm>
            <a:off x="3886200" y="5791200"/>
            <a:ext cx="694765" cy="738187"/>
          </a:xfrm>
          <a:prstGeom prst="rect">
            <a:avLst/>
          </a:prstGeom>
        </p:spPr>
      </p:pic>
      <p:sp>
        <p:nvSpPr>
          <p:cNvPr id="18" name="Rectangle 17"/>
          <p:cNvSpPr/>
          <p:nvPr/>
        </p:nvSpPr>
        <p:spPr>
          <a:xfrm>
            <a:off x="2971800" y="152400"/>
            <a:ext cx="3048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solidFill>
                  <a:srgbClr val="002060"/>
                </a:solidFill>
              </a:rPr>
              <a:t>Israel and the UN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952500"/>
            <a:ext cx="7391400" cy="575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1295400" y="304800"/>
            <a:ext cx="678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he-IL" sz="2400" b="1">
                <a:solidFill>
                  <a:srgbClr val="333399"/>
                </a:solidFill>
                <a:latin typeface="Palatino Linotype" pitchFamily="18" charset="0"/>
              </a:rPr>
              <a:t>Institutional Bias</a:t>
            </a:r>
          </a:p>
        </p:txBody>
      </p:sp>
      <p:sp>
        <p:nvSpPr>
          <p:cNvPr id="86023" name="AutoShape 7"/>
          <p:cNvSpPr>
            <a:spLocks noChangeArrowheads="1"/>
          </p:cNvSpPr>
          <p:nvPr/>
        </p:nvSpPr>
        <p:spPr bwMode="auto">
          <a:xfrm>
            <a:off x="2879725" y="5227638"/>
            <a:ext cx="800100" cy="625475"/>
          </a:xfrm>
          <a:prstGeom prst="roundRect">
            <a:avLst>
              <a:gd name="adj" fmla="val 16667"/>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he-IL">
              <a:solidFill>
                <a:srgbClr val="000000"/>
              </a:solidFill>
            </a:endParaRPr>
          </a:p>
        </p:txBody>
      </p:sp>
    </p:spTree>
    <p:extLst>
      <p:ext uri="{BB962C8B-B14F-4D97-AF65-F5344CB8AC3E}">
        <p14:creationId xmlns="" xmlns:p14="http://schemas.microsoft.com/office/powerpoint/2010/main" val="2040200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1000" fill="hold"/>
                                        <p:tgtEl>
                                          <p:spTgt spid="860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899592" y="333375"/>
            <a:ext cx="7488832" cy="647353"/>
          </a:xfrm>
        </p:spPr>
        <p:txBody>
          <a:bodyPr>
            <a:normAutofit fontScale="90000"/>
          </a:bodyPr>
          <a:lstStyle/>
          <a:p>
            <a:pPr>
              <a:defRPr/>
            </a:pPr>
            <a:r>
              <a:rPr lang="he-IL" sz="4000" dirty="0" smtClean="0">
                <a:solidFill>
                  <a:schemeClr val="bg1"/>
                </a:solidFill>
              </a:rPr>
              <a:t>הרוב האוטומטי-</a:t>
            </a:r>
            <a:r>
              <a:rPr lang="en-US" sz="4000" dirty="0" smtClean="0">
                <a:solidFill>
                  <a:schemeClr val="bg1"/>
                </a:solidFill>
              </a:rPr>
              <a:t>  Au</a:t>
            </a:r>
            <a:r>
              <a:rPr lang="he-IL" sz="4000" dirty="0">
                <a:solidFill>
                  <a:schemeClr val="bg1"/>
                </a:solidFill>
              </a:rPr>
              <a:t> הרוב </a:t>
            </a:r>
            <a:r>
              <a:rPr lang="he-IL" sz="4000" dirty="0" smtClean="0">
                <a:solidFill>
                  <a:schemeClr val="bg1"/>
                </a:solidFill>
              </a:rPr>
              <a:t>האוטומטי-</a:t>
            </a:r>
            <a:r>
              <a:rPr lang="en-US" sz="4000" dirty="0" smtClean="0">
                <a:solidFill>
                  <a:schemeClr val="bg1"/>
                </a:solidFill>
              </a:rPr>
              <a:t>,,</a:t>
            </a:r>
            <a:br>
              <a:rPr lang="en-US" sz="4000" dirty="0" smtClean="0">
                <a:solidFill>
                  <a:schemeClr val="bg1"/>
                </a:solidFill>
              </a:rPr>
            </a:br>
            <a:r>
              <a:rPr lang="en-US" sz="3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sz="36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Automatic Majority</a:t>
            </a:r>
            <a:endParaRPr lang="en-US" sz="4000" dirty="0" smtClean="0">
              <a:solidFill>
                <a:schemeClr val="bg1"/>
              </a:solidFill>
            </a:endParaRPr>
          </a:p>
        </p:txBody>
      </p:sp>
      <p:sp>
        <p:nvSpPr>
          <p:cNvPr id="12291" name="Oval 19"/>
          <p:cNvSpPr>
            <a:spLocks noChangeArrowheads="1"/>
          </p:cNvSpPr>
          <p:nvPr/>
        </p:nvSpPr>
        <p:spPr bwMode="auto">
          <a:xfrm>
            <a:off x="1979613" y="1484313"/>
            <a:ext cx="5041900" cy="5041900"/>
          </a:xfrm>
          <a:prstGeom prst="ellipse">
            <a:avLst/>
          </a:prstGeom>
          <a:solidFill>
            <a:srgbClr val="CCFF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he-IL" smtClean="0">
              <a:solidFill>
                <a:prstClr val="white"/>
              </a:solidFill>
            </a:endParaRPr>
          </a:p>
        </p:txBody>
      </p:sp>
      <p:sp>
        <p:nvSpPr>
          <p:cNvPr id="12292" name="Oval 21"/>
          <p:cNvSpPr>
            <a:spLocks noChangeArrowheads="1"/>
          </p:cNvSpPr>
          <p:nvPr/>
        </p:nvSpPr>
        <p:spPr bwMode="auto">
          <a:xfrm>
            <a:off x="2339975" y="1484313"/>
            <a:ext cx="4103688" cy="3960812"/>
          </a:xfrm>
          <a:prstGeom prst="ellipse">
            <a:avLst/>
          </a:prstGeom>
          <a:solidFill>
            <a:srgbClr val="FF0000">
              <a:alpha val="59999"/>
            </a:srgbClr>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3" name="Oval 22"/>
          <p:cNvSpPr>
            <a:spLocks noChangeArrowheads="1"/>
          </p:cNvSpPr>
          <p:nvPr/>
        </p:nvSpPr>
        <p:spPr bwMode="auto">
          <a:xfrm>
            <a:off x="2916238" y="1484313"/>
            <a:ext cx="2882900" cy="2879725"/>
          </a:xfrm>
          <a:prstGeom prst="ellipse">
            <a:avLst/>
          </a:prstGeom>
          <a:solidFill>
            <a:srgbClr val="CC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4" name="Oval 25"/>
          <p:cNvSpPr>
            <a:spLocks noChangeArrowheads="1"/>
          </p:cNvSpPr>
          <p:nvPr/>
        </p:nvSpPr>
        <p:spPr bwMode="auto">
          <a:xfrm>
            <a:off x="3995738" y="5516563"/>
            <a:ext cx="936625" cy="935037"/>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srgbClr val="DA1F28"/>
                </a:solidFill>
              </a:rPr>
              <a:t>28</a:t>
            </a:r>
          </a:p>
        </p:txBody>
      </p:sp>
      <p:sp>
        <p:nvSpPr>
          <p:cNvPr id="12295" name="Oval 28"/>
          <p:cNvSpPr>
            <a:spLocks noChangeArrowheads="1"/>
          </p:cNvSpPr>
          <p:nvPr/>
        </p:nvSpPr>
        <p:spPr bwMode="auto">
          <a:xfrm>
            <a:off x="6227763" y="5013325"/>
            <a:ext cx="288925" cy="288925"/>
          </a:xfrm>
          <a:prstGeom prst="ellipse">
            <a:avLst/>
          </a:prstGeom>
          <a:solidFill>
            <a:srgbClr val="00CC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smtClean="0">
                <a:solidFill>
                  <a:prstClr val="white"/>
                </a:solidFill>
              </a:rPr>
              <a:t>3</a:t>
            </a:r>
          </a:p>
        </p:txBody>
      </p:sp>
      <p:sp>
        <p:nvSpPr>
          <p:cNvPr id="12296" name="Oval 30"/>
          <p:cNvSpPr>
            <a:spLocks noChangeArrowheads="1"/>
          </p:cNvSpPr>
          <p:nvPr/>
        </p:nvSpPr>
        <p:spPr bwMode="auto">
          <a:xfrm>
            <a:off x="5435600" y="5734050"/>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7" name="Oval 34"/>
          <p:cNvSpPr>
            <a:spLocks noChangeArrowheads="1"/>
          </p:cNvSpPr>
          <p:nvPr/>
        </p:nvSpPr>
        <p:spPr bwMode="auto">
          <a:xfrm>
            <a:off x="3635375" y="1484313"/>
            <a:ext cx="1441450" cy="1441450"/>
          </a:xfrm>
          <a:prstGeom prst="ellipse">
            <a:avLst/>
          </a:prstGeom>
          <a:solidFill>
            <a:srgbClr val="FF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prstClr val="white"/>
                </a:solidFill>
              </a:rPr>
              <a:t>22</a:t>
            </a:r>
          </a:p>
        </p:txBody>
      </p:sp>
      <p:sp>
        <p:nvSpPr>
          <p:cNvPr id="12298" name="Oval 35"/>
          <p:cNvSpPr>
            <a:spLocks noChangeArrowheads="1"/>
          </p:cNvSpPr>
          <p:nvPr/>
        </p:nvSpPr>
        <p:spPr bwMode="auto">
          <a:xfrm>
            <a:off x="5867400" y="5445125"/>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9" name="Text Box 36"/>
          <p:cNvSpPr txBox="1">
            <a:spLocks noChangeArrowheads="1"/>
          </p:cNvSpPr>
          <p:nvPr/>
        </p:nvSpPr>
        <p:spPr bwMode="auto">
          <a:xfrm>
            <a:off x="3635376" y="4868863"/>
            <a:ext cx="1224656"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120/134</a:t>
            </a:r>
          </a:p>
        </p:txBody>
      </p:sp>
      <p:sp>
        <p:nvSpPr>
          <p:cNvPr id="12300" name="Text Box 37"/>
          <p:cNvSpPr txBox="1">
            <a:spLocks noChangeArrowheads="1"/>
          </p:cNvSpPr>
          <p:nvPr/>
        </p:nvSpPr>
        <p:spPr bwMode="auto">
          <a:xfrm>
            <a:off x="3826669" y="3516592"/>
            <a:ext cx="781049"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57</a:t>
            </a:r>
          </a:p>
        </p:txBody>
      </p:sp>
      <p:sp>
        <p:nvSpPr>
          <p:cNvPr id="12301" name="Text Box 39"/>
          <p:cNvSpPr txBox="1">
            <a:spLocks noChangeArrowheads="1"/>
          </p:cNvSpPr>
          <p:nvPr/>
        </p:nvSpPr>
        <p:spPr bwMode="auto">
          <a:xfrm>
            <a:off x="7019925" y="1989138"/>
            <a:ext cx="1873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
        <p:nvSpPr>
          <p:cNvPr id="12302" name="Rectangle 40"/>
          <p:cNvSpPr>
            <a:spLocks noChangeArrowheads="1"/>
          </p:cNvSpPr>
          <p:nvPr/>
        </p:nvSpPr>
        <p:spPr bwMode="auto">
          <a:xfrm>
            <a:off x="6661150" y="1700213"/>
            <a:ext cx="14938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smtClean="0">
                <a:solidFill>
                  <a:prstClr val="black"/>
                </a:solidFill>
              </a:rPr>
              <a:t>הליגה הערבית</a:t>
            </a:r>
          </a:p>
          <a:p>
            <a:pPr eaLnBrk="1" fontAlgn="base" hangingPunct="1">
              <a:spcBef>
                <a:spcPct val="0"/>
              </a:spcBef>
              <a:spcAft>
                <a:spcPct val="0"/>
              </a:spcAft>
            </a:pPr>
            <a:r>
              <a:rPr lang="en-US" altLang="he-IL" smtClean="0">
                <a:solidFill>
                  <a:prstClr val="black"/>
                </a:solidFill>
              </a:rPr>
              <a:t>Arab league</a:t>
            </a:r>
          </a:p>
        </p:txBody>
      </p:sp>
      <p:sp>
        <p:nvSpPr>
          <p:cNvPr id="12303" name="Rectangle 41"/>
          <p:cNvSpPr>
            <a:spLocks noChangeArrowheads="1"/>
          </p:cNvSpPr>
          <p:nvPr/>
        </p:nvSpPr>
        <p:spPr bwMode="auto">
          <a:xfrm>
            <a:off x="6227763" y="2420938"/>
            <a:ext cx="23050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dirty="0" smtClean="0">
                <a:solidFill>
                  <a:prstClr val="black"/>
                </a:solidFill>
              </a:rPr>
              <a:t>ארגון המדינות המוסלמיות </a:t>
            </a:r>
            <a:r>
              <a:rPr lang="en-US" altLang="he-IL" dirty="0" smtClean="0">
                <a:solidFill>
                  <a:prstClr val="black"/>
                </a:solidFill>
              </a:rPr>
              <a:t>OIC</a:t>
            </a:r>
          </a:p>
        </p:txBody>
      </p:sp>
      <p:sp>
        <p:nvSpPr>
          <p:cNvPr id="12304" name="Text Box 42"/>
          <p:cNvSpPr txBox="1">
            <a:spLocks noChangeArrowheads="1"/>
          </p:cNvSpPr>
          <p:nvPr/>
        </p:nvSpPr>
        <p:spPr bwMode="auto">
          <a:xfrm>
            <a:off x="6821488" y="3382725"/>
            <a:ext cx="1549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dirty="0" err="1" smtClean="0">
                <a:solidFill>
                  <a:prstClr val="black"/>
                </a:solidFill>
              </a:rPr>
              <a:t>הבלמ"ז</a:t>
            </a:r>
            <a:r>
              <a:rPr lang="en-US" altLang="he-IL" dirty="0" smtClean="0">
                <a:solidFill>
                  <a:prstClr val="black"/>
                </a:solidFill>
              </a:rPr>
              <a:t>G77/</a:t>
            </a:r>
            <a:endParaRPr lang="he-IL" altLang="he-IL" dirty="0" smtClean="0">
              <a:solidFill>
                <a:prstClr val="black"/>
              </a:solidFill>
            </a:endParaRPr>
          </a:p>
        </p:txBody>
      </p:sp>
      <p:sp>
        <p:nvSpPr>
          <p:cNvPr id="12305" name="Rectangle 43"/>
          <p:cNvSpPr>
            <a:spLocks noChangeArrowheads="1"/>
          </p:cNvSpPr>
          <p:nvPr/>
        </p:nvSpPr>
        <p:spPr bwMode="auto">
          <a:xfrm>
            <a:off x="251520" y="1700808"/>
            <a:ext cx="2300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he-IL" smtClean="0">
                <a:solidFill>
                  <a:prstClr val="black"/>
                </a:solidFill>
              </a:rPr>
              <a:t>Member states - 193</a:t>
            </a:r>
          </a:p>
        </p:txBody>
      </p:sp>
      <p:sp>
        <p:nvSpPr>
          <p:cNvPr id="12306" name="Text Box 50"/>
          <p:cNvSpPr txBox="1">
            <a:spLocks noChangeArrowheads="1"/>
          </p:cNvSpPr>
          <p:nvPr/>
        </p:nvSpPr>
        <p:spPr bwMode="auto">
          <a:xfrm>
            <a:off x="5940425" y="6248400"/>
            <a:ext cx="5762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EU</a:t>
            </a:r>
          </a:p>
        </p:txBody>
      </p:sp>
      <p:sp>
        <p:nvSpPr>
          <p:cNvPr id="12307" name="Text Box 51"/>
          <p:cNvSpPr txBox="1">
            <a:spLocks noChangeArrowheads="1"/>
          </p:cNvSpPr>
          <p:nvPr/>
        </p:nvSpPr>
        <p:spPr bwMode="auto">
          <a:xfrm>
            <a:off x="7812088" y="4797425"/>
            <a:ext cx="13319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Canada</a:t>
            </a:r>
          </a:p>
          <a:p>
            <a:pPr eaLnBrk="1" fontAlgn="base" hangingPunct="1">
              <a:spcBef>
                <a:spcPct val="50000"/>
              </a:spcBef>
              <a:spcAft>
                <a:spcPct val="0"/>
              </a:spcAft>
            </a:pPr>
            <a:r>
              <a:rPr lang="en-US" altLang="he-IL" smtClean="0">
                <a:solidFill>
                  <a:prstClr val="black"/>
                </a:solidFill>
              </a:rPr>
              <a:t>Australia</a:t>
            </a:r>
          </a:p>
          <a:p>
            <a:pPr eaLnBrk="1" fontAlgn="base" hangingPunct="1">
              <a:spcBef>
                <a:spcPct val="50000"/>
              </a:spcBef>
              <a:spcAft>
                <a:spcPct val="0"/>
              </a:spcAft>
            </a:pPr>
            <a:r>
              <a:rPr lang="en-US" altLang="he-IL" smtClean="0">
                <a:solidFill>
                  <a:prstClr val="black"/>
                </a:solidFill>
              </a:rPr>
              <a:t>NZ</a:t>
            </a:r>
          </a:p>
        </p:txBody>
      </p:sp>
      <p:sp>
        <p:nvSpPr>
          <p:cNvPr id="12308" name="Text Box 52"/>
          <p:cNvSpPr txBox="1">
            <a:spLocks noChangeArrowheads="1"/>
          </p:cNvSpPr>
          <p:nvPr/>
        </p:nvSpPr>
        <p:spPr bwMode="auto">
          <a:xfrm>
            <a:off x="6227763" y="5589588"/>
            <a:ext cx="1511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USA</a:t>
            </a:r>
          </a:p>
        </p:txBody>
      </p:sp>
      <p:sp>
        <p:nvSpPr>
          <p:cNvPr id="12309" name="Text Box 53"/>
          <p:cNvSpPr txBox="1">
            <a:spLocks noChangeArrowheads="1"/>
          </p:cNvSpPr>
          <p:nvPr/>
        </p:nvSpPr>
        <p:spPr bwMode="auto">
          <a:xfrm>
            <a:off x="6227763" y="5732463"/>
            <a:ext cx="13684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smtClean="0">
                <a:solidFill>
                  <a:prstClr val="black"/>
                </a:solidFill>
              </a:rPr>
              <a:t>        </a:t>
            </a:r>
            <a:r>
              <a:rPr lang="en-US" altLang="he-IL" smtClean="0">
                <a:solidFill>
                  <a:prstClr val="black"/>
                </a:solidFill>
              </a:rPr>
              <a:t>ISRAEL</a:t>
            </a:r>
          </a:p>
        </p:txBody>
      </p:sp>
      <p:sp>
        <p:nvSpPr>
          <p:cNvPr id="12310" name="Line 54"/>
          <p:cNvSpPr>
            <a:spLocks noChangeShapeType="1"/>
          </p:cNvSpPr>
          <p:nvPr/>
        </p:nvSpPr>
        <p:spPr bwMode="auto">
          <a:xfrm flipH="1">
            <a:off x="4643438" y="1916113"/>
            <a:ext cx="2017712" cy="288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1" name="Line 55"/>
          <p:cNvSpPr>
            <a:spLocks noChangeShapeType="1"/>
          </p:cNvSpPr>
          <p:nvPr/>
        </p:nvSpPr>
        <p:spPr bwMode="auto">
          <a:xfrm flipH="1">
            <a:off x="4607718" y="2743200"/>
            <a:ext cx="2375694" cy="83502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2" name="Line 56"/>
          <p:cNvSpPr>
            <a:spLocks noChangeShapeType="1"/>
          </p:cNvSpPr>
          <p:nvPr/>
        </p:nvSpPr>
        <p:spPr bwMode="auto">
          <a:xfrm flipH="1">
            <a:off x="4856856" y="3683794"/>
            <a:ext cx="2379762" cy="1292225"/>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3" name="Line 57"/>
          <p:cNvSpPr>
            <a:spLocks noChangeShapeType="1"/>
          </p:cNvSpPr>
          <p:nvPr/>
        </p:nvSpPr>
        <p:spPr bwMode="auto">
          <a:xfrm flipH="1">
            <a:off x="6588125" y="5013325"/>
            <a:ext cx="1296988" cy="1444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4" name="Line 58"/>
          <p:cNvSpPr>
            <a:spLocks noChangeShapeType="1"/>
          </p:cNvSpPr>
          <p:nvPr/>
        </p:nvSpPr>
        <p:spPr bwMode="auto">
          <a:xfrm flipH="1" flipV="1">
            <a:off x="5943600" y="5486400"/>
            <a:ext cx="1066800" cy="304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5" name="Line 59"/>
          <p:cNvSpPr>
            <a:spLocks noChangeShapeType="1"/>
          </p:cNvSpPr>
          <p:nvPr/>
        </p:nvSpPr>
        <p:spPr bwMode="auto">
          <a:xfrm flipH="1" flipV="1">
            <a:off x="5410200" y="5791200"/>
            <a:ext cx="1225550" cy="3603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6" name="Line 60"/>
          <p:cNvSpPr>
            <a:spLocks noChangeShapeType="1"/>
          </p:cNvSpPr>
          <p:nvPr/>
        </p:nvSpPr>
        <p:spPr bwMode="auto">
          <a:xfrm flipH="1" flipV="1">
            <a:off x="4356100" y="6092825"/>
            <a:ext cx="1584325" cy="36036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7" name="Line 61"/>
          <p:cNvSpPr>
            <a:spLocks noChangeShapeType="1"/>
          </p:cNvSpPr>
          <p:nvPr/>
        </p:nvSpPr>
        <p:spPr bwMode="auto">
          <a:xfrm>
            <a:off x="4427538" y="2565400"/>
            <a:ext cx="0" cy="7921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8" name="Line 62"/>
          <p:cNvSpPr>
            <a:spLocks noChangeShapeType="1"/>
          </p:cNvSpPr>
          <p:nvPr/>
        </p:nvSpPr>
        <p:spPr bwMode="auto">
          <a:xfrm>
            <a:off x="4427538" y="4005263"/>
            <a:ext cx="0" cy="79216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9" name="Line 63"/>
          <p:cNvSpPr>
            <a:spLocks noChangeShapeType="1"/>
          </p:cNvSpPr>
          <p:nvPr/>
        </p:nvSpPr>
        <p:spPr bwMode="auto">
          <a:xfrm>
            <a:off x="1763713" y="1773238"/>
            <a:ext cx="598487" cy="9699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20" name="Text Box 64"/>
          <p:cNvSpPr txBox="1">
            <a:spLocks noChangeArrowheads="1"/>
          </p:cNvSpPr>
          <p:nvPr/>
        </p:nvSpPr>
        <p:spPr bwMode="auto">
          <a:xfrm>
            <a:off x="2282825" y="68580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Tree>
    <p:extLst>
      <p:ext uri="{BB962C8B-B14F-4D97-AF65-F5344CB8AC3E}">
        <p14:creationId xmlns="" xmlns:p14="http://schemas.microsoft.com/office/powerpoint/2010/main" val="1261610677"/>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he-IL"/>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90550"/>
            <a:ext cx="9144000" cy="5676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3932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5" descr="CAM00608.jpg"/>
          <p:cNvPicPr>
            <a:picLocks noChangeAspect="1"/>
          </p:cNvPicPr>
          <p:nvPr/>
        </p:nvPicPr>
        <p:blipFill>
          <a:blip r:embed="rId2" cstate="print"/>
          <a:srcRect r="13222"/>
          <a:stretch>
            <a:fillRect/>
          </a:stretch>
        </p:blipFill>
        <p:spPr bwMode="auto">
          <a:xfrm>
            <a:off x="827088" y="4149725"/>
            <a:ext cx="3738562" cy="2422525"/>
          </a:xfrm>
          <a:prstGeom prst="rect">
            <a:avLst/>
          </a:prstGeom>
          <a:noFill/>
          <a:ln w="9525">
            <a:noFill/>
            <a:miter lim="800000"/>
            <a:headEnd/>
            <a:tailEnd/>
          </a:ln>
        </p:spPr>
      </p:pic>
      <p:pic>
        <p:nvPicPr>
          <p:cNvPr id="7171" name="תמונה 9" descr="CAM00611.jpg"/>
          <p:cNvPicPr>
            <a:picLocks noChangeAspect="1"/>
          </p:cNvPicPr>
          <p:nvPr/>
        </p:nvPicPr>
        <p:blipFill>
          <a:blip r:embed="rId3" cstate="print"/>
          <a:srcRect t="37999" b="10226"/>
          <a:stretch>
            <a:fillRect/>
          </a:stretch>
        </p:blipFill>
        <p:spPr bwMode="auto">
          <a:xfrm>
            <a:off x="4716463" y="2276475"/>
            <a:ext cx="3913187" cy="4321175"/>
          </a:xfrm>
          <a:prstGeom prst="rect">
            <a:avLst/>
          </a:prstGeom>
          <a:noFill/>
          <a:ln w="9525">
            <a:noFill/>
            <a:miter lim="800000"/>
            <a:headEnd/>
            <a:tailEnd/>
          </a:ln>
        </p:spPr>
      </p:pic>
      <p:sp>
        <p:nvSpPr>
          <p:cNvPr id="12" name="כותרת 1"/>
          <p:cNvSpPr>
            <a:spLocks noGrp="1"/>
          </p:cNvSpPr>
          <p:nvPr>
            <p:ph type="title"/>
          </p:nvPr>
        </p:nvSpPr>
        <p:spPr>
          <a:xfrm>
            <a:off x="4716016" y="620688"/>
            <a:ext cx="3693096" cy="1440160"/>
          </a:xfrm>
        </p:spPr>
        <p:txBody>
          <a:bodyPr>
            <a:normAutofit fontScale="90000"/>
          </a:bodyPr>
          <a:lstStyle/>
          <a:p>
            <a:pPr algn="ctr" rtl="1" eaLnBrk="1" fontAlgn="auto" hangingPunct="1">
              <a:spcAft>
                <a:spcPts val="0"/>
              </a:spcAft>
              <a:defRPr/>
            </a:pPr>
            <a:r>
              <a:rPr lang="en-US" sz="5400" b="1" dirty="0" smtClean="0">
                <a:solidFill>
                  <a:schemeClr val="accent1"/>
                </a:solidFill>
                <a:effectLst>
                  <a:outerShdw blurRad="38100" dist="38100" dir="2700000" algn="tl">
                    <a:srgbClr val="000000">
                      <a:alpha val="43137"/>
                    </a:srgbClr>
                  </a:outerShdw>
                </a:effectLst>
              </a:rPr>
              <a:t>- UN</a:t>
            </a:r>
            <a:r>
              <a:rPr lang="he-IL" sz="5400" b="1" dirty="0" smtClean="0">
                <a:solidFill>
                  <a:schemeClr val="accent1"/>
                </a:solidFill>
                <a:effectLst>
                  <a:outerShdw blurRad="38100" dist="38100" dir="2700000" algn="tl">
                    <a:srgbClr val="000000">
                      <a:alpha val="43137"/>
                    </a:srgbClr>
                  </a:outerShdw>
                </a:effectLst>
              </a:rPr>
              <a:t> </a:t>
            </a:r>
            <a:br>
              <a:rPr lang="he-IL" sz="5400" b="1" dirty="0" smtClean="0">
                <a:solidFill>
                  <a:schemeClr val="accent1"/>
                </a:solidFill>
                <a:effectLst>
                  <a:outerShdw blurRad="38100" dist="38100" dir="2700000" algn="tl">
                    <a:srgbClr val="000000">
                      <a:alpha val="43137"/>
                    </a:srgbClr>
                  </a:outerShdw>
                </a:effectLst>
              </a:rPr>
            </a:br>
            <a:r>
              <a:rPr lang="he-IL" sz="5400" b="1" dirty="0" smtClean="0">
                <a:solidFill>
                  <a:schemeClr val="accent1"/>
                </a:solidFill>
                <a:effectLst>
                  <a:outerShdw blurRad="38100" dist="38100" dir="2700000" algn="tl">
                    <a:srgbClr val="000000">
                      <a:alpha val="43137"/>
                    </a:srgbClr>
                  </a:outerShdw>
                </a:effectLst>
              </a:rPr>
              <a:t>אום שמום?</a:t>
            </a:r>
            <a:endParaRPr lang="he-IL" sz="5400" b="1" dirty="0">
              <a:solidFill>
                <a:schemeClr val="accent1"/>
              </a:solidFill>
              <a:effectLst>
                <a:outerShdw blurRad="38100" dist="38100" dir="2700000" algn="tl">
                  <a:srgbClr val="000000">
                    <a:alpha val="43137"/>
                  </a:srgbClr>
                </a:outerShdw>
              </a:effectLst>
            </a:endParaRPr>
          </a:p>
        </p:txBody>
      </p:sp>
      <p:pic>
        <p:nvPicPr>
          <p:cNvPr id="7173" name="תמונה 13" descr="סוזן.JPG"/>
          <p:cNvPicPr>
            <a:picLocks noChangeAspect="1"/>
          </p:cNvPicPr>
          <p:nvPr/>
        </p:nvPicPr>
        <p:blipFill>
          <a:blip r:embed="rId4" cstate="print"/>
          <a:srcRect t="9956"/>
          <a:stretch>
            <a:fillRect/>
          </a:stretch>
        </p:blipFill>
        <p:spPr bwMode="auto">
          <a:xfrm>
            <a:off x="827088" y="836613"/>
            <a:ext cx="3368675" cy="3255962"/>
          </a:xfrm>
          <a:prstGeom prst="rect">
            <a:avLst/>
          </a:prstGeom>
          <a:noFill/>
          <a:ln w="9525">
            <a:noFill/>
            <a:miter lim="800000"/>
            <a:headEnd/>
            <a:tailEnd/>
          </a:ln>
        </p:spPr>
      </p:pic>
      <p:sp>
        <p:nvSpPr>
          <p:cNvPr id="5122" name="AutoShape 2" descr="Image result for un peacekeeping m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עיתון.jpg"/>
          <p:cNvPicPr>
            <a:picLocks noChangeAspect="1"/>
          </p:cNvPicPr>
          <p:nvPr/>
        </p:nvPicPr>
        <p:blipFill>
          <a:blip r:embed="rId2" cstate="print"/>
          <a:srcRect l="2362" t="8859" r="3139" b="4320"/>
          <a:stretch>
            <a:fillRect/>
          </a:stretch>
        </p:blipFill>
        <p:spPr bwMode="auto">
          <a:xfrm>
            <a:off x="755650" y="1916113"/>
            <a:ext cx="3095625" cy="3794125"/>
          </a:xfrm>
          <a:prstGeom prst="rect">
            <a:avLst/>
          </a:prstGeom>
          <a:noFill/>
          <a:ln w="9525">
            <a:noFill/>
            <a:miter lim="800000"/>
            <a:headEnd/>
            <a:tailEnd/>
          </a:ln>
        </p:spPr>
      </p:pic>
      <p:pic>
        <p:nvPicPr>
          <p:cNvPr id="5" name="תמונה 4" descr="רון.JPG"/>
          <p:cNvPicPr>
            <a:picLocks noChangeAspect="1"/>
          </p:cNvPicPr>
          <p:nvPr/>
        </p:nvPicPr>
        <p:blipFill>
          <a:blip r:embed="rId3" cstate="print"/>
          <a:srcRect/>
          <a:stretch>
            <a:fillRect/>
          </a:stretch>
        </p:blipFill>
        <p:spPr bwMode="auto">
          <a:xfrm>
            <a:off x="4572000" y="1916113"/>
            <a:ext cx="3800475" cy="2541587"/>
          </a:xfrm>
          <a:prstGeom prst="rect">
            <a:avLst/>
          </a:prstGeom>
          <a:noFill/>
          <a:ln w="9525">
            <a:noFill/>
            <a:miter lim="800000"/>
            <a:headEnd/>
            <a:tailEnd/>
          </a:ln>
        </p:spPr>
      </p:pic>
      <p:sp>
        <p:nvSpPr>
          <p:cNvPr id="7" name="כותרת 1"/>
          <p:cNvSpPr>
            <a:spLocks noGrp="1"/>
          </p:cNvSpPr>
          <p:nvPr>
            <p:ph type="title"/>
          </p:nvPr>
        </p:nvSpPr>
        <p:spPr>
          <a:xfrm>
            <a:off x="1547664" y="404664"/>
            <a:ext cx="5616624" cy="1143000"/>
          </a:xfrm>
        </p:spPr>
        <p:txBody>
          <a:bodyPr>
            <a:normAutofit fontScale="90000"/>
          </a:bodyPr>
          <a:lstStyle/>
          <a:p>
            <a:pPr algn="ctr" eaLnBrk="1" fontAlgn="auto" hangingPunct="1">
              <a:spcAft>
                <a:spcPts val="0"/>
              </a:spcAft>
              <a:defRPr/>
            </a:pPr>
            <a:r>
              <a:rPr lang="en-US" sz="5400" b="1" dirty="0" smtClean="0">
                <a:solidFill>
                  <a:schemeClr val="accent1"/>
                </a:solidFill>
                <a:effectLst>
                  <a:outerShdw blurRad="38100" dist="38100" dir="2700000" algn="tl">
                    <a:srgbClr val="000000">
                      <a:alpha val="43137"/>
                    </a:srgbClr>
                  </a:outerShdw>
                </a:effectLst>
              </a:rPr>
              <a:t> BEFORE </a:t>
            </a:r>
            <a:r>
              <a:rPr lang="en-US" sz="4000" b="1" dirty="0" smtClean="0">
                <a:solidFill>
                  <a:schemeClr val="accent1"/>
                </a:solidFill>
                <a:effectLst>
                  <a:outerShdw blurRad="38100" dist="38100" dir="2700000" algn="tl">
                    <a:srgbClr val="000000">
                      <a:alpha val="43137"/>
                    </a:srgbClr>
                  </a:outerShdw>
                </a:effectLst>
              </a:rPr>
              <a:t>AND</a:t>
            </a:r>
            <a:r>
              <a:rPr lang="en-US" sz="5400" b="1" dirty="0" smtClean="0">
                <a:solidFill>
                  <a:schemeClr val="accent1"/>
                </a:solidFill>
                <a:effectLst>
                  <a:outerShdw blurRad="38100" dist="38100" dir="2700000" algn="tl">
                    <a:srgbClr val="000000">
                      <a:alpha val="43137"/>
                    </a:srgbClr>
                  </a:outerShdw>
                </a:effectLst>
              </a:rPr>
              <a:t> AFTER</a:t>
            </a:r>
            <a:endParaRPr lang="he-IL" sz="5400" b="1"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544" y="1124744"/>
            <a:ext cx="975360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מלבן 2"/>
          <p:cNvSpPr/>
          <p:nvPr/>
        </p:nvSpPr>
        <p:spPr>
          <a:xfrm>
            <a:off x="1979712" y="0"/>
            <a:ext cx="4608511" cy="1200329"/>
          </a:xfrm>
          <a:prstGeom prst="rect">
            <a:avLst/>
          </a:prstGeom>
        </p:spPr>
        <p:txBody>
          <a:bodyPr wrap="square">
            <a:spAutoFit/>
          </a:bodyPr>
          <a:lstStyle/>
          <a:p>
            <a:endParaRPr lang="he-IL"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endParaRPr lang="he-IL"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Positive Agenda</a:t>
            </a:r>
          </a:p>
          <a:p>
            <a:endParaRPr lang="he-IL" dirty="0"/>
          </a:p>
        </p:txBody>
      </p:sp>
      <p:sp>
        <p:nvSpPr>
          <p:cNvPr id="4" name="TextBox 3"/>
          <p:cNvSpPr txBox="1"/>
          <p:nvPr/>
        </p:nvSpPr>
        <p:spPr>
          <a:xfrm>
            <a:off x="4572000" y="3284984"/>
            <a:ext cx="184731" cy="369332"/>
          </a:xfrm>
          <a:prstGeom prst="rect">
            <a:avLst/>
          </a:prstGeom>
          <a:noFill/>
        </p:spPr>
        <p:txBody>
          <a:bodyPr wrap="none" rtlCol="1">
            <a:spAutoFit/>
          </a:bodyPr>
          <a:lstStyle/>
          <a:p>
            <a:endParaRPr lang="he-IL" dirty="0"/>
          </a:p>
        </p:txBody>
      </p:sp>
    </p:spTree>
    <p:extLst>
      <p:ext uri="{BB962C8B-B14F-4D97-AF65-F5344CB8AC3E}">
        <p14:creationId xmlns="" xmlns:p14="http://schemas.microsoft.com/office/powerpoint/2010/main" val="2155610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664"/>
            <a:ext cx="8229600" cy="1224136"/>
          </a:xfrm>
        </p:spPr>
        <p:txBody>
          <a:bodyPr>
            <a:normAutofit fontScale="90000"/>
          </a:bodyPr>
          <a:lstStyle/>
          <a:p>
            <a:r>
              <a:rPr lang="en-US" dirty="0" smtClean="0">
                <a:solidFill>
                  <a:schemeClr val="tx2"/>
                </a:solidFill>
              </a:rPr>
              <a:t>International Organizations</a:t>
            </a:r>
            <a:br>
              <a:rPr lang="en-US" dirty="0" smtClean="0">
                <a:solidFill>
                  <a:schemeClr val="tx2"/>
                </a:solidFill>
              </a:rPr>
            </a:br>
            <a:r>
              <a:rPr lang="en-US" dirty="0" smtClean="0">
                <a:solidFill>
                  <a:schemeClr val="tx2"/>
                </a:solidFill>
              </a:rPr>
              <a:t>System’s point of view</a:t>
            </a:r>
            <a:endParaRPr lang="he-IL" dirty="0">
              <a:solidFill>
                <a:schemeClr val="tx2"/>
              </a:solidFill>
            </a:endParaRPr>
          </a:p>
        </p:txBody>
      </p:sp>
      <p:sp>
        <p:nvSpPr>
          <p:cNvPr id="3" name="מציין מיקום תוכן 2"/>
          <p:cNvSpPr>
            <a:spLocks noGrp="1"/>
          </p:cNvSpPr>
          <p:nvPr>
            <p:ph idx="1"/>
          </p:nvPr>
        </p:nvSpPr>
        <p:spPr>
          <a:xfrm>
            <a:off x="457200" y="2132856"/>
            <a:ext cx="8229600" cy="4725144"/>
          </a:xfrm>
        </p:spPr>
        <p:txBody>
          <a:bodyPr>
            <a:normAutofit/>
          </a:bodyPr>
          <a:lstStyle/>
          <a:p>
            <a:pPr algn="l" rtl="0"/>
            <a:r>
              <a:rPr lang="en-US" dirty="0" smtClean="0"/>
              <a:t>International cooperation (WHO)</a:t>
            </a:r>
          </a:p>
          <a:p>
            <a:pPr algn="l" rtl="0"/>
            <a:r>
              <a:rPr lang="en-US" dirty="0" smtClean="0"/>
              <a:t>Information and monitoring (IAEA)</a:t>
            </a:r>
          </a:p>
          <a:p>
            <a:pPr algn="l" rtl="0"/>
            <a:r>
              <a:rPr lang="en-US" dirty="0" smtClean="0"/>
              <a:t>Conflict resolution (WTO)</a:t>
            </a:r>
          </a:p>
          <a:p>
            <a:pPr algn="l" rtl="0"/>
            <a:r>
              <a:rPr lang="en-US" dirty="0" smtClean="0"/>
              <a:t>Operational activities  (Vaccination, Health crisis coordination, Assistance to countries)</a:t>
            </a:r>
          </a:p>
          <a:p>
            <a:pPr algn="l" rtl="0"/>
            <a:r>
              <a:rPr lang="en-US" dirty="0" smtClean="0"/>
              <a:t>International regimes  and  regulations (food safety, Working Standards)</a:t>
            </a:r>
          </a:p>
          <a:p>
            <a:pPr lvl="1" algn="l" rtl="0"/>
            <a:endParaRPr lang="en-US" dirty="0" smtClean="0"/>
          </a:p>
          <a:p>
            <a:pPr algn="l" rtl="0"/>
            <a:endParaRPr lang="en-US" dirty="0" smtClean="0"/>
          </a:p>
          <a:p>
            <a:pPr algn="l" rtl="0"/>
            <a:endParaRPr lang="en-US" dirty="0" smtClean="0"/>
          </a:p>
          <a:p>
            <a:pPr algn="r" rtl="0"/>
            <a:endParaRPr lang="en-US" dirty="0" smtClean="0"/>
          </a:p>
          <a:p>
            <a:pPr algn="l"/>
            <a:endParaRPr lang="he-I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יום </a:t>
            </a:r>
            <a:r>
              <a:rPr lang="he-IL" dirty="0" err="1" smtClean="0"/>
              <a:t>זכרון</a:t>
            </a:r>
            <a:r>
              <a:rPr lang="he-IL" dirty="0" smtClean="0"/>
              <a:t> השואה הבינ"ל</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872504" y="1600200"/>
            <a:ext cx="5398991" cy="4525963"/>
          </a:xfrm>
        </p:spPr>
      </p:pic>
      <p:sp>
        <p:nvSpPr>
          <p:cNvPr id="13314" name="AutoShape 2" descr="Image result for un peacekeeping m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 xmlns:p14="http://schemas.microsoft.com/office/powerpoint/2010/main" val="241752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rtl="0"/>
            <a:r>
              <a:rPr lang="en-US" dirty="0" smtClean="0">
                <a:solidFill>
                  <a:schemeClr val="tx2"/>
                </a:solidFill>
              </a:rPr>
              <a:t/>
            </a:r>
            <a:br>
              <a:rPr lang="en-US" dirty="0" smtClean="0">
                <a:solidFill>
                  <a:schemeClr val="tx2"/>
                </a:solidFill>
              </a:rPr>
            </a:br>
            <a:r>
              <a:rPr lang="en-US" dirty="0" smtClean="0">
                <a:solidFill>
                  <a:schemeClr val="tx2"/>
                </a:solidFill>
              </a:rPr>
              <a:t>International Organizations</a:t>
            </a:r>
            <a:br>
              <a:rPr lang="en-US" dirty="0" smtClean="0">
                <a:solidFill>
                  <a:schemeClr val="tx2"/>
                </a:solidFill>
              </a:rPr>
            </a:br>
            <a:r>
              <a:rPr lang="en-US" dirty="0" smtClean="0">
                <a:solidFill>
                  <a:schemeClr val="tx2"/>
                </a:solidFill>
              </a:rPr>
              <a:t>Actor’s point of view</a:t>
            </a:r>
            <a:endParaRPr lang="en-US" dirty="0" smtClean="0"/>
          </a:p>
        </p:txBody>
      </p:sp>
      <p:sp>
        <p:nvSpPr>
          <p:cNvPr id="3" name="מציין מיקום תוכן 2"/>
          <p:cNvSpPr>
            <a:spLocks noGrp="1"/>
          </p:cNvSpPr>
          <p:nvPr>
            <p:ph idx="1"/>
          </p:nvPr>
        </p:nvSpPr>
        <p:spPr>
          <a:xfrm>
            <a:off x="457200" y="1600200"/>
            <a:ext cx="8229600" cy="5257800"/>
          </a:xfrm>
        </p:spPr>
        <p:txBody>
          <a:bodyPr>
            <a:normAutofit/>
          </a:bodyPr>
          <a:lstStyle/>
          <a:p>
            <a:pPr algn="l" rtl="0">
              <a:buNone/>
            </a:pPr>
            <a:endParaRPr lang="en-US" dirty="0" smtClean="0"/>
          </a:p>
          <a:p>
            <a:pPr algn="l" rtl="0"/>
            <a:r>
              <a:rPr lang="en-US" dirty="0" smtClean="0"/>
              <a:t>Instrument of foreign policy (Aid, Punishment, Peacekeeping)</a:t>
            </a:r>
          </a:p>
          <a:p>
            <a:pPr algn="l" rtl="0"/>
            <a:r>
              <a:rPr lang="en-US" dirty="0" smtClean="0"/>
              <a:t>Legitimization (First Gulf War)</a:t>
            </a:r>
          </a:p>
          <a:p>
            <a:pPr algn="l" rtl="0"/>
            <a:r>
              <a:rPr lang="en-US" dirty="0" smtClean="0"/>
              <a:t>Information (small states)</a:t>
            </a:r>
          </a:p>
          <a:p>
            <a:pPr algn="l" rtl="0"/>
            <a:r>
              <a:rPr lang="en-US" dirty="0" smtClean="0"/>
              <a:t>Introducing norms (Tobacco Control Treaty)</a:t>
            </a:r>
          </a:p>
          <a:p>
            <a:pPr lvl="1" algn="l" rtl="0"/>
            <a:endParaRPr lang="en-US" dirty="0" smtClean="0"/>
          </a:p>
          <a:p>
            <a:pPr algn="l" rtl="0"/>
            <a:endParaRPr lang="en-US" dirty="0" smtClean="0"/>
          </a:p>
          <a:p>
            <a:pPr algn="l" rtl="0"/>
            <a:endParaRPr lang="en-US" dirty="0" smtClean="0"/>
          </a:p>
          <a:p>
            <a:pPr algn="r" rtl="0"/>
            <a:endParaRPr lang="en-US" dirty="0" smtClean="0"/>
          </a:p>
          <a:p>
            <a:pPr algn="l"/>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rtlCol="0">
            <a:normAutofit/>
          </a:bodyPr>
          <a:lstStyle/>
          <a:p>
            <a:pPr fontAlgn="auto">
              <a:spcAft>
                <a:spcPts val="0"/>
              </a:spcAft>
              <a:defRPr/>
            </a:pP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A System of Systems</a:t>
            </a:r>
          </a:p>
        </p:txBody>
      </p:sp>
      <p:pic>
        <p:nvPicPr>
          <p:cNvPr id="3075" name="Picture 2"/>
          <p:cNvPicPr>
            <a:picLocks noGrp="1" noChangeAspect="1" noChangeArrowheads="1"/>
          </p:cNvPicPr>
          <p:nvPr>
            <p:ph idx="1"/>
          </p:nvPr>
        </p:nvPicPr>
        <p:blipFill>
          <a:blip r:embed="rId3" cstate="print"/>
          <a:srcRect l="7813" t="15625" r="6250" b="8333"/>
          <a:stretch>
            <a:fillRect/>
          </a:stretch>
        </p:blipFill>
        <p:spPr>
          <a:xfrm>
            <a:off x="609600" y="1524000"/>
            <a:ext cx="8023225" cy="5181600"/>
          </a:xfrm>
        </p:spPr>
      </p:pic>
      <p:sp>
        <p:nvSpPr>
          <p:cNvPr id="9" name="Bevel 8"/>
          <p:cNvSpPr/>
          <p:nvPr/>
        </p:nvSpPr>
        <p:spPr>
          <a:xfrm>
            <a:off x="60960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Bevel 9"/>
          <p:cNvSpPr/>
          <p:nvPr/>
        </p:nvSpPr>
        <p:spPr>
          <a:xfrm>
            <a:off x="19812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Bevel 10"/>
          <p:cNvSpPr/>
          <p:nvPr/>
        </p:nvSpPr>
        <p:spPr>
          <a:xfrm>
            <a:off x="3276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Bevel 11"/>
          <p:cNvSpPr/>
          <p:nvPr/>
        </p:nvSpPr>
        <p:spPr>
          <a:xfrm>
            <a:off x="4800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Bevel 12"/>
          <p:cNvSpPr/>
          <p:nvPr/>
        </p:nvSpPr>
        <p:spPr>
          <a:xfrm>
            <a:off x="6858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14" name="Bevel 13"/>
          <p:cNvSpPr/>
          <p:nvPr/>
        </p:nvSpPr>
        <p:spPr>
          <a:xfrm>
            <a:off x="7391400" y="2133600"/>
            <a:ext cx="11430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7162800" y="1295400"/>
            <a:ext cx="1676400" cy="430887"/>
          </a:xfrm>
          <a:prstGeom prst="rect">
            <a:avLst/>
          </a:prstGeom>
          <a:noFill/>
        </p:spPr>
        <p:txBody>
          <a:bodyPr wrap="square">
            <a:spAutoFit/>
          </a:bodyPr>
          <a:lstStyle/>
          <a:p>
            <a:pPr fontAlgn="auto">
              <a:spcBef>
                <a:spcPts val="0"/>
              </a:spcBef>
              <a:spcAft>
                <a:spcPts val="0"/>
              </a:spcAft>
              <a:defRPr/>
            </a:pPr>
            <a:r>
              <a:rPr lang="en-US" sz="1100" b="1" dirty="0" smtClean="0">
                <a:solidFill>
                  <a:schemeClr val="tx2">
                    <a:lumMod val="75000"/>
                  </a:schemeClr>
                </a:solidFill>
              </a:rPr>
              <a:t>          </a:t>
            </a:r>
            <a:r>
              <a:rPr lang="en-US" sz="1100" b="1" dirty="0" smtClean="0">
                <a:solidFill>
                  <a:srgbClr val="002060"/>
                </a:solidFill>
              </a:rPr>
              <a:t>44.000 </a:t>
            </a:r>
          </a:p>
          <a:p>
            <a:pPr fontAlgn="auto">
              <a:spcBef>
                <a:spcPts val="0"/>
              </a:spcBef>
              <a:spcAft>
                <a:spcPts val="0"/>
              </a:spcAft>
              <a:defRPr/>
            </a:pPr>
            <a:r>
              <a:rPr lang="en-US" sz="1100" b="1" dirty="0" smtClean="0">
                <a:solidFill>
                  <a:srgbClr val="002060"/>
                </a:solidFill>
              </a:rPr>
              <a:t>       Employees</a:t>
            </a:r>
            <a:endParaRPr lang="en-US" sz="1100" b="1" dirty="0">
              <a:solidFill>
                <a:srgbClr val="002060"/>
              </a:solidFill>
            </a:endParaRPr>
          </a:p>
        </p:txBody>
      </p:sp>
      <p:sp>
        <p:nvSpPr>
          <p:cNvPr id="17" name="Oval 16"/>
          <p:cNvSpPr/>
          <p:nvPr/>
        </p:nvSpPr>
        <p:spPr>
          <a:xfrm>
            <a:off x="7315200" y="1295400"/>
            <a:ext cx="1066800" cy="4572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endCxn id="17" idx="4"/>
          </p:cNvCxnSpPr>
          <p:nvPr/>
        </p:nvCxnSpPr>
        <p:spPr>
          <a:xfrm flipH="1" flipV="1">
            <a:off x="7848600" y="1752600"/>
            <a:ext cx="762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80928" y="16288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6" name="Rectangle 15"/>
          <p:cNvSpPr/>
          <p:nvPr/>
        </p:nvSpPr>
        <p:spPr>
          <a:xfrm>
            <a:off x="457200" y="1447800"/>
            <a:ext cx="365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5867400"/>
            <a:ext cx="3886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vel 20"/>
          <p:cNvSpPr/>
          <p:nvPr/>
        </p:nvSpPr>
        <p:spPr>
          <a:xfrm>
            <a:off x="1905000" y="33528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22" name="Bevel 21"/>
          <p:cNvSpPr/>
          <p:nvPr/>
        </p:nvSpPr>
        <p:spPr>
          <a:xfrm>
            <a:off x="6096000" y="31242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n_logo"/>
          <p:cNvPicPr>
            <a:picLocks noChangeAspect="1" noChangeArrowheads="1"/>
          </p:cNvPicPr>
          <p:nvPr/>
        </p:nvPicPr>
        <p:blipFill>
          <a:blip r:embed="rId3" cstate="print"/>
          <a:srcRect/>
          <a:stretch>
            <a:fillRect/>
          </a:stretch>
        </p:blipFill>
        <p:spPr bwMode="auto">
          <a:xfrm>
            <a:off x="73740" y="5729748"/>
            <a:ext cx="1352137" cy="1143000"/>
          </a:xfrm>
          <a:prstGeom prst="ellipse">
            <a:avLst/>
          </a:prstGeom>
          <a:ln>
            <a:noFill/>
          </a:ln>
          <a:effectLst>
            <a:softEdge rad="112500"/>
          </a:effectLst>
        </p:spPr>
      </p:pic>
      <p:cxnSp>
        <p:nvCxnSpPr>
          <p:cNvPr id="7" name="Straight Connector 6"/>
          <p:cNvCxnSpPr/>
          <p:nvPr/>
        </p:nvCxnSpPr>
        <p:spPr>
          <a:xfrm>
            <a:off x="0" y="990600"/>
            <a:ext cx="80772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email"/>
          <a:srcRect/>
          <a:stretch>
            <a:fillRect/>
          </a:stretch>
        </p:blipFill>
        <p:spPr bwMode="auto">
          <a:xfrm>
            <a:off x="9684568" y="0"/>
            <a:ext cx="1066800" cy="1128515"/>
          </a:xfrm>
          <a:prstGeom prst="rect">
            <a:avLst/>
          </a:prstGeom>
          <a:ln>
            <a:noFill/>
          </a:ln>
          <a:effectLst>
            <a:softEdge rad="112500"/>
          </a:effectLst>
        </p:spPr>
      </p:pic>
      <p:sp>
        <p:nvSpPr>
          <p:cNvPr id="19" name="Rectangle 18"/>
          <p:cNvSpPr/>
          <p:nvPr/>
        </p:nvSpPr>
        <p:spPr>
          <a:xfrm>
            <a:off x="1600200" y="314980"/>
            <a:ext cx="596390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Main Organs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cxnSp>
        <p:nvCxnSpPr>
          <p:cNvPr id="20" name="Straight Connector 19"/>
          <p:cNvCxnSpPr/>
          <p:nvPr/>
        </p:nvCxnSpPr>
        <p:spPr>
          <a:xfrm>
            <a:off x="4920" y="1055384"/>
            <a:ext cx="913908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94706" y="285670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141410" y="286162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6" name="Picture 5" descr="meeting59"/>
          <p:cNvPicPr>
            <a:picLocks noChangeAspect="1" noChangeArrowheads="1"/>
          </p:cNvPicPr>
          <p:nvPr/>
        </p:nvPicPr>
        <p:blipFill>
          <a:blip r:embed="rId5" cstate="print"/>
          <a:srcRect/>
          <a:stretch>
            <a:fillRect/>
          </a:stretch>
        </p:blipFill>
        <p:spPr bwMode="auto">
          <a:xfrm>
            <a:off x="990600" y="1066800"/>
            <a:ext cx="7710948" cy="1524000"/>
          </a:xfrm>
          <a:prstGeom prst="rect">
            <a:avLst/>
          </a:prstGeom>
          <a:ln>
            <a:noFill/>
          </a:ln>
          <a:effectLst>
            <a:softEdge rad="112500"/>
          </a:effectLst>
        </p:spPr>
      </p:pic>
      <p:sp>
        <p:nvSpPr>
          <p:cNvPr id="54" name="Rectangle 53">
            <a:hlinkClick r:id="rId6" action="ppaction://hlinksldjump"/>
          </p:cNvPr>
          <p:cNvSpPr/>
          <p:nvPr/>
        </p:nvSpPr>
        <p:spPr>
          <a:xfrm>
            <a:off x="1143000" y="5486400"/>
            <a:ext cx="16764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400" b="1" dirty="0" smtClean="0">
                <a:latin typeface="Tahoma" pitchFamily="34" charset="0"/>
                <a:cs typeface="Tahoma" pitchFamily="34" charset="0"/>
              </a:rPr>
              <a:t>המועצה הכלכלית חברתית </a:t>
            </a:r>
          </a:p>
          <a:p>
            <a:pPr algn="ctr"/>
            <a:r>
              <a:rPr lang="en-US" sz="1600" b="1" dirty="0">
                <a:latin typeface="Tahoma" pitchFamily="34" charset="0"/>
                <a:cs typeface="Tahoma" pitchFamily="34" charset="0"/>
              </a:rPr>
              <a:t>ECOSOC</a:t>
            </a:r>
          </a:p>
        </p:txBody>
      </p:sp>
      <p:sp>
        <p:nvSpPr>
          <p:cNvPr id="56" name="Rectangle 55">
            <a:hlinkClick r:id="" action="ppaction://noaction"/>
          </p:cNvPr>
          <p:cNvSpPr/>
          <p:nvPr/>
        </p:nvSpPr>
        <p:spPr>
          <a:xfrm>
            <a:off x="7308304" y="5301208"/>
            <a:ext cx="1530896"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600" b="1" dirty="0" smtClean="0">
                <a:latin typeface="Tahoma" pitchFamily="34" charset="0"/>
                <a:cs typeface="Tahoma" pitchFamily="34" charset="0"/>
              </a:rPr>
              <a:t>מועצת הנאמנות</a:t>
            </a:r>
            <a:r>
              <a:rPr lang="en-US" sz="1600" b="1" dirty="0" smtClean="0">
                <a:latin typeface="Tahoma" pitchFamily="34" charset="0"/>
                <a:cs typeface="Tahoma" pitchFamily="34" charset="0"/>
              </a:rPr>
              <a:t>Trusteeship</a:t>
            </a:r>
          </a:p>
          <a:p>
            <a:pPr algn="ctr"/>
            <a:r>
              <a:rPr lang="en-US" sz="1600" b="1" dirty="0" smtClean="0">
                <a:latin typeface="Tahoma" pitchFamily="34" charset="0"/>
                <a:cs typeface="Tahoma" pitchFamily="34" charset="0"/>
              </a:rPr>
              <a:t>Council </a:t>
            </a:r>
            <a:endParaRPr lang="en-US" sz="1600" b="1" dirty="0"/>
          </a:p>
        </p:txBody>
      </p:sp>
      <p:sp>
        <p:nvSpPr>
          <p:cNvPr id="63" name="Rectangle 62">
            <a:hlinkClick r:id="rId7" action="ppaction://hlinksldjump"/>
          </p:cNvPr>
          <p:cNvSpPr/>
          <p:nvPr/>
        </p:nvSpPr>
        <p:spPr>
          <a:xfrm>
            <a:off x="1219200" y="3442648"/>
            <a:ext cx="1524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בית הדין הבינ"ל לצדק</a:t>
            </a:r>
          </a:p>
          <a:p>
            <a:pPr algn="ctr"/>
            <a:r>
              <a:rPr lang="en-US" sz="1600" b="1" dirty="0" smtClean="0">
                <a:latin typeface="Tahoma" pitchFamily="34" charset="0"/>
                <a:cs typeface="Tahoma" pitchFamily="34" charset="0"/>
              </a:rPr>
              <a:t>ICJ</a:t>
            </a:r>
            <a:r>
              <a:rPr lang="he-IL" sz="1600" b="1" dirty="0" smtClean="0">
                <a:latin typeface="Tahoma" pitchFamily="34" charset="0"/>
                <a:cs typeface="Tahoma" pitchFamily="34" charset="0"/>
              </a:rPr>
              <a:t> </a:t>
            </a:r>
            <a:endParaRPr lang="en-US" sz="1600" b="1" dirty="0"/>
          </a:p>
        </p:txBody>
      </p:sp>
      <p:sp>
        <p:nvSpPr>
          <p:cNvPr id="64" name="Rectangle 63">
            <a:hlinkClick r:id="rId8" action="ppaction://hlinksldjump"/>
          </p:cNvPr>
          <p:cNvSpPr/>
          <p:nvPr/>
        </p:nvSpPr>
        <p:spPr>
          <a:xfrm>
            <a:off x="7086600" y="3429000"/>
            <a:ext cx="1661864"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מזכירות האו"ם</a:t>
            </a:r>
            <a:endParaRPr lang="en-US" sz="1600" b="1" dirty="0" smtClean="0">
              <a:latin typeface="Tahoma" pitchFamily="34" charset="0"/>
              <a:cs typeface="Tahoma" pitchFamily="34" charset="0"/>
            </a:endParaRPr>
          </a:p>
          <a:p>
            <a:pPr algn="ctr"/>
            <a:r>
              <a:rPr lang="en-US" sz="1600" b="1" dirty="0" smtClean="0">
                <a:latin typeface="Tahoma" pitchFamily="34" charset="0"/>
                <a:cs typeface="Tahoma" pitchFamily="34" charset="0"/>
              </a:rPr>
              <a:t>SECRETARIAT</a:t>
            </a:r>
            <a:endParaRPr lang="en-US" sz="1600" b="1" dirty="0"/>
          </a:p>
        </p:txBody>
      </p:sp>
      <p:sp>
        <p:nvSpPr>
          <p:cNvPr id="72" name="TextBox 71">
            <a:hlinkClick r:id="rId9" action="ppaction://hlinksldjump"/>
          </p:cNvPr>
          <p:cNvSpPr txBox="1"/>
          <p:nvPr/>
        </p:nvSpPr>
        <p:spPr>
          <a:xfrm>
            <a:off x="3707904" y="3068960"/>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העצרת הכללית</a:t>
            </a: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General Assembly</a:t>
            </a:r>
            <a:r>
              <a:rPr lang="he-IL" sz="2000" b="1" dirty="0" smtClean="0">
                <a:latin typeface="Tahoma" pitchFamily="34" charset="0"/>
                <a:cs typeface="Tahoma" pitchFamily="34" charset="0"/>
              </a:rPr>
              <a:t> </a:t>
            </a:r>
          </a:p>
          <a:p>
            <a:pPr algn="ctr"/>
            <a:endParaRPr lang="he-IL" sz="2000" b="1" dirty="0" smtClean="0">
              <a:latin typeface="Tahoma" pitchFamily="34" charset="0"/>
              <a:cs typeface="Tahoma" pitchFamily="34" charset="0"/>
            </a:endParaRPr>
          </a:p>
        </p:txBody>
      </p:sp>
      <p:sp>
        <p:nvSpPr>
          <p:cNvPr id="16" name="TextBox 15">
            <a:hlinkClick r:id="rId9" action="ppaction://hlinksldjump"/>
          </p:cNvPr>
          <p:cNvSpPr txBox="1"/>
          <p:nvPr/>
        </p:nvSpPr>
        <p:spPr>
          <a:xfrm>
            <a:off x="3779912" y="5085184"/>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מועצת הביטחון</a:t>
            </a:r>
          </a:p>
          <a:p>
            <a:pPr algn="ctr"/>
            <a:r>
              <a:rPr lang="en-US" sz="2000" b="1" dirty="0" smtClean="0">
                <a:latin typeface="Tahoma" pitchFamily="34" charset="0"/>
                <a:cs typeface="Tahoma" pitchFamily="34" charset="0"/>
              </a:rPr>
              <a:t>Security </a:t>
            </a:r>
          </a:p>
          <a:p>
            <a:pPr algn="ctr"/>
            <a:r>
              <a:rPr lang="en-US" sz="2000" b="1" dirty="0" smtClean="0">
                <a:latin typeface="Tahoma" pitchFamily="34" charset="0"/>
                <a:cs typeface="Tahoma" pitchFamily="34" charset="0"/>
              </a:rPr>
              <a:t>Council</a:t>
            </a:r>
            <a:endParaRPr lang="he-IL" sz="2000" b="1" dirty="0" smtClean="0">
              <a:latin typeface="Tahoma" pitchFamily="34" charset="0"/>
              <a:cs typeface="Tahoma" pitchFamily="34" charset="0"/>
            </a:endParaRPr>
          </a:p>
          <a:p>
            <a:pPr algn="ctr"/>
            <a:endParaRPr lang="he-IL" sz="2000" b="1" dirty="0" smtClean="0">
              <a:latin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GA</a:t>
            </a:r>
          </a:p>
        </p:txBody>
      </p:sp>
      <p:pic>
        <p:nvPicPr>
          <p:cNvPr id="6" name="Content Placeholder 5" descr="United_Nations_General_Assembly_Hall_(3).jpg"/>
          <p:cNvPicPr>
            <a:picLocks noGrp="1" noChangeAspect="1"/>
          </p:cNvPicPr>
          <p:nvPr>
            <p:ph idx="1"/>
          </p:nvPr>
        </p:nvPicPr>
        <p:blipFill>
          <a:blip r:embed="rId3" cstate="print"/>
          <a:stretch>
            <a:fillRect/>
          </a:stretch>
        </p:blipFill>
        <p:spPr>
          <a:xfrm>
            <a:off x="304800" y="609600"/>
            <a:ext cx="8495198" cy="5867400"/>
          </a:xfrm>
        </p:spPr>
      </p:pic>
      <p:sp>
        <p:nvSpPr>
          <p:cNvPr id="8" name="TextBox 7"/>
          <p:cNvSpPr txBox="1"/>
          <p:nvPr/>
        </p:nvSpPr>
        <p:spPr>
          <a:xfrm>
            <a:off x="1371600" y="762000"/>
            <a:ext cx="6324600" cy="646331"/>
          </a:xfrm>
          <a:prstGeom prst="rect">
            <a:avLst/>
          </a:prstGeom>
          <a:noFill/>
        </p:spPr>
        <p:txBody>
          <a:bodyPr wrap="square" rtlCol="1">
            <a:spAutoFit/>
          </a:bodyPr>
          <a:lstStyle/>
          <a:p>
            <a:pPr algn="ctr"/>
            <a:r>
              <a:rPr lang="en-US" sz="3600" b="1" dirty="0" smtClean="0">
                <a:ln w="28575">
                  <a:solidFill>
                    <a:srgbClr val="002060"/>
                  </a:solidFill>
                </a:ln>
                <a:solidFill>
                  <a:schemeClr val="bg1"/>
                </a:solidFill>
                <a:effectLst>
                  <a:outerShdw blurRad="38100" dist="38100" dir="2700000" algn="tl">
                    <a:srgbClr val="000000">
                      <a:alpha val="43137"/>
                    </a:srgbClr>
                  </a:outerShdw>
                </a:effectLst>
              </a:rPr>
              <a:t>THE GENERAL ASSEMBLY</a:t>
            </a:r>
            <a:endParaRPr lang="he-IL" sz="3600" b="1" dirty="0">
              <a:ln w="28575">
                <a:solidFill>
                  <a:srgbClr val="002060"/>
                </a:solidFill>
              </a:ln>
              <a:solidFill>
                <a:schemeClr val="bg1"/>
              </a:solidFill>
              <a:effectLst>
                <a:outerShdw blurRad="38100" dist="38100" dir="2700000" algn="tl">
                  <a:srgbClr val="000000">
                    <a:alpha val="43137"/>
                  </a:srgbClr>
                </a:outerShdw>
              </a:effectLst>
            </a:endParaRPr>
          </a:p>
        </p:txBody>
      </p:sp>
      <p:sp>
        <p:nvSpPr>
          <p:cNvPr id="10" name="Rectangle 9"/>
          <p:cNvSpPr/>
          <p:nvPr/>
        </p:nvSpPr>
        <p:spPr>
          <a:xfrm>
            <a:off x="3124200" y="15240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193  Member States</a:t>
            </a:r>
            <a:endParaRPr lang="en-US" dirty="0"/>
          </a:p>
        </p:txBody>
      </p:sp>
      <p:sp>
        <p:nvSpPr>
          <p:cNvPr id="11" name="Rectangle 10"/>
          <p:cNvSpPr/>
          <p:nvPr/>
        </p:nvSpPr>
        <p:spPr>
          <a:xfrm>
            <a:off x="3124200" y="18288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2     Permanent Observers</a:t>
            </a:r>
            <a:endParaRPr lang="en-US" dirty="0"/>
          </a:p>
        </p:txBody>
      </p:sp>
      <p:sp>
        <p:nvSpPr>
          <p:cNvPr id="12" name="Rectangle 11"/>
          <p:cNvSpPr/>
          <p:nvPr/>
        </p:nvSpPr>
        <p:spPr>
          <a:xfrm>
            <a:off x="3124200" y="2133600"/>
            <a:ext cx="27432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6     Standing Committees</a:t>
            </a:r>
            <a:endParaRPr lang="en-US" dirty="0"/>
          </a:p>
        </p:txBody>
      </p:sp>
      <p:sp>
        <p:nvSpPr>
          <p:cNvPr id="14" name="Rectangle 13"/>
          <p:cNvSpPr/>
          <p:nvPr/>
        </p:nvSpPr>
        <p:spPr>
          <a:xfrm>
            <a:off x="3124200" y="23622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5     Regional Groups</a:t>
            </a:r>
            <a:endParaRPr lang="en-US" dirty="0"/>
          </a:p>
        </p:txBody>
      </p:sp>
      <p:sp>
        <p:nvSpPr>
          <p:cNvPr id="13" name="TextBox 12"/>
          <p:cNvSpPr txBox="1"/>
          <p:nvPr/>
        </p:nvSpPr>
        <p:spPr>
          <a:xfrm flipV="1">
            <a:off x="4788024" y="-1395536"/>
            <a:ext cx="64087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5" name="מלבן 14"/>
          <p:cNvSpPr/>
          <p:nvPr/>
        </p:nvSpPr>
        <p:spPr>
          <a:xfrm>
            <a:off x="10015538" y="-97740"/>
            <a:ext cx="2286000" cy="646331"/>
          </a:xfrm>
          <a:prstGeom prst="rect">
            <a:avLst/>
          </a:prstGeom>
        </p:spPr>
        <p:txBody>
          <a:bodyPr>
            <a:spAutoFit/>
          </a:bodyPr>
          <a:lstStyle/>
          <a:p>
            <a:pPr lvl="0" algn="ctr"/>
            <a:r>
              <a:rPr lang="en-US" b="1" dirty="0">
                <a:solidFill>
                  <a:srgbClr val="002060"/>
                </a:solidFill>
                <a:latin typeface="Arial Black" pitchFamily="34" charset="0"/>
              </a:rPr>
              <a:t> The UN -  Introduction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United_Nations_Security_Council-1.jpg"/>
          <p:cNvPicPr>
            <a:picLocks noGrp="1" noChangeAspect="1"/>
          </p:cNvPicPr>
          <p:nvPr>
            <p:ph idx="1"/>
          </p:nvPr>
        </p:nvPicPr>
        <p:blipFill>
          <a:blip r:embed="rId3" cstate="print"/>
          <a:stretch>
            <a:fillRect/>
          </a:stretch>
        </p:blipFill>
        <p:spPr>
          <a:xfrm>
            <a:off x="304800" y="609600"/>
            <a:ext cx="8610600" cy="5791200"/>
          </a:xfrm>
        </p:spPr>
      </p:pic>
      <p:sp>
        <p:nvSpPr>
          <p:cNvPr id="5122" name="Title 1"/>
          <p:cNvSpPr>
            <a:spLocks noGrp="1"/>
          </p:cNvSpPr>
          <p:nvPr>
            <p:ph type="title"/>
          </p:nvPr>
        </p:nvSpPr>
        <p:spPr>
          <a:xfrm>
            <a:off x="1752600" y="685800"/>
            <a:ext cx="5715000" cy="762000"/>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50000"/>
              </a:lnSpc>
            </a:pP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THE SECURITY COUNCIL</a:t>
            </a:r>
            <a:b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endParaRPr lang="en-US" sz="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31242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RUSSIA</a:t>
            </a:r>
            <a:endParaRPr lang="en-US" sz="1050" b="1" dirty="0">
              <a:solidFill>
                <a:schemeClr val="bg1"/>
              </a:solidFill>
            </a:endParaRPr>
          </a:p>
        </p:txBody>
      </p:sp>
      <p:sp>
        <p:nvSpPr>
          <p:cNvPr id="17" name="Rectangle 16"/>
          <p:cNvSpPr/>
          <p:nvPr/>
        </p:nvSpPr>
        <p:spPr>
          <a:xfrm>
            <a:off x="53340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UK</a:t>
            </a:r>
            <a:endParaRPr lang="en-US" sz="1050" b="1" dirty="0">
              <a:solidFill>
                <a:schemeClr val="bg1"/>
              </a:solidFill>
            </a:endParaRPr>
          </a:p>
        </p:txBody>
      </p:sp>
      <p:sp>
        <p:nvSpPr>
          <p:cNvPr id="18" name="Rectangle 17"/>
          <p:cNvSpPr/>
          <p:nvPr/>
        </p:nvSpPr>
        <p:spPr>
          <a:xfrm>
            <a:off x="4191000" y="3429000"/>
            <a:ext cx="6858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FRANCE</a:t>
            </a:r>
            <a:endParaRPr lang="en-US" sz="1050" b="1" dirty="0">
              <a:solidFill>
                <a:schemeClr val="bg1"/>
              </a:solidFill>
            </a:endParaRPr>
          </a:p>
        </p:txBody>
      </p:sp>
      <p:sp>
        <p:nvSpPr>
          <p:cNvPr id="16" name="Rectangle 15"/>
          <p:cNvSpPr/>
          <p:nvPr/>
        </p:nvSpPr>
        <p:spPr>
          <a:xfrm>
            <a:off x="4800600" y="3429000"/>
            <a:ext cx="533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USA</a:t>
            </a:r>
            <a:endParaRPr lang="en-US" sz="1050" b="1" dirty="0">
              <a:solidFill>
                <a:schemeClr val="bg1"/>
              </a:solidFill>
            </a:endParaRPr>
          </a:p>
        </p:txBody>
      </p:sp>
      <p:sp>
        <p:nvSpPr>
          <p:cNvPr id="12" name="Rectangle 11"/>
          <p:cNvSpPr/>
          <p:nvPr/>
        </p:nvSpPr>
        <p:spPr>
          <a:xfrm>
            <a:off x="36576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CHINA</a:t>
            </a:r>
            <a:endParaRPr lang="en-US" sz="1050" b="1" dirty="0">
              <a:solidFill>
                <a:schemeClr val="bg1"/>
              </a:solidFill>
            </a:endParaRPr>
          </a:p>
        </p:txBody>
      </p:sp>
      <p:sp>
        <p:nvSpPr>
          <p:cNvPr id="20" name="Rectangle 19"/>
          <p:cNvSpPr/>
          <p:nvPr/>
        </p:nvSpPr>
        <p:spPr>
          <a:xfrm>
            <a:off x="3962400" y="3048000"/>
            <a:ext cx="1295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PERMANENT</a:t>
            </a:r>
            <a:r>
              <a:rPr lang="en-US" sz="1400" b="1" dirty="0" smtClean="0">
                <a:solidFill>
                  <a:schemeClr val="tx1"/>
                </a:solidFill>
              </a:rPr>
              <a:t> </a:t>
            </a:r>
            <a:r>
              <a:rPr lang="en-US" sz="1400" b="1" dirty="0" smtClean="0">
                <a:solidFill>
                  <a:schemeClr val="bg1"/>
                </a:solidFill>
              </a:rPr>
              <a:t>5</a:t>
            </a:r>
            <a:endParaRPr lang="en-US" sz="1400" b="1" dirty="0">
              <a:solidFill>
                <a:schemeClr val="bg1"/>
              </a:solidFill>
            </a:endParaRPr>
          </a:p>
        </p:txBody>
      </p:sp>
      <p:sp>
        <p:nvSpPr>
          <p:cNvPr id="21" name="Rectangle 20"/>
          <p:cNvSpPr/>
          <p:nvPr/>
        </p:nvSpPr>
        <p:spPr>
          <a:xfrm>
            <a:off x="2209800" y="38100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Bolivia</a:t>
            </a:r>
            <a:endParaRPr lang="en-US" sz="1000" b="1" dirty="0">
              <a:solidFill>
                <a:schemeClr val="tx1"/>
              </a:solidFill>
            </a:endParaRPr>
          </a:p>
        </p:txBody>
      </p:sp>
      <p:sp>
        <p:nvSpPr>
          <p:cNvPr id="22" name="Rectangle 21"/>
          <p:cNvSpPr/>
          <p:nvPr/>
        </p:nvSpPr>
        <p:spPr>
          <a:xfrm>
            <a:off x="1981200" y="4114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Sweden</a:t>
            </a:r>
          </a:p>
        </p:txBody>
      </p:sp>
      <p:sp>
        <p:nvSpPr>
          <p:cNvPr id="24" name="Rectangle 23"/>
          <p:cNvSpPr/>
          <p:nvPr/>
        </p:nvSpPr>
        <p:spPr>
          <a:xfrm>
            <a:off x="1752600" y="4419600"/>
            <a:ext cx="9144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Cote </a:t>
            </a:r>
            <a:r>
              <a:rPr lang="en-US" sz="1000" b="1" dirty="0" err="1" smtClean="0">
                <a:solidFill>
                  <a:schemeClr val="tx1"/>
                </a:solidFill>
              </a:rPr>
              <a:t>D’Ivorie</a:t>
            </a:r>
            <a:endParaRPr lang="en-US" sz="1000" b="1" dirty="0">
              <a:solidFill>
                <a:schemeClr val="tx1"/>
              </a:solidFill>
            </a:endParaRPr>
          </a:p>
        </p:txBody>
      </p:sp>
      <p:sp>
        <p:nvSpPr>
          <p:cNvPr id="25" name="Rectangle 24"/>
          <p:cNvSpPr/>
          <p:nvPr/>
        </p:nvSpPr>
        <p:spPr>
          <a:xfrm>
            <a:off x="1905000" y="4724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tx1"/>
                </a:solidFill>
              </a:rPr>
              <a:t>kuwait</a:t>
            </a:r>
            <a:endParaRPr lang="en-US" sz="1000" b="1" dirty="0">
              <a:solidFill>
                <a:schemeClr val="tx1"/>
              </a:solidFill>
            </a:endParaRPr>
          </a:p>
        </p:txBody>
      </p:sp>
      <p:sp>
        <p:nvSpPr>
          <p:cNvPr id="26" name="Rectangle 25"/>
          <p:cNvSpPr/>
          <p:nvPr/>
        </p:nvSpPr>
        <p:spPr>
          <a:xfrm>
            <a:off x="2209800" y="5029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Equatorial Guinea</a:t>
            </a:r>
            <a:endParaRPr lang="en-US" sz="1000" b="1" dirty="0">
              <a:solidFill>
                <a:schemeClr val="tx1"/>
              </a:solidFill>
            </a:endParaRPr>
          </a:p>
        </p:txBody>
      </p:sp>
      <p:sp>
        <p:nvSpPr>
          <p:cNvPr id="27" name="Rectangle 26"/>
          <p:cNvSpPr/>
          <p:nvPr/>
        </p:nvSpPr>
        <p:spPr>
          <a:xfrm>
            <a:off x="6096000" y="3733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Kazakhstan</a:t>
            </a:r>
            <a:endParaRPr lang="en-US" sz="1000" b="1" dirty="0">
              <a:solidFill>
                <a:schemeClr val="tx1">
                  <a:lumMod val="85000"/>
                  <a:lumOff val="15000"/>
                </a:schemeClr>
              </a:solidFill>
            </a:endParaRPr>
          </a:p>
        </p:txBody>
      </p:sp>
      <p:sp>
        <p:nvSpPr>
          <p:cNvPr id="28" name="Rectangle 27"/>
          <p:cNvSpPr/>
          <p:nvPr/>
        </p:nvSpPr>
        <p:spPr>
          <a:xfrm>
            <a:off x="6400800" y="40386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Poland</a:t>
            </a:r>
            <a:endParaRPr lang="en-US" sz="1000" b="1" dirty="0">
              <a:solidFill>
                <a:schemeClr val="tx1">
                  <a:lumMod val="85000"/>
                  <a:lumOff val="15000"/>
                </a:schemeClr>
              </a:solidFill>
            </a:endParaRPr>
          </a:p>
        </p:txBody>
      </p:sp>
      <p:sp>
        <p:nvSpPr>
          <p:cNvPr id="29" name="Rectangle 28"/>
          <p:cNvSpPr/>
          <p:nvPr/>
        </p:nvSpPr>
        <p:spPr>
          <a:xfrm>
            <a:off x="6553200" y="4343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Netherlands</a:t>
            </a:r>
            <a:endParaRPr lang="en-US" sz="1000" b="1" dirty="0">
              <a:solidFill>
                <a:schemeClr val="tx1">
                  <a:lumMod val="85000"/>
                  <a:lumOff val="15000"/>
                </a:schemeClr>
              </a:solidFill>
            </a:endParaRPr>
          </a:p>
        </p:txBody>
      </p:sp>
      <p:sp>
        <p:nvSpPr>
          <p:cNvPr id="30" name="Rectangle 29"/>
          <p:cNvSpPr/>
          <p:nvPr/>
        </p:nvSpPr>
        <p:spPr>
          <a:xfrm>
            <a:off x="6477000" y="4648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Peru</a:t>
            </a:r>
            <a:endParaRPr lang="en-US" sz="1000" b="1" dirty="0">
              <a:solidFill>
                <a:schemeClr val="tx1">
                  <a:lumMod val="85000"/>
                  <a:lumOff val="15000"/>
                </a:schemeClr>
              </a:solidFill>
            </a:endParaRPr>
          </a:p>
        </p:txBody>
      </p:sp>
      <p:sp>
        <p:nvSpPr>
          <p:cNvPr id="31" name="Rectangle 30"/>
          <p:cNvSpPr/>
          <p:nvPr/>
        </p:nvSpPr>
        <p:spPr>
          <a:xfrm>
            <a:off x="6248400" y="4953000"/>
            <a:ext cx="9906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Senegal</a:t>
            </a:r>
            <a:endParaRPr lang="en-US" sz="1000" b="1" dirty="0">
              <a:solidFill>
                <a:schemeClr val="tx1">
                  <a:lumMod val="85000"/>
                  <a:lumOff val="15000"/>
                </a:schemeClr>
              </a:solidFill>
            </a:endParaRPr>
          </a:p>
        </p:txBody>
      </p:sp>
      <p:sp>
        <p:nvSpPr>
          <p:cNvPr id="33" name="TextBox 32"/>
          <p:cNvSpPr txBox="1"/>
          <p:nvPr/>
        </p:nvSpPr>
        <p:spPr>
          <a:xfrm>
            <a:off x="2971800" y="1524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314602"/>
          </a:xfrm>
        </p:spPr>
        <p:txBody>
          <a:bodyPr>
            <a:normAutofit/>
          </a:bodyPr>
          <a:lstStyle/>
          <a:p>
            <a:r>
              <a:rPr lang="en-US" b="1" dirty="0" smtClean="0">
                <a:solidFill>
                  <a:srgbClr val="002060"/>
                </a:solidFill>
              </a:rPr>
              <a:t>Israel and the UN</a:t>
            </a:r>
            <a:br>
              <a:rPr lang="en-US" b="1" dirty="0" smtClean="0">
                <a:solidFill>
                  <a:srgbClr val="002060"/>
                </a:solidFill>
              </a:rPr>
            </a:b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1947		  </a:t>
            </a:r>
            <a:r>
              <a:rPr lang="en-US" sz="1600" b="1" dirty="0" smtClean="0">
                <a:solidFill>
                  <a:srgbClr val="002060"/>
                </a:solidFill>
                <a:latin typeface="Arial" pitchFamily="34" charset="0"/>
                <a:cs typeface="Arial" pitchFamily="34" charset="0"/>
              </a:rPr>
              <a:t>Partition Plan 		</a:t>
            </a:r>
            <a:r>
              <a:rPr lang="en-US" sz="1200" i="1" dirty="0" smtClean="0">
                <a:solidFill>
                  <a:srgbClr val="002060"/>
                </a:solidFill>
                <a:latin typeface="Arial" pitchFamily="34" charset="0"/>
                <a:cs typeface="Arial" pitchFamily="34" charset="0"/>
              </a:rPr>
              <a:t>(GA Res 181)</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1949		  </a:t>
            </a:r>
            <a:r>
              <a:rPr lang="en-US" sz="1600" b="1" dirty="0" smtClean="0">
                <a:solidFill>
                  <a:srgbClr val="002060"/>
                </a:solidFill>
                <a:latin typeface="Arial" pitchFamily="34" charset="0"/>
                <a:cs typeface="Arial" pitchFamily="34" charset="0"/>
              </a:rPr>
              <a:t>Israel admitted to UN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273)</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1967		 		    </a:t>
            </a:r>
          </a:p>
          <a:p>
            <a:pPr algn="l" rtl="0">
              <a:buNone/>
            </a:pP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242, 338)</a:t>
            </a:r>
            <a:endParaRPr lang="en-US" sz="1200" b="1" i="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1973		  		</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1975 	  </a:t>
            </a:r>
            <a:r>
              <a:rPr lang="en-US" sz="1600" b="1" dirty="0" smtClean="0">
                <a:solidFill>
                  <a:srgbClr val="002060"/>
                </a:solidFill>
                <a:latin typeface="Arial" pitchFamily="34" charset="0"/>
                <a:cs typeface="Arial" pitchFamily="34" charset="0"/>
              </a:rPr>
              <a:t>“Zionism is Racism”</a:t>
            </a:r>
            <a:r>
              <a:rPr lang="en-US" sz="1200" i="1" dirty="0" smtClean="0">
                <a:solidFill>
                  <a:srgbClr val="002060"/>
                </a:solidFill>
                <a:latin typeface="Arial" pitchFamily="34" charset="0"/>
                <a:cs typeface="Arial" pitchFamily="34" charset="0"/>
              </a:rPr>
              <a:t> 	(GA Res 3379)</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1978		  </a:t>
            </a:r>
            <a:r>
              <a:rPr lang="en-US" sz="1600" b="1" dirty="0" smtClean="0">
                <a:solidFill>
                  <a:srgbClr val="002060"/>
                </a:solidFill>
                <a:latin typeface="Arial" pitchFamily="34" charset="0"/>
                <a:cs typeface="Arial" pitchFamily="34" charset="0"/>
              </a:rPr>
              <a:t>UNIFIL established</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425)</a:t>
            </a:r>
            <a:r>
              <a:rPr lang="en-US" sz="1200" dirty="0" smtClean="0">
                <a:solidFill>
                  <a:srgbClr val="002060"/>
                </a:solidFill>
                <a:latin typeface="Arial" pitchFamily="34" charset="0"/>
                <a:cs typeface="Arial" pitchFamily="34" charset="0"/>
              </a:rPr>
              <a:t>	</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2005 	  </a:t>
            </a:r>
            <a:r>
              <a:rPr lang="en-US" sz="1600" b="1" dirty="0" smtClean="0">
                <a:solidFill>
                  <a:srgbClr val="002060"/>
                </a:solidFill>
                <a:latin typeface="Arial" pitchFamily="34" charset="0"/>
                <a:cs typeface="Arial" pitchFamily="34" charset="0"/>
              </a:rPr>
              <a:t>Holocaust Remembrance 	</a:t>
            </a:r>
            <a:r>
              <a:rPr lang="en-US" sz="1200" i="1" dirty="0" smtClean="0">
                <a:solidFill>
                  <a:srgbClr val="002060"/>
                </a:solidFill>
                <a:latin typeface="Arial" pitchFamily="34" charset="0"/>
                <a:cs typeface="Arial" pitchFamily="34" charset="0"/>
              </a:rPr>
              <a:t>(GA Res 60/7)</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2006		  </a:t>
            </a:r>
            <a:r>
              <a:rPr lang="en-US" sz="1600" b="1" dirty="0" smtClean="0">
                <a:solidFill>
                  <a:srgbClr val="002060"/>
                </a:solidFill>
                <a:latin typeface="Arial" pitchFamily="34" charset="0"/>
                <a:cs typeface="Arial" pitchFamily="34" charset="0"/>
              </a:rPr>
              <a:t>End of Hostilities in	</a:t>
            </a:r>
            <a:r>
              <a:rPr lang="en-US" sz="1200" i="1" dirty="0" smtClean="0">
                <a:solidFill>
                  <a:srgbClr val="002060"/>
                </a:solidFill>
                <a:latin typeface="Arial" pitchFamily="34" charset="0"/>
                <a:cs typeface="Arial" pitchFamily="34" charset="0"/>
              </a:rPr>
              <a:t>(SC Res 1701)</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Southern Lebanon </a:t>
            </a:r>
            <a:r>
              <a:rPr lang="en-US" sz="1200" dirty="0" smtClean="0">
                <a:solidFill>
                  <a:srgbClr val="002060"/>
                </a:solidFill>
                <a:latin typeface="Arial" pitchFamily="34" charset="0"/>
                <a:cs typeface="Arial" pitchFamily="34" charset="0"/>
              </a:rPr>
              <a:t>	</a:t>
            </a:r>
            <a:endParaRPr lang="en-US" sz="1200" i="1" dirty="0" smtClean="0">
              <a:solidFill>
                <a:srgbClr val="002060"/>
              </a:solidFill>
              <a:latin typeface="Arial" pitchFamily="34" charset="0"/>
              <a:cs typeface="Arial" pitchFamily="34" charset="0"/>
            </a:endParaRP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2007		  </a:t>
            </a:r>
            <a:r>
              <a:rPr lang="en-US" sz="1600" b="1" dirty="0" smtClean="0">
                <a:solidFill>
                  <a:srgbClr val="002060"/>
                </a:solidFill>
                <a:latin typeface="Arial" pitchFamily="34" charset="0"/>
                <a:cs typeface="Arial" pitchFamily="34" charset="0"/>
              </a:rPr>
              <a:t>Agricultural Technologies	</a:t>
            </a:r>
            <a:r>
              <a:rPr lang="en-US" sz="1200" i="1" dirty="0" smtClean="0">
                <a:solidFill>
                  <a:srgbClr val="002060"/>
                </a:solidFill>
                <a:latin typeface="Arial" pitchFamily="34" charset="0"/>
                <a:cs typeface="Arial" pitchFamily="34" charset="0"/>
              </a:rPr>
              <a:t>(GA Res 62/190) </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for development</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sp>
        <p:nvSpPr>
          <p:cNvPr id="25" name="TextBox 24"/>
          <p:cNvSpPr txBox="1"/>
          <p:nvPr/>
        </p:nvSpPr>
        <p:spPr>
          <a:xfrm>
            <a:off x="2819400" y="2667000"/>
            <a:ext cx="1676400" cy="584775"/>
          </a:xfrm>
          <a:prstGeom prst="rect">
            <a:avLst/>
          </a:prstGeom>
          <a:noFill/>
        </p:spPr>
        <p:txBody>
          <a:bodyPr wrap="square" rtlCol="0">
            <a:spAutoFit/>
          </a:bodyPr>
          <a:lstStyle/>
          <a:p>
            <a:r>
              <a:rPr lang="en-US" sz="1600" b="1" dirty="0" smtClean="0">
                <a:solidFill>
                  <a:srgbClr val="002060"/>
                </a:solidFill>
              </a:rPr>
              <a:t>A framework    for peace</a:t>
            </a:r>
            <a:endParaRPr lang="en-US" sz="1600" b="1" dirty="0">
              <a:solidFill>
                <a:srgbClr val="002060"/>
              </a:solidFill>
            </a:endParaRPr>
          </a:p>
        </p:txBody>
      </p:sp>
      <p:sp>
        <p:nvSpPr>
          <p:cNvPr id="26" name="Right Brace 25"/>
          <p:cNvSpPr/>
          <p:nvPr/>
        </p:nvSpPr>
        <p:spPr>
          <a:xfrm>
            <a:off x="2514600" y="27432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1752600" y="1676400"/>
            <a:ext cx="0" cy="4343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6400" y="3200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6400" y="3733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4191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6400" y="4648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76400" y="579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6400" y="5105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3940</TotalTime>
  <Words>1103</Words>
  <Application>Microsoft Office PowerPoint</Application>
  <PresentationFormat>‫הצגה על המסך (4:3)</PresentationFormat>
  <Paragraphs>314</Paragraphs>
  <Slides>20</Slides>
  <Notes>16</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ערכת נושא Office</vt:lpstr>
      <vt:lpstr> THE UN AND  ISRAEL</vt:lpstr>
      <vt:lpstr>International Organizations System’s point of view</vt:lpstr>
      <vt:lpstr> International Organizations Actor’s point of view</vt:lpstr>
      <vt:lpstr>A System of Systems</vt:lpstr>
      <vt:lpstr>שקופית 5</vt:lpstr>
      <vt:lpstr>GA</vt:lpstr>
      <vt:lpstr>THE SECURITY COUNCIL </vt:lpstr>
      <vt:lpstr>Israel and the UN </vt:lpstr>
      <vt:lpstr>שקופית 9</vt:lpstr>
      <vt:lpstr>שקופית 10</vt:lpstr>
      <vt:lpstr>THE UN AROUND US </vt:lpstr>
      <vt:lpstr>שקופית 12</vt:lpstr>
      <vt:lpstr>שקופית 13</vt:lpstr>
      <vt:lpstr>שקופית 14</vt:lpstr>
      <vt:lpstr>הרוב האוטומטי-  Au הרוב האוטומטי-,, the Automatic Majority</vt:lpstr>
      <vt:lpstr>שקופית 16</vt:lpstr>
      <vt:lpstr>- UN  אום שמום?</vt:lpstr>
      <vt:lpstr> BEFORE AND AFTER</vt:lpstr>
      <vt:lpstr>שקופית 19</vt:lpstr>
      <vt:lpstr>יום זכרון השואה הבינ"ל</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haimwaxman</dc:creator>
  <cp:lastModifiedBy>haimwaxman</cp:lastModifiedBy>
  <cp:revision>17</cp:revision>
  <dcterms:created xsi:type="dcterms:W3CDTF">2017-04-30T05:33:29Z</dcterms:created>
  <dcterms:modified xsi:type="dcterms:W3CDTF">2018-05-29T02:56:11Z</dcterms:modified>
</cp:coreProperties>
</file>