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84" r:id="rId3"/>
    <p:sldId id="261" r:id="rId4"/>
    <p:sldId id="276" r:id="rId5"/>
    <p:sldId id="263" r:id="rId6"/>
    <p:sldId id="264" r:id="rId7"/>
    <p:sldId id="280" r:id="rId8"/>
    <p:sldId id="283" r:id="rId9"/>
    <p:sldId id="271" r:id="rId10"/>
    <p:sldId id="265" r:id="rId11"/>
    <p:sldId id="270" r:id="rId12"/>
    <p:sldId id="285" r:id="rId13"/>
    <p:sldId id="260" r:id="rId14"/>
    <p:sldId id="269" r:id="rId15"/>
    <p:sldId id="273" r:id="rId16"/>
    <p:sldId id="274" r:id="rId17"/>
    <p:sldId id="289" r:id="rId18"/>
  </p:sldIdLst>
  <p:sldSz cx="9144000" cy="6858000" type="screen4x3"/>
  <p:notesSz cx="6888163" cy="1001871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79749" autoAdjust="0"/>
  </p:normalViewPr>
  <p:slideViewPr>
    <p:cSldViewPr>
      <p:cViewPr varScale="1">
        <p:scale>
          <a:sx n="57" d="100"/>
          <a:sy n="5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Country-specific UNGA </a:t>
            </a:r>
            <a:r>
              <a:rPr lang="en-US" dirty="0"/>
              <a:t>Resolutions concerning Israel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UNGA Resolutions concerning Israel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Rest</c:v>
                </c:pt>
                <c:pt idx="1">
                  <c:v>Palestinians</c:v>
                </c:pt>
                <c:pt idx="2">
                  <c:v>Israel/ Jerusalem</c:v>
                </c:pt>
                <c:pt idx="3">
                  <c:v>Lebanon</c:v>
                </c:pt>
                <c:pt idx="4">
                  <c:v>Syria/ Golan</c:v>
                </c:pt>
                <c:pt idx="5">
                  <c:v>Middle East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47</c:v>
                </c:pt>
                <c:pt idx="1">
                  <c:v>28</c:v>
                </c:pt>
                <c:pt idx="2">
                  <c:v>5</c:v>
                </c:pt>
                <c:pt idx="3">
                  <c:v>2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he-I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3292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95" y="0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/>
          <a:lstStyle>
            <a:lvl1pPr algn="l">
              <a:defRPr sz="1300"/>
            </a:lvl1pPr>
          </a:lstStyle>
          <a:p>
            <a:fld id="{F1734BF5-80EE-4554-864F-A84B999452B4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606" tIns="48303" rIns="96606" bIns="48303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903292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95" y="9516038"/>
            <a:ext cx="2984871" cy="500936"/>
          </a:xfrm>
          <a:prstGeom prst="rect">
            <a:avLst/>
          </a:prstGeom>
        </p:spPr>
        <p:txBody>
          <a:bodyPr vert="horz" lIns="96606" tIns="48303" rIns="96606" bIns="48303" rtlCol="1" anchor="b"/>
          <a:lstStyle>
            <a:lvl1pPr algn="l">
              <a:defRPr sz="1300"/>
            </a:lvl1pPr>
          </a:lstStyle>
          <a:p>
            <a:fld id="{3E5C5A32-6090-48E1-9724-A820FE14F371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906-4BCC-4C23-997A-502D714766E6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84927" indent="-30189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07580" indent="-2415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90611" indent="-2415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3643" indent="-241516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56675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139707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22739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05770" indent="-24151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D49C64-4928-465E-84B1-277D334EF910}" type="slidenum">
              <a:rPr lang="he-IL" altLang="he-IL" smtClean="0">
                <a:solidFill>
                  <a:prstClr val="black"/>
                </a:solidFill>
              </a:rPr>
              <a:pPr eaLnBrk="1" hangingPunct="1"/>
              <a:t>11</a:t>
            </a:fld>
            <a:endParaRPr lang="en-US" altLang="he-IL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906-4BCC-4C23-997A-502D714766E6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baseline="0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E8C70-C034-4494-BF7D-BCC24A37B02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187846" indent="-187846" algn="l" defTabSz="966064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he-IL" sz="1300" b="1" kern="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906-4BCC-4C23-997A-502D714766E6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845306" lvl="1" indent="-362274" algn="l" rtl="0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endParaRPr lang="en-US" sz="17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906-4BCC-4C23-997A-502D714766E6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פלסטינים, איראן (ועדת סנקציות), ירושלים, </a:t>
            </a:r>
            <a:r>
              <a:rPr lang="he-IL" dirty="0" err="1" smtClean="0"/>
              <a:t>אפלייה</a:t>
            </a:r>
            <a:r>
              <a:rPr lang="he-IL" dirty="0" smtClean="0"/>
              <a:t>, חמאס וחיזבאללה, סוריה, כוחות שלום, בק"נ, </a:t>
            </a:r>
          </a:p>
          <a:p>
            <a:r>
              <a:rPr lang="he-IL" dirty="0" err="1" smtClean="0"/>
              <a:t>אגנדה</a:t>
            </a:r>
            <a:r>
              <a:rPr lang="he-IL" dirty="0" smtClean="0"/>
              <a:t> חיובית – תרומה ליעדי הפיתוח, הובלת נושאים </a:t>
            </a:r>
          </a:p>
          <a:p>
            <a:endParaRPr lang="he-IL" dirty="0" smtClean="0"/>
          </a:p>
          <a:p>
            <a:r>
              <a:rPr lang="he-IL" dirty="0" smtClean="0"/>
              <a:t>(אנשים עם מוגבלויות),</a:t>
            </a:r>
            <a:r>
              <a:rPr lang="he-IL" baseline="0" dirty="0" smtClean="0"/>
              <a:t> אנטישמיות, תרבות ישראלית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C5A32-6090-48E1-9724-A820FE14F371}" type="slidenum">
              <a:rPr lang="he-IL" smtClean="0"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Partition Plan - Resolution 181, Resolution 194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UNEF withdraws from Sinai on the eve of the Six-day War</a:t>
            </a:r>
            <a:endParaRPr lang="he-IL" sz="13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 Resolutions 242, 338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Zionism is Racism Resolution 1975, 1991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Israeli Withdrawal from Lebanon and application of SC Resolution 425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Special Assembly and GA decision on Holocaust Remembrance, 2005-6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Israeli Resolution in GA on Agricultural Technologies for Development 2007,2009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SC Resolution 1701 and the establishment of second UNIFIL, August 2006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</a:pPr>
            <a:endParaRPr lang="en-US" sz="1300" b="1" kern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</a:pPr>
            <a:r>
              <a:rPr lang="en-US" sz="1300" b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Other important events: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i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Israel joins the WEOG Regional Group in 2000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  <a:buBlip>
                <a:blip r:embed="rId3"/>
              </a:buBlip>
            </a:pPr>
            <a:r>
              <a:rPr lang="en-US" sz="1300" b="1" i="1" kern="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ICJ Advisory Opinion on the Wall in 2004</a:t>
            </a:r>
          </a:p>
          <a:p>
            <a:pPr marL="362274" indent="-362274" algn="l" rtl="0" fontAlgn="base">
              <a:lnSpc>
                <a:spcPct val="150000"/>
              </a:lnSpc>
              <a:spcAft>
                <a:spcPct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906-4BCC-4C23-997A-502D714766E6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UNSCo</a:t>
            </a:r>
            <a:r>
              <a:rPr lang="en-US" baseline="0" dirty="0" smtClean="0">
                <a:latin typeface="Arial" charset="0"/>
                <a:cs typeface="Arial" charset="0"/>
              </a:rPr>
              <a:t>  - </a:t>
            </a:r>
            <a:r>
              <a:rPr lang="he-IL" baseline="0" dirty="0" smtClean="0">
                <a:latin typeface="Arial" charset="0"/>
                <a:cs typeface="Arial" charset="0"/>
              </a:rPr>
              <a:t>שליח המזכ"ל לתהליך השלום – היה סרי </a:t>
            </a:r>
            <a:r>
              <a:rPr lang="he-IL" baseline="0" dirty="0" err="1" smtClean="0">
                <a:latin typeface="Arial" charset="0"/>
                <a:cs typeface="Arial" charset="0"/>
              </a:rPr>
              <a:t>ועכישו</a:t>
            </a:r>
            <a:r>
              <a:rPr lang="he-IL" baseline="0" dirty="0" smtClean="0">
                <a:latin typeface="Arial" charset="0"/>
                <a:cs typeface="Arial" charset="0"/>
              </a:rPr>
              <a:t> </a:t>
            </a:r>
            <a:r>
              <a:rPr lang="he-IL" baseline="0" dirty="0" err="1" smtClean="0">
                <a:latin typeface="Arial" charset="0"/>
                <a:cs typeface="Arial" charset="0"/>
              </a:rPr>
              <a:t>מלדנוב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4515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52DB6C-DC49-48C5-9BAD-19567A407802}" type="slidenum">
              <a:rPr lang="he-IL" smtClean="0">
                <a:solidFill>
                  <a:prstClr val="black"/>
                </a:solidFill>
                <a:latin typeface="Arial" charset="0"/>
              </a:rPr>
              <a:pPr/>
              <a:t>9</a:t>
            </a:fld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>
                <a:solidFill>
                  <a:prstClr val="black">
                    <a:tint val="75000"/>
                  </a:prstClr>
                </a:solidFill>
              </a:rPr>
              <a:t>משרד החוץ - אגף האו"ם וארב"ל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42A4B-3D8E-4EC6-B44A-B7E3E520A86F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26321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EBC70-BEFB-4B5A-B727-EDF317FF307D}" type="datetimeFigureOut">
              <a:rPr lang="he-IL" smtClean="0"/>
              <a:t>ד'/אייר/תשע"ז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B268-83FD-4BEA-BB13-29E466553E24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png"/><Relationship Id="rId7" Type="http://schemas.openxmlformats.org/officeDocument/2006/relationships/slide" Target="slide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UN AND ISRAEL</a:t>
            </a:r>
            <a:endParaRPr lang="he-I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 SHORT INTRODUCTION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MABAL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10/5/17</a:t>
            </a:r>
            <a:endParaRPr lang="he-IL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990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DOUBLE STANDARD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447800" y="1135696"/>
            <a:ext cx="5410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ea typeface="Times New Roman" pitchFamily="18" charset="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 Rights Council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Agenda</a:t>
            </a:r>
            <a:endParaRPr lang="en-US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1.	Organizational and procedural matters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2.	Annual report of the United Nations High Commissioner for Human Rights and reports of the 	Office of the High Commissioner and the Secretary General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3.	Promotion and protection of all human rights, civil, political, economic, social and cultural 	rights, including the right to</a:t>
            </a:r>
            <a:r>
              <a:rPr kumimoji="0" lang="en-US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development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4.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 Rights situations that require the Council‘s attention</a:t>
            </a:r>
            <a:r>
              <a:rPr kumimoji="0" lang="en-US" sz="9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(Rest of the World)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5. 	Human Rights bodies and mechanisms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6. 	Universal Period Review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7.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Human rights situation in Palestine and other occupied Arab territories</a:t>
            </a:r>
            <a:r>
              <a:rPr kumimoji="0" lang="en-US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en-US" sz="11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(Palestine)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8.	Follow-up and implementation on the Vienna Declaration and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Action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9. 	Racism, racial discrimination and xenophobia and related forms of intolerance, follow-up and 	implementation of the Durban Declaration and </a:t>
            </a:r>
            <a:r>
              <a:rPr kumimoji="0" 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Programme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Action  </a:t>
            </a: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Item 10. 	Technical assistance and capacity-building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-----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un_logo_black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791200"/>
            <a:ext cx="694765" cy="73818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71800" y="152400"/>
            <a:ext cx="3048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Israel and the UN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2500"/>
            <a:ext cx="7391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295400" y="3048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z="2400" b="1">
                <a:solidFill>
                  <a:srgbClr val="333399"/>
                </a:solidFill>
                <a:latin typeface="Palatino Linotype" pitchFamily="18" charset="0"/>
              </a:rPr>
              <a:t>Institutional Bias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2879725" y="5227638"/>
            <a:ext cx="800100" cy="6254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he-IL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20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105400" y="3429000"/>
            <a:ext cx="685800" cy="8692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Rest</a:t>
            </a:r>
          </a:p>
          <a:p>
            <a:pPr algn="ctr"/>
            <a:r>
              <a:rPr lang="en-US" dirty="0" smtClean="0"/>
              <a:t>47%</a:t>
            </a:r>
            <a:endParaRPr lang="en-US" sz="1100" dirty="0"/>
          </a:p>
        </p:txBody>
      </p:sp>
      <p:sp>
        <p:nvSpPr>
          <p:cNvPr id="6" name="TextBox 1"/>
          <p:cNvSpPr txBox="1"/>
          <p:nvPr/>
        </p:nvSpPr>
        <p:spPr>
          <a:xfrm>
            <a:off x="3352800" y="4419600"/>
            <a:ext cx="914418" cy="55315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Palestinians</a:t>
            </a:r>
          </a:p>
          <a:p>
            <a:pPr algn="ctr"/>
            <a:r>
              <a:rPr lang="en-US" dirty="0" smtClean="0"/>
              <a:t>28%</a:t>
            </a:r>
            <a:endParaRPr lang="en-US" sz="1100" dirty="0"/>
          </a:p>
        </p:txBody>
      </p:sp>
      <p:sp>
        <p:nvSpPr>
          <p:cNvPr id="7" name="TextBox 1"/>
          <p:cNvSpPr txBox="1"/>
          <p:nvPr/>
        </p:nvSpPr>
        <p:spPr>
          <a:xfrm>
            <a:off x="1371600" y="3048000"/>
            <a:ext cx="1295424" cy="5503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Israel </a:t>
            </a:r>
            <a:r>
              <a:rPr lang="fi-FI" dirty="0"/>
              <a:t>/</a:t>
            </a:r>
            <a:r>
              <a:rPr lang="en-US" sz="1100" dirty="0" smtClean="0"/>
              <a:t>Jerusalem</a:t>
            </a:r>
          </a:p>
          <a:p>
            <a:pPr algn="ctr"/>
            <a:r>
              <a:rPr lang="en-US" dirty="0" smtClean="0"/>
              <a:t>5%</a:t>
            </a:r>
            <a:endParaRPr lang="en-US" sz="1100" dirty="0"/>
          </a:p>
        </p:txBody>
      </p:sp>
      <p:sp>
        <p:nvSpPr>
          <p:cNvPr id="8" name="TextBox 1"/>
          <p:cNvSpPr txBox="1"/>
          <p:nvPr/>
        </p:nvSpPr>
        <p:spPr>
          <a:xfrm>
            <a:off x="3810000" y="2286000"/>
            <a:ext cx="914400" cy="4571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Middle East</a:t>
            </a:r>
          </a:p>
          <a:p>
            <a:pPr algn="ctr"/>
            <a:r>
              <a:rPr lang="en-US" dirty="0" smtClean="0"/>
              <a:t>5%</a:t>
            </a:r>
            <a:endParaRPr lang="en-US" sz="1100" dirty="0"/>
          </a:p>
        </p:txBody>
      </p:sp>
      <p:sp>
        <p:nvSpPr>
          <p:cNvPr id="9" name="TextBox 1"/>
          <p:cNvSpPr txBox="1"/>
          <p:nvPr/>
        </p:nvSpPr>
        <p:spPr>
          <a:xfrm>
            <a:off x="2209800" y="2438400"/>
            <a:ext cx="762006" cy="47412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Lebanon</a:t>
            </a:r>
          </a:p>
          <a:p>
            <a:pPr algn="ctr"/>
            <a:r>
              <a:rPr lang="en-US" dirty="0" smtClean="0"/>
              <a:t>2%</a:t>
            </a:r>
            <a:endParaRPr lang="en-US" sz="1100" dirty="0"/>
          </a:p>
        </p:txBody>
      </p:sp>
      <p:sp>
        <p:nvSpPr>
          <p:cNvPr id="10" name="Straight Arrow Connector 9"/>
          <p:cNvSpPr/>
          <p:nvPr/>
        </p:nvSpPr>
        <p:spPr>
          <a:xfrm>
            <a:off x="2819400" y="2667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Box 1"/>
          <p:cNvSpPr txBox="1"/>
          <p:nvPr/>
        </p:nvSpPr>
        <p:spPr>
          <a:xfrm>
            <a:off x="3200400" y="2590800"/>
            <a:ext cx="990600" cy="4741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 smtClean="0"/>
              <a:t>Syria/ Golan</a:t>
            </a:r>
          </a:p>
          <a:p>
            <a:pPr algn="ctr"/>
            <a:r>
              <a:rPr lang="en-US" dirty="0" smtClean="0"/>
              <a:t>7%</a:t>
            </a:r>
            <a:endParaRPr lang="en-US" sz="1100" dirty="0"/>
          </a:p>
        </p:txBody>
      </p:sp>
      <p:sp>
        <p:nvSpPr>
          <p:cNvPr id="12" name="Straight Arrow Connector 11"/>
          <p:cNvSpPr/>
          <p:nvPr/>
        </p:nvSpPr>
        <p:spPr>
          <a:xfrm>
            <a:off x="2438400" y="32766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971800" y="152400"/>
            <a:ext cx="3048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Israel and the UN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5400" y="990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POLITICIZATION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88832" cy="64735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e-IL" sz="4000" dirty="0" smtClean="0">
                <a:solidFill>
                  <a:schemeClr val="bg1"/>
                </a:solidFill>
              </a:rPr>
              <a:t>הרוב האוטומטי-</a:t>
            </a:r>
            <a:r>
              <a:rPr lang="en-US" sz="4000" dirty="0" smtClean="0">
                <a:solidFill>
                  <a:schemeClr val="bg1"/>
                </a:solidFill>
              </a:rPr>
              <a:t>  </a:t>
            </a:r>
            <a:r>
              <a:rPr lang="en-US" sz="4000" dirty="0" smtClean="0">
                <a:solidFill>
                  <a:schemeClr val="bg1"/>
                </a:solidFill>
              </a:rPr>
              <a:t>Au</a:t>
            </a:r>
            <a:r>
              <a:rPr lang="he-IL" sz="4000" dirty="0">
                <a:solidFill>
                  <a:schemeClr val="bg1"/>
                </a:solidFill>
              </a:rPr>
              <a:t> הרוב </a:t>
            </a:r>
            <a:r>
              <a:rPr lang="he-IL" sz="4000" dirty="0" smtClean="0">
                <a:solidFill>
                  <a:schemeClr val="bg1"/>
                </a:solidFill>
              </a:rPr>
              <a:t>האוטומטי-</a:t>
            </a:r>
            <a:r>
              <a:rPr lang="en-US" sz="4000" dirty="0" smtClean="0">
                <a:solidFill>
                  <a:schemeClr val="bg1"/>
                </a:solidFill>
              </a:rPr>
              <a:t>,,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Automatic Majority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2291" name="Oval 19"/>
          <p:cNvSpPr>
            <a:spLocks noChangeArrowheads="1"/>
          </p:cNvSpPr>
          <p:nvPr/>
        </p:nvSpPr>
        <p:spPr bwMode="auto">
          <a:xfrm>
            <a:off x="1979613" y="1484313"/>
            <a:ext cx="5041900" cy="5041900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292" name="Oval 21"/>
          <p:cNvSpPr>
            <a:spLocks noChangeArrowheads="1"/>
          </p:cNvSpPr>
          <p:nvPr/>
        </p:nvSpPr>
        <p:spPr bwMode="auto">
          <a:xfrm>
            <a:off x="2339975" y="1484313"/>
            <a:ext cx="4103688" cy="3960812"/>
          </a:xfrm>
          <a:prstGeom prst="ellipse">
            <a:avLst/>
          </a:prstGeom>
          <a:solidFill>
            <a:srgbClr val="FF0000">
              <a:alpha val="59999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293" name="Oval 22"/>
          <p:cNvSpPr>
            <a:spLocks noChangeArrowheads="1"/>
          </p:cNvSpPr>
          <p:nvPr/>
        </p:nvSpPr>
        <p:spPr bwMode="auto">
          <a:xfrm>
            <a:off x="2916238" y="1484313"/>
            <a:ext cx="2882900" cy="2879725"/>
          </a:xfrm>
          <a:prstGeom prst="ellipse">
            <a:avLst/>
          </a:prstGeom>
          <a:solidFill>
            <a:srgbClr val="CC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294" name="Oval 25"/>
          <p:cNvSpPr>
            <a:spLocks noChangeArrowheads="1"/>
          </p:cNvSpPr>
          <p:nvPr/>
        </p:nvSpPr>
        <p:spPr bwMode="auto">
          <a:xfrm>
            <a:off x="3995738" y="5516563"/>
            <a:ext cx="936625" cy="935037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srgbClr val="DA1F28"/>
                </a:solidFill>
              </a:rPr>
              <a:t>28</a:t>
            </a:r>
          </a:p>
        </p:txBody>
      </p:sp>
      <p:sp>
        <p:nvSpPr>
          <p:cNvPr id="12295" name="Oval 28"/>
          <p:cNvSpPr>
            <a:spLocks noChangeArrowheads="1"/>
          </p:cNvSpPr>
          <p:nvPr/>
        </p:nvSpPr>
        <p:spPr bwMode="auto">
          <a:xfrm>
            <a:off x="6227763" y="5013325"/>
            <a:ext cx="288925" cy="288925"/>
          </a:xfrm>
          <a:prstGeom prst="ellipse">
            <a:avLst/>
          </a:prstGeom>
          <a:solidFill>
            <a:srgbClr val="00CC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2296" name="Oval 30"/>
          <p:cNvSpPr>
            <a:spLocks noChangeArrowheads="1"/>
          </p:cNvSpPr>
          <p:nvPr/>
        </p:nvSpPr>
        <p:spPr bwMode="auto">
          <a:xfrm>
            <a:off x="5435600" y="5734050"/>
            <a:ext cx="144463" cy="142875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297" name="Oval 34"/>
          <p:cNvSpPr>
            <a:spLocks noChangeArrowheads="1"/>
          </p:cNvSpPr>
          <p:nvPr/>
        </p:nvSpPr>
        <p:spPr bwMode="auto">
          <a:xfrm>
            <a:off x="3635375" y="1484313"/>
            <a:ext cx="1441450" cy="144145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prstClr val="white"/>
                </a:solidFill>
              </a:rPr>
              <a:t>22</a:t>
            </a:r>
          </a:p>
        </p:txBody>
      </p:sp>
      <p:sp>
        <p:nvSpPr>
          <p:cNvPr id="12298" name="Oval 35"/>
          <p:cNvSpPr>
            <a:spLocks noChangeArrowheads="1"/>
          </p:cNvSpPr>
          <p:nvPr/>
        </p:nvSpPr>
        <p:spPr bwMode="auto">
          <a:xfrm>
            <a:off x="5867400" y="5445125"/>
            <a:ext cx="144463" cy="142875"/>
          </a:xfrm>
          <a:prstGeom prst="ellipse">
            <a:avLst/>
          </a:pr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299" name="Text Box 36"/>
          <p:cNvSpPr txBox="1">
            <a:spLocks noChangeArrowheads="1"/>
          </p:cNvSpPr>
          <p:nvPr/>
        </p:nvSpPr>
        <p:spPr bwMode="auto">
          <a:xfrm>
            <a:off x="3635376" y="4868863"/>
            <a:ext cx="122465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prstClr val="black"/>
                </a:solidFill>
              </a:rPr>
              <a:t>120/134</a:t>
            </a:r>
          </a:p>
        </p:txBody>
      </p:sp>
      <p:sp>
        <p:nvSpPr>
          <p:cNvPr id="12300" name="Text Box 37"/>
          <p:cNvSpPr txBox="1">
            <a:spLocks noChangeArrowheads="1"/>
          </p:cNvSpPr>
          <p:nvPr/>
        </p:nvSpPr>
        <p:spPr bwMode="auto">
          <a:xfrm>
            <a:off x="3826669" y="3516592"/>
            <a:ext cx="781049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dirty="0" smtClean="0">
                <a:solidFill>
                  <a:prstClr val="black"/>
                </a:solidFill>
              </a:rPr>
              <a:t>57</a:t>
            </a:r>
          </a:p>
        </p:txBody>
      </p:sp>
      <p:sp>
        <p:nvSpPr>
          <p:cNvPr id="12301" name="Text Box 39"/>
          <p:cNvSpPr txBox="1">
            <a:spLocks noChangeArrowheads="1"/>
          </p:cNvSpPr>
          <p:nvPr/>
        </p:nvSpPr>
        <p:spPr bwMode="auto">
          <a:xfrm>
            <a:off x="7019925" y="1989138"/>
            <a:ext cx="187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  <p:sp>
        <p:nvSpPr>
          <p:cNvPr id="12302" name="Rectangle 40"/>
          <p:cNvSpPr>
            <a:spLocks noChangeArrowheads="1"/>
          </p:cNvSpPr>
          <p:nvPr/>
        </p:nvSpPr>
        <p:spPr bwMode="auto">
          <a:xfrm>
            <a:off x="6661150" y="1700213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smtClean="0">
                <a:solidFill>
                  <a:prstClr val="black"/>
                </a:solidFill>
              </a:rPr>
              <a:t>הליגה הערבית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Arab league</a:t>
            </a:r>
          </a:p>
        </p:txBody>
      </p:sp>
      <p:sp>
        <p:nvSpPr>
          <p:cNvPr id="12303" name="Rectangle 41"/>
          <p:cNvSpPr>
            <a:spLocks noChangeArrowheads="1"/>
          </p:cNvSpPr>
          <p:nvPr/>
        </p:nvSpPr>
        <p:spPr bwMode="auto">
          <a:xfrm>
            <a:off x="6227763" y="2420938"/>
            <a:ext cx="2305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e-IL" altLang="he-IL" dirty="0" smtClean="0">
                <a:solidFill>
                  <a:prstClr val="black"/>
                </a:solidFill>
              </a:rPr>
              <a:t>ארגון המדינות המוסלמיות </a:t>
            </a:r>
            <a:r>
              <a:rPr lang="en-US" altLang="he-IL" dirty="0" smtClean="0">
                <a:solidFill>
                  <a:prstClr val="black"/>
                </a:solidFill>
              </a:rPr>
              <a:t>OIC</a:t>
            </a:r>
          </a:p>
        </p:txBody>
      </p:sp>
      <p:sp>
        <p:nvSpPr>
          <p:cNvPr id="12304" name="Text Box 42"/>
          <p:cNvSpPr txBox="1">
            <a:spLocks noChangeArrowheads="1"/>
          </p:cNvSpPr>
          <p:nvPr/>
        </p:nvSpPr>
        <p:spPr bwMode="auto">
          <a:xfrm>
            <a:off x="6821488" y="3382725"/>
            <a:ext cx="154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e-IL" altLang="he-IL" dirty="0" err="1" smtClean="0">
                <a:solidFill>
                  <a:prstClr val="black"/>
                </a:solidFill>
              </a:rPr>
              <a:t>הבלמ"ז</a:t>
            </a:r>
            <a:r>
              <a:rPr lang="en-US" altLang="he-IL" dirty="0" smtClean="0">
                <a:solidFill>
                  <a:prstClr val="black"/>
                </a:solidFill>
              </a:rPr>
              <a:t>G77/</a:t>
            </a:r>
            <a:endParaRPr lang="he-IL" altLang="he-IL" dirty="0" smtClean="0">
              <a:solidFill>
                <a:prstClr val="black"/>
              </a:solidFill>
            </a:endParaRPr>
          </a:p>
        </p:txBody>
      </p:sp>
      <p:sp>
        <p:nvSpPr>
          <p:cNvPr id="12305" name="Rectangle 43"/>
          <p:cNvSpPr>
            <a:spLocks noChangeArrowheads="1"/>
          </p:cNvSpPr>
          <p:nvPr/>
        </p:nvSpPr>
        <p:spPr bwMode="auto">
          <a:xfrm>
            <a:off x="251520" y="1700808"/>
            <a:ext cx="2300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Member states - 193</a:t>
            </a:r>
          </a:p>
        </p:txBody>
      </p:sp>
      <p:sp>
        <p:nvSpPr>
          <p:cNvPr id="12306" name="Text Box 50"/>
          <p:cNvSpPr txBox="1">
            <a:spLocks noChangeArrowheads="1"/>
          </p:cNvSpPr>
          <p:nvPr/>
        </p:nvSpPr>
        <p:spPr bwMode="auto">
          <a:xfrm>
            <a:off x="5940425" y="6248400"/>
            <a:ext cx="576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EU</a:t>
            </a:r>
          </a:p>
        </p:txBody>
      </p:sp>
      <p:sp>
        <p:nvSpPr>
          <p:cNvPr id="12307" name="Text Box 51"/>
          <p:cNvSpPr txBox="1">
            <a:spLocks noChangeArrowheads="1"/>
          </p:cNvSpPr>
          <p:nvPr/>
        </p:nvSpPr>
        <p:spPr bwMode="auto">
          <a:xfrm>
            <a:off x="7812088" y="4797425"/>
            <a:ext cx="1331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Canada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Australia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NZ</a:t>
            </a:r>
          </a:p>
        </p:txBody>
      </p:sp>
      <p:sp>
        <p:nvSpPr>
          <p:cNvPr id="12308" name="Text Box 52"/>
          <p:cNvSpPr txBox="1">
            <a:spLocks noChangeArrowheads="1"/>
          </p:cNvSpPr>
          <p:nvPr/>
        </p:nvSpPr>
        <p:spPr bwMode="auto">
          <a:xfrm>
            <a:off x="6227763" y="5589588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he-IL" smtClean="0">
                <a:solidFill>
                  <a:prstClr val="black"/>
                </a:solidFill>
              </a:rPr>
              <a:t>USA</a:t>
            </a:r>
          </a:p>
        </p:txBody>
      </p:sp>
      <p:sp>
        <p:nvSpPr>
          <p:cNvPr id="12309" name="Text Box 53"/>
          <p:cNvSpPr txBox="1">
            <a:spLocks noChangeArrowheads="1"/>
          </p:cNvSpPr>
          <p:nvPr/>
        </p:nvSpPr>
        <p:spPr bwMode="auto">
          <a:xfrm>
            <a:off x="6227763" y="5732463"/>
            <a:ext cx="1368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he-IL" altLang="he-IL" smtClean="0">
                <a:solidFill>
                  <a:prstClr val="black"/>
                </a:solidFill>
              </a:rPr>
              <a:t>        </a:t>
            </a:r>
            <a:r>
              <a:rPr lang="en-US" altLang="he-IL" smtClean="0">
                <a:solidFill>
                  <a:prstClr val="black"/>
                </a:solidFill>
              </a:rPr>
              <a:t>ISRAEL</a:t>
            </a:r>
          </a:p>
        </p:txBody>
      </p:sp>
      <p:sp>
        <p:nvSpPr>
          <p:cNvPr id="12310" name="Line 54"/>
          <p:cNvSpPr>
            <a:spLocks noChangeShapeType="1"/>
          </p:cNvSpPr>
          <p:nvPr/>
        </p:nvSpPr>
        <p:spPr bwMode="auto">
          <a:xfrm flipH="1">
            <a:off x="4643438" y="1916113"/>
            <a:ext cx="201771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1" name="Line 55"/>
          <p:cNvSpPr>
            <a:spLocks noChangeShapeType="1"/>
          </p:cNvSpPr>
          <p:nvPr/>
        </p:nvSpPr>
        <p:spPr bwMode="auto">
          <a:xfrm flipH="1">
            <a:off x="4607718" y="2743200"/>
            <a:ext cx="2375694" cy="83502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2" name="Line 56"/>
          <p:cNvSpPr>
            <a:spLocks noChangeShapeType="1"/>
          </p:cNvSpPr>
          <p:nvPr/>
        </p:nvSpPr>
        <p:spPr bwMode="auto">
          <a:xfrm flipH="1">
            <a:off x="4856856" y="3683794"/>
            <a:ext cx="2379762" cy="129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3" name="Line 57"/>
          <p:cNvSpPr>
            <a:spLocks noChangeShapeType="1"/>
          </p:cNvSpPr>
          <p:nvPr/>
        </p:nvSpPr>
        <p:spPr bwMode="auto">
          <a:xfrm flipH="1">
            <a:off x="6588125" y="5013325"/>
            <a:ext cx="1296988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4" name="Line 58"/>
          <p:cNvSpPr>
            <a:spLocks noChangeShapeType="1"/>
          </p:cNvSpPr>
          <p:nvPr/>
        </p:nvSpPr>
        <p:spPr bwMode="auto">
          <a:xfrm flipH="1" flipV="1">
            <a:off x="5943600" y="5486400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5" name="Line 59"/>
          <p:cNvSpPr>
            <a:spLocks noChangeShapeType="1"/>
          </p:cNvSpPr>
          <p:nvPr/>
        </p:nvSpPr>
        <p:spPr bwMode="auto">
          <a:xfrm flipH="1" flipV="1">
            <a:off x="5410200" y="5791200"/>
            <a:ext cx="122555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6" name="Line 60"/>
          <p:cNvSpPr>
            <a:spLocks noChangeShapeType="1"/>
          </p:cNvSpPr>
          <p:nvPr/>
        </p:nvSpPr>
        <p:spPr bwMode="auto">
          <a:xfrm flipH="1" flipV="1">
            <a:off x="4356100" y="6092825"/>
            <a:ext cx="15843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7" name="Line 61"/>
          <p:cNvSpPr>
            <a:spLocks noChangeShapeType="1"/>
          </p:cNvSpPr>
          <p:nvPr/>
        </p:nvSpPr>
        <p:spPr bwMode="auto">
          <a:xfrm>
            <a:off x="4427538" y="2565400"/>
            <a:ext cx="0" cy="792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8" name="Line 62"/>
          <p:cNvSpPr>
            <a:spLocks noChangeShapeType="1"/>
          </p:cNvSpPr>
          <p:nvPr/>
        </p:nvSpPr>
        <p:spPr bwMode="auto">
          <a:xfrm>
            <a:off x="4427538" y="4005263"/>
            <a:ext cx="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19" name="Line 63"/>
          <p:cNvSpPr>
            <a:spLocks noChangeShapeType="1"/>
          </p:cNvSpPr>
          <p:nvPr/>
        </p:nvSpPr>
        <p:spPr bwMode="auto">
          <a:xfrm>
            <a:off x="1763713" y="1773238"/>
            <a:ext cx="598487" cy="969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e-IL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320" name="Text Box 64"/>
          <p:cNvSpPr txBox="1">
            <a:spLocks noChangeArrowheads="1"/>
          </p:cNvSpPr>
          <p:nvPr/>
        </p:nvSpPr>
        <p:spPr bwMode="auto">
          <a:xfrm>
            <a:off x="2282825" y="68580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he-IL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16106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93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יום </a:t>
            </a:r>
            <a:r>
              <a:rPr lang="he-IL" dirty="0" err="1" smtClean="0"/>
              <a:t>זכרון</a:t>
            </a:r>
            <a:r>
              <a:rPr lang="he-IL" dirty="0" smtClean="0"/>
              <a:t> השואה הבינ"ל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504" y="1600200"/>
            <a:ext cx="5398991" cy="4525963"/>
          </a:xfrm>
        </p:spPr>
      </p:pic>
    </p:spTree>
    <p:extLst>
      <p:ext uri="{BB962C8B-B14F-4D97-AF65-F5344CB8AC3E}">
        <p14:creationId xmlns:p14="http://schemas.microsoft.com/office/powerpoint/2010/main" xmlns="" val="24175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124744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979712" y="0"/>
            <a:ext cx="4608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e-IL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he-I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 Positive Agenda</a:t>
            </a:r>
          </a:p>
          <a:p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28498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5561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BEGINNING?</a:t>
            </a:r>
            <a:endParaRPr lang="he-IL" dirty="0"/>
          </a:p>
        </p:txBody>
      </p:sp>
      <p:pic>
        <p:nvPicPr>
          <p:cNvPr id="4" name="מציין מיקום תוכן 3" descr="nikki hel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2204864"/>
            <a:ext cx="5544616" cy="3875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International Organizations</a:t>
            </a:r>
            <a:endParaRPr lang="he-IL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System’s point of view:</a:t>
            </a:r>
          </a:p>
          <a:p>
            <a:pPr lvl="1" algn="l" rtl="0"/>
            <a:r>
              <a:rPr lang="en-US" dirty="0" smtClean="0"/>
              <a:t>Habits of Cooperation (WHO)</a:t>
            </a:r>
          </a:p>
          <a:p>
            <a:pPr lvl="1" algn="l" rtl="0"/>
            <a:r>
              <a:rPr lang="en-US" dirty="0" smtClean="0"/>
              <a:t>Information and monitoring (IAEA)</a:t>
            </a:r>
          </a:p>
          <a:p>
            <a:pPr lvl="1" algn="l" rtl="0"/>
            <a:r>
              <a:rPr lang="en-US" dirty="0" smtClean="0"/>
              <a:t>Conflict resolution (WTO, PEACEKEEPING)</a:t>
            </a:r>
          </a:p>
          <a:p>
            <a:pPr lvl="1" algn="l" rtl="0"/>
            <a:r>
              <a:rPr lang="en-US" dirty="0" smtClean="0"/>
              <a:t>Operational activities  (Vaccination), Health crisis coordination, Assistance to countries</a:t>
            </a:r>
          </a:p>
          <a:p>
            <a:pPr lvl="1" algn="l" rtl="0"/>
            <a:r>
              <a:rPr lang="en-US" dirty="0" smtClean="0"/>
              <a:t>Arena for Bargaining</a:t>
            </a:r>
          </a:p>
          <a:p>
            <a:pPr lvl="1" algn="l" rtl="0"/>
            <a:r>
              <a:rPr lang="en-US" dirty="0" smtClean="0"/>
              <a:t>International Regimes  and  regulations (food safety, Working Standards)</a:t>
            </a:r>
          </a:p>
          <a:p>
            <a:pPr algn="l" rtl="0"/>
            <a:r>
              <a:rPr lang="en-US" dirty="0" smtClean="0"/>
              <a:t>Actor’s point of view:</a:t>
            </a:r>
          </a:p>
          <a:p>
            <a:pPr lvl="1" algn="l" rtl="0"/>
            <a:r>
              <a:rPr lang="en-US" dirty="0" smtClean="0"/>
              <a:t>Instrument of foreign policy (Aid, Punishment, Peacekeeping)</a:t>
            </a:r>
          </a:p>
          <a:p>
            <a:pPr lvl="1" algn="l" rtl="0"/>
            <a:r>
              <a:rPr lang="en-US" dirty="0" smtClean="0"/>
              <a:t>Legitimization (First Gulf War)</a:t>
            </a:r>
          </a:p>
          <a:p>
            <a:pPr lvl="1" algn="l" rtl="0"/>
            <a:r>
              <a:rPr lang="en-US" dirty="0" smtClean="0"/>
              <a:t>Information (small states)</a:t>
            </a:r>
          </a:p>
          <a:p>
            <a:pPr lvl="1" algn="l" rtl="0"/>
            <a:r>
              <a:rPr lang="en-US" dirty="0" smtClean="0"/>
              <a:t>Introducing norms (Tobacco Control Treaty)</a:t>
            </a:r>
          </a:p>
          <a:p>
            <a:pPr lvl="1"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r" rtl="0"/>
            <a:endParaRPr lang="en-US" dirty="0" smtClean="0"/>
          </a:p>
          <a:p>
            <a:pPr algn="l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System of Systems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7813" t="15625" r="6250" b="8333"/>
          <a:stretch>
            <a:fillRect/>
          </a:stretch>
        </p:blipFill>
        <p:spPr>
          <a:xfrm>
            <a:off x="609600" y="1524000"/>
            <a:ext cx="8023225" cy="5181600"/>
          </a:xfrm>
        </p:spPr>
      </p:pic>
      <p:sp>
        <p:nvSpPr>
          <p:cNvPr id="9" name="Bevel 8"/>
          <p:cNvSpPr/>
          <p:nvPr/>
        </p:nvSpPr>
        <p:spPr>
          <a:xfrm>
            <a:off x="6096000" y="2133600"/>
            <a:ext cx="12192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Bevel 9"/>
          <p:cNvSpPr/>
          <p:nvPr/>
        </p:nvSpPr>
        <p:spPr>
          <a:xfrm>
            <a:off x="1981200" y="2133600"/>
            <a:ext cx="12192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Bevel 10"/>
          <p:cNvSpPr/>
          <p:nvPr/>
        </p:nvSpPr>
        <p:spPr>
          <a:xfrm>
            <a:off x="3276600" y="2133600"/>
            <a:ext cx="12192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800600" y="2133600"/>
            <a:ext cx="12192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Bevel 12"/>
          <p:cNvSpPr/>
          <p:nvPr/>
        </p:nvSpPr>
        <p:spPr>
          <a:xfrm>
            <a:off x="685800" y="2133600"/>
            <a:ext cx="12192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Bevel 13"/>
          <p:cNvSpPr/>
          <p:nvPr/>
        </p:nvSpPr>
        <p:spPr>
          <a:xfrm>
            <a:off x="7391400" y="2133600"/>
            <a:ext cx="1143000" cy="304800"/>
          </a:xfrm>
          <a:prstGeom prst="beve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2800" y="1295400"/>
            <a:ext cx="1676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tx2">
                    <a:lumMod val="75000"/>
                  </a:schemeClr>
                </a:solidFill>
              </a:rPr>
              <a:t>          </a:t>
            </a:r>
            <a:r>
              <a:rPr lang="en-US" sz="1100" b="1" dirty="0" smtClean="0">
                <a:solidFill>
                  <a:srgbClr val="002060"/>
                </a:solidFill>
              </a:rPr>
              <a:t>44.000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2060"/>
                </a:solidFill>
              </a:rPr>
              <a:t>       Employees</a:t>
            </a:r>
            <a:endParaRPr lang="en-US" sz="1100" b="1" dirty="0">
              <a:solidFill>
                <a:srgbClr val="00206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15200" y="1295400"/>
            <a:ext cx="1066800" cy="457200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>
            <a:endCxn id="17" idx="4"/>
          </p:cNvCxnSpPr>
          <p:nvPr/>
        </p:nvCxnSpPr>
        <p:spPr>
          <a:xfrm flipH="1" flipV="1">
            <a:off x="7848600" y="1752600"/>
            <a:ext cx="76200" cy="3810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3780928" y="1628800"/>
            <a:ext cx="3352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The UN -  Introduction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447800"/>
            <a:ext cx="3657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5800" y="5867400"/>
            <a:ext cx="3886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vel 20"/>
          <p:cNvSpPr/>
          <p:nvPr/>
        </p:nvSpPr>
        <p:spPr>
          <a:xfrm>
            <a:off x="1905000" y="3352800"/>
            <a:ext cx="381000" cy="228600"/>
          </a:xfrm>
          <a:prstGeom prst="bevel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Bevel 21"/>
          <p:cNvSpPr/>
          <p:nvPr/>
        </p:nvSpPr>
        <p:spPr>
          <a:xfrm>
            <a:off x="6096000" y="3124200"/>
            <a:ext cx="381000" cy="228600"/>
          </a:xfrm>
          <a:prstGeom prst="bevel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 w="18415" cmpd="sng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40" y="5729748"/>
            <a:ext cx="1352137" cy="114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Connector 6"/>
          <p:cNvCxnSpPr/>
          <p:nvPr/>
        </p:nvCxnSpPr>
        <p:spPr>
          <a:xfrm>
            <a:off x="0" y="990600"/>
            <a:ext cx="80772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684568" y="0"/>
            <a:ext cx="1066800" cy="1128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1600200" y="314980"/>
            <a:ext cx="596390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Main Organs</a:t>
            </a:r>
            <a:endParaRPr lang="en-US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920" y="1055384"/>
            <a:ext cx="913908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-2094706" y="285670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-2141410" y="2861626"/>
            <a:ext cx="5715000" cy="1588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meeting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66800"/>
            <a:ext cx="7710948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" name="Rectangle 53">
            <a:hlinkClick r:id="rId6" action="ppaction://hlinksldjump"/>
          </p:cNvPr>
          <p:cNvSpPr/>
          <p:nvPr/>
        </p:nvSpPr>
        <p:spPr>
          <a:xfrm>
            <a:off x="1143000" y="5486400"/>
            <a:ext cx="1676400" cy="990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400" b="1" dirty="0" smtClean="0">
                <a:latin typeface="Tahoma" pitchFamily="34" charset="0"/>
                <a:cs typeface="Tahoma" pitchFamily="34" charset="0"/>
              </a:rPr>
              <a:t>המועצה הכלכלית חברתית </a:t>
            </a:r>
          </a:p>
          <a:p>
            <a:pPr algn="ctr"/>
            <a:r>
              <a:rPr lang="en-US" sz="1600" b="1" dirty="0">
                <a:latin typeface="Tahoma" pitchFamily="34" charset="0"/>
                <a:cs typeface="Tahoma" pitchFamily="34" charset="0"/>
              </a:rPr>
              <a:t>ECOSOC</a:t>
            </a:r>
            <a:endParaRPr 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Rectangle 55">
            <a:hlinkClick r:id="" action="ppaction://noaction"/>
          </p:cNvPr>
          <p:cNvSpPr/>
          <p:nvPr/>
        </p:nvSpPr>
        <p:spPr>
          <a:xfrm>
            <a:off x="7308304" y="5301208"/>
            <a:ext cx="1530896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מועצת הנאמנות</a:t>
            </a:r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Trusteeship</a:t>
            </a:r>
            <a:endParaRPr lang="en-US" sz="16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Council </a:t>
            </a:r>
            <a:endParaRPr lang="en-US" sz="1600" b="1" dirty="0"/>
          </a:p>
        </p:txBody>
      </p:sp>
      <p:sp>
        <p:nvSpPr>
          <p:cNvPr id="63" name="Rectangle 62">
            <a:hlinkClick r:id="rId7" action="ppaction://hlinksldjump"/>
          </p:cNvPr>
          <p:cNvSpPr/>
          <p:nvPr/>
        </p:nvSpPr>
        <p:spPr>
          <a:xfrm>
            <a:off x="1219200" y="3442648"/>
            <a:ext cx="15240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בית הדין הבינ"ל </a:t>
            </a:r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לצדק</a:t>
            </a:r>
          </a:p>
          <a:p>
            <a:pPr algn="ctr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ICJ</a:t>
            </a:r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/>
          </a:p>
        </p:txBody>
      </p:sp>
      <p:sp>
        <p:nvSpPr>
          <p:cNvPr id="64" name="Rectangle 63">
            <a:hlinkClick r:id="rId8" action="ppaction://hlinksldjump"/>
          </p:cNvPr>
          <p:cNvSpPr/>
          <p:nvPr/>
        </p:nvSpPr>
        <p:spPr>
          <a:xfrm>
            <a:off x="7086600" y="3429000"/>
            <a:ext cx="1661864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מזכירות </a:t>
            </a:r>
            <a:r>
              <a:rPr lang="he-IL" sz="1600" b="1" dirty="0" smtClean="0">
                <a:latin typeface="Tahoma" pitchFamily="34" charset="0"/>
                <a:cs typeface="Tahoma" pitchFamily="34" charset="0"/>
              </a:rPr>
              <a:t>האו"ם</a:t>
            </a:r>
            <a:endParaRPr lang="en-US" sz="16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b="1" dirty="0" smtClean="0">
                <a:latin typeface="Tahoma" pitchFamily="34" charset="0"/>
                <a:cs typeface="Tahoma" pitchFamily="34" charset="0"/>
              </a:rPr>
              <a:t>SECRETARIAT</a:t>
            </a:r>
            <a:endParaRPr lang="en-US" sz="1600" b="1" dirty="0"/>
          </a:p>
        </p:txBody>
      </p:sp>
      <p:sp>
        <p:nvSpPr>
          <p:cNvPr id="72" name="TextBox 71">
            <a:hlinkClick r:id="rId9" action="ppaction://hlinksldjump"/>
          </p:cNvPr>
          <p:cNvSpPr txBox="1"/>
          <p:nvPr/>
        </p:nvSpPr>
        <p:spPr>
          <a:xfrm>
            <a:off x="3707904" y="3068960"/>
            <a:ext cx="233270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2000" b="1" dirty="0" smtClean="0">
                <a:latin typeface="Tahoma" pitchFamily="34" charset="0"/>
                <a:cs typeface="Tahoma" pitchFamily="34" charset="0"/>
              </a:rPr>
              <a:t>העצרת </a:t>
            </a:r>
            <a:r>
              <a:rPr lang="he-IL" sz="2000" b="1" dirty="0" smtClean="0">
                <a:latin typeface="Tahoma" pitchFamily="34" charset="0"/>
                <a:cs typeface="Tahoma" pitchFamily="34" charset="0"/>
              </a:rPr>
              <a:t>הכללית</a:t>
            </a:r>
            <a:endParaRPr lang="en-US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General Assembly</a:t>
            </a:r>
            <a:r>
              <a:rPr lang="he-IL" sz="20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he-IL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he-IL" sz="20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>
            <a:hlinkClick r:id="rId9" action="ppaction://hlinksldjump"/>
          </p:cNvPr>
          <p:cNvSpPr txBox="1"/>
          <p:nvPr/>
        </p:nvSpPr>
        <p:spPr>
          <a:xfrm>
            <a:off x="3779912" y="5085184"/>
            <a:ext cx="2332704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he-IL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he-IL" sz="2000" b="1" dirty="0" smtClean="0">
                <a:latin typeface="Tahoma" pitchFamily="34" charset="0"/>
                <a:cs typeface="Tahoma" pitchFamily="34" charset="0"/>
              </a:rPr>
              <a:t>מועצת </a:t>
            </a:r>
            <a:r>
              <a:rPr lang="he-IL" sz="2000" b="1" dirty="0" smtClean="0">
                <a:latin typeface="Tahoma" pitchFamily="34" charset="0"/>
                <a:cs typeface="Tahoma" pitchFamily="34" charset="0"/>
              </a:rPr>
              <a:t>הביטחון</a:t>
            </a: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Security </a:t>
            </a:r>
          </a:p>
          <a:p>
            <a:pPr algn="ctr"/>
            <a:r>
              <a:rPr lang="en-US" sz="2000" b="1" dirty="0" smtClean="0">
                <a:latin typeface="Tahoma" pitchFamily="34" charset="0"/>
                <a:cs typeface="Tahoma" pitchFamily="34" charset="0"/>
              </a:rPr>
              <a:t>Council</a:t>
            </a:r>
            <a:endParaRPr lang="he-IL" sz="2000" b="1" dirty="0" smtClean="0">
              <a:latin typeface="Tahoma" pitchFamily="34" charset="0"/>
              <a:cs typeface="Tahoma" pitchFamily="34" charset="0"/>
            </a:endParaRPr>
          </a:p>
          <a:p>
            <a:pPr algn="ctr"/>
            <a:endParaRPr lang="he-IL" sz="2000" b="1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</a:t>
            </a:r>
          </a:p>
        </p:txBody>
      </p:sp>
      <p:pic>
        <p:nvPicPr>
          <p:cNvPr id="6" name="Content Placeholder 5" descr="United_Nations_General_Assembly_Hall_(3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09600"/>
            <a:ext cx="8495198" cy="5867400"/>
          </a:xfrm>
        </p:spPr>
      </p:pic>
      <p:sp>
        <p:nvSpPr>
          <p:cNvPr id="8" name="TextBox 7"/>
          <p:cNvSpPr txBox="1"/>
          <p:nvPr/>
        </p:nvSpPr>
        <p:spPr>
          <a:xfrm>
            <a:off x="1371600" y="762000"/>
            <a:ext cx="6324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ln w="28575"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GENERAL ASSEMBLY</a:t>
            </a:r>
            <a:endParaRPr lang="he-IL" sz="3600" b="1" dirty="0">
              <a:ln w="28575">
                <a:solidFill>
                  <a:srgbClr val="0020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1524000"/>
            <a:ext cx="27432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193  Member States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1828800"/>
            <a:ext cx="27432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2     Permanent Observers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124200" y="2133600"/>
            <a:ext cx="274320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6     Standing Committees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24200" y="2362200"/>
            <a:ext cx="27432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 5     Regional Groups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V="1">
            <a:off x="4788024" y="-1395536"/>
            <a:ext cx="64087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The UN -  Introduction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מלבן 14"/>
          <p:cNvSpPr/>
          <p:nvPr/>
        </p:nvSpPr>
        <p:spPr>
          <a:xfrm>
            <a:off x="10015538" y="-9774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b="1" dirty="0">
                <a:solidFill>
                  <a:srgbClr val="002060"/>
                </a:solidFill>
                <a:latin typeface="Arial Black" pitchFamily="34" charset="0"/>
              </a:rPr>
              <a:t> The UN -  Introduction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United_Nations_Security_Council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609600"/>
            <a:ext cx="8610600" cy="5791200"/>
          </a:xfrm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5715000" cy="762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50000"/>
              </a:lnSpc>
            </a:pPr>
            <a: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SECURITY COUNCIL</a:t>
            </a:r>
            <a:br>
              <a:rPr lang="fi-FI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12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24200" y="3429000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RUSSIA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3429000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UK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91000" y="3429000"/>
            <a:ext cx="6858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FRANCE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00600" y="3429000"/>
            <a:ext cx="5334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USA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3429000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CHINA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62400" y="3048000"/>
            <a:ext cx="12954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PERMANENT</a:t>
            </a:r>
            <a:r>
              <a:rPr lang="en-US" sz="1400" b="1" dirty="0" smtClean="0">
                <a:solidFill>
                  <a:schemeClr val="tx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5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9800" y="38100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Bolivia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81200" y="41148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Sweden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4419600"/>
            <a:ext cx="9144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Ethiopia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0" y="47244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Egypt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50292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Japan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6000" y="37338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Kazakhstan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00800" y="40386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Ukraine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43434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Italy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77000" y="4648200"/>
            <a:ext cx="838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Uruguay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8400" y="4953000"/>
            <a:ext cx="9906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Senegal</a:t>
            </a:r>
            <a:endParaRPr lang="en-US" sz="1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71800" y="152400"/>
            <a:ext cx="3352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</a:rPr>
              <a:t> The UN -  Introduction</a:t>
            </a:r>
            <a:endParaRPr lang="en-US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Israel and the UN</a:t>
            </a:r>
            <a:br>
              <a:rPr lang="en-US" b="1" dirty="0" smtClean="0">
                <a:solidFill>
                  <a:srgbClr val="002060"/>
                </a:solidFill>
              </a:rPr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828800" y="838200"/>
            <a:ext cx="6248400" cy="5867400"/>
          </a:xfrm>
        </p:spPr>
        <p:txBody>
          <a:bodyPr/>
          <a:lstStyle/>
          <a:p>
            <a:pPr algn="l" rtl="0">
              <a:buNone/>
            </a:pPr>
            <a:r>
              <a:rPr lang="en-US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	     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MILESTONES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1947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Partition Plan 	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(GA Res 181)</a:t>
            </a:r>
          </a:p>
          <a:p>
            <a:pPr algn="l" rtl="0"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1949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Israel admitted to UN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(GA Res 273)</a:t>
            </a:r>
          </a:p>
          <a:p>
            <a:pPr algn="l" rtl="0"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1967		 		    </a:t>
            </a: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	            	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(SC Res 242, 338)</a:t>
            </a:r>
            <a:endParaRPr lang="en-US" sz="12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1973		  		</a:t>
            </a:r>
          </a:p>
          <a:p>
            <a:pPr algn="l" rtl="0">
              <a:buNone/>
            </a:pP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1975 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“Zionism is Racism”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(GA Res 3379)</a:t>
            </a:r>
          </a:p>
          <a:p>
            <a:pPr algn="l" rtl="0">
              <a:buNone/>
            </a:pP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1978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UNIFIL established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(SC Res 425)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l" rtl="0">
              <a:buNone/>
            </a:pP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2005 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Holocaust Remembrance 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(GA Res 60/7)</a:t>
            </a:r>
          </a:p>
          <a:p>
            <a:pPr algn="l" rtl="0">
              <a:buNone/>
            </a:pP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2006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End of Hostilities in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(SC Res 1701)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  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Southern Lebanon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12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2007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Agricultural Technologies	</a:t>
            </a:r>
            <a:r>
              <a:rPr lang="en-US" sz="1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(GA Res 62/190)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 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development</a:t>
            </a:r>
          </a:p>
          <a:p>
            <a:pPr algn="l" rtl="0">
              <a:buNone/>
            </a:pPr>
            <a:endParaRPr lang="en-US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None/>
            </a:pPr>
            <a:endParaRPr lang="en-US" sz="9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20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3203848" y="332656"/>
            <a:ext cx="27397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2667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A framework    for peace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2514600" y="2743200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52600" y="1676400"/>
            <a:ext cx="0" cy="43434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76400" y="182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76400" y="2362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6400" y="2819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676400" y="3200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76400" y="3733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76400" y="4191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676400" y="4648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676400" y="5791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676400" y="51054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5715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kern="120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ea typeface="+mn-ea"/>
              </a:rPr>
              <a:t>THE UN AROUND US </a:t>
            </a:r>
            <a:endParaRPr lang="en-US" b="1" kern="1200" dirty="0" smtClean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ea typeface="+mn-ea"/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124744"/>
            <a:ext cx="4038600" cy="367240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folHlink"/>
                </a:solidFill>
                <a:cs typeface="Guttman Adii-Light" pitchFamily="2" charset="-79"/>
              </a:rPr>
              <a:t>SG EMISSERIES</a:t>
            </a:r>
            <a:endParaRPr lang="he-IL" sz="3600" b="1" dirty="0" smtClean="0">
              <a:solidFill>
                <a:schemeClr val="folHlink"/>
              </a:solidFill>
              <a:cs typeface="Guttman Adii-Light" pitchFamily="2" charset="-79"/>
            </a:endParaRPr>
          </a:p>
          <a:p>
            <a:pPr algn="ctr" eaLnBrk="1" hangingPunct="1">
              <a:buFontTx/>
              <a:buNone/>
              <a:defRPr/>
            </a:pPr>
            <a:r>
              <a:rPr lang="he-IL" dirty="0" smtClean="0"/>
              <a:t> </a:t>
            </a:r>
            <a:r>
              <a:rPr lang="en-US" dirty="0" smtClean="0"/>
              <a:t> </a:t>
            </a: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UNSCO </a:t>
            </a:r>
            <a:r>
              <a:rPr lang="he-IL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(ירושלים)</a:t>
            </a:r>
          </a:p>
          <a:p>
            <a:pPr algn="ctr" eaLnBrk="1" hangingPunct="1">
              <a:buFontTx/>
              <a:buNone/>
              <a:defRPr/>
            </a:pP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he-IL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1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UNSCOL</a:t>
            </a:r>
            <a:r>
              <a:rPr lang="he-IL" sz="1600" dirty="0" smtClean="0"/>
              <a:t> </a:t>
            </a:r>
            <a:r>
              <a:rPr lang="he-IL" sz="1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(ביירות)</a:t>
            </a:r>
          </a:p>
          <a:p>
            <a:pPr algn="ctr" eaLnBrk="1" hangingPunct="1">
              <a:buFontTx/>
              <a:buNone/>
              <a:defRPr/>
            </a:pPr>
            <a:r>
              <a:rPr lang="he-IL" sz="16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הנציג ליישום 1559</a:t>
            </a:r>
          </a:p>
        </p:txBody>
      </p:sp>
      <p:sp>
        <p:nvSpPr>
          <p:cNvPr id="23558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217613"/>
            <a:ext cx="4038600" cy="1689100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folHlink"/>
                </a:solidFill>
                <a:cs typeface="Guttman Adii-Light" pitchFamily="2" charset="-79"/>
              </a:rPr>
              <a:t>PEACE KEEPING</a:t>
            </a:r>
            <a:endParaRPr lang="he-IL" sz="3600" b="1" dirty="0" smtClean="0">
              <a:solidFill>
                <a:schemeClr val="folHlink"/>
              </a:solidFill>
              <a:cs typeface="Guttman Adii-Light" pitchFamily="2" charset="-79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UNIFIL</a:t>
            </a: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UNDOF</a:t>
            </a: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UNTSO</a:t>
            </a:r>
          </a:p>
        </p:txBody>
      </p:sp>
      <p:sp>
        <p:nvSpPr>
          <p:cNvPr id="23559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395536" y="4670425"/>
            <a:ext cx="4038600" cy="2187575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folHlink"/>
                </a:solidFill>
                <a:cs typeface="Guttman Adii-Light" pitchFamily="2" charset="-79"/>
              </a:rPr>
              <a:t>DEVELOPMENT</a:t>
            </a:r>
            <a:endParaRPr lang="he-IL" sz="3600" b="1" dirty="0" smtClean="0">
              <a:solidFill>
                <a:schemeClr val="folHlink"/>
              </a:solidFill>
              <a:cs typeface="Guttman Adii-Light" pitchFamily="2" charset="-79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UNDP</a:t>
            </a:r>
            <a:r>
              <a:rPr lang="he-IL" sz="2800" dirty="0" smtClean="0"/>
              <a:t> - </a:t>
            </a: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UNPP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UNICEF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UNEP</a:t>
            </a:r>
          </a:p>
        </p:txBody>
      </p:sp>
      <p:sp>
        <p:nvSpPr>
          <p:cNvPr id="23560" name="Rectangle 6"/>
          <p:cNvSpPr>
            <a:spLocks noGrp="1" noChangeArrowheads="1"/>
          </p:cNvSpPr>
          <p:nvPr>
            <p:ph sz="quarter" idx="4"/>
          </p:nvPr>
        </p:nvSpPr>
        <p:spPr>
          <a:xfrm>
            <a:off x="4644008" y="4869160"/>
            <a:ext cx="4038600" cy="1755775"/>
          </a:xfrm>
        </p:spPr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dirty="0" smtClean="0">
                <a:solidFill>
                  <a:schemeClr val="folHlink"/>
                </a:solidFill>
                <a:cs typeface="Guttman Adii-Light" pitchFamily="2" charset="-79"/>
              </a:rPr>
              <a:t>AID </a:t>
            </a:r>
            <a:endParaRPr lang="he-IL" sz="3600" b="1" dirty="0" smtClean="0">
              <a:solidFill>
                <a:schemeClr val="folHlink"/>
              </a:solidFill>
              <a:cs typeface="Guttman Adii-Light" pitchFamily="2" charset="-79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UNRWA</a:t>
            </a: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OCHA</a:t>
            </a: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WFP</a:t>
            </a:r>
            <a:endParaRPr lang="he-IL" sz="2400" b="1" kern="12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2400" b="1" kern="1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UNHCR</a:t>
            </a:r>
          </a:p>
        </p:txBody>
      </p:sp>
      <p:pic>
        <p:nvPicPr>
          <p:cNvPr id="63494" name="Picture 7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22388"/>
            <a:ext cx="792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8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869160"/>
            <a:ext cx="792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9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869160"/>
            <a:ext cx="79216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10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340768"/>
            <a:ext cx="79216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://2.bp.blogspot.com/-BfHJz-m63hU/TmVrjfj-LJI/AAAAAAAABjU/ARBT5IpBFdE/s1600/United+Nations+Interim+Force+in+Lebanon+%2528UNIFIL-FINUL%2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24944"/>
            <a:ext cx="2857500" cy="1895476"/>
          </a:xfrm>
          <a:prstGeom prst="rect">
            <a:avLst/>
          </a:prstGeom>
          <a:noFill/>
        </p:spPr>
      </p:pic>
      <p:pic>
        <p:nvPicPr>
          <p:cNvPr id="24580" name="Picture 4" descr="http://downloads.unmultimedia.org/photo/medium/137/1379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20888"/>
            <a:ext cx="2316213" cy="1584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734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12971</TotalTime>
  <Words>484</Words>
  <Application>Microsoft Office PowerPoint</Application>
  <PresentationFormat>‫הצגה על המסך (4:3)</PresentationFormat>
  <Paragraphs>216</Paragraphs>
  <Slides>17</Slides>
  <Notes>16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ערכת נושא Office</vt:lpstr>
      <vt:lpstr>THE UN AND ISRAEL</vt:lpstr>
      <vt:lpstr>International Organizations</vt:lpstr>
      <vt:lpstr>A System of Systems</vt:lpstr>
      <vt:lpstr>שקופית 4</vt:lpstr>
      <vt:lpstr>GA</vt:lpstr>
      <vt:lpstr>THE SECURITY COUNCIL </vt:lpstr>
      <vt:lpstr>Israel and the UN </vt:lpstr>
      <vt:lpstr>שקופית 8</vt:lpstr>
      <vt:lpstr>THE UN AROUND US </vt:lpstr>
      <vt:lpstr>שקופית 10</vt:lpstr>
      <vt:lpstr>שקופית 11</vt:lpstr>
      <vt:lpstr>שקופית 12</vt:lpstr>
      <vt:lpstr>הרוב האוטומטי-  Au הרוב האוטומטי-,,  Automatic Majority</vt:lpstr>
      <vt:lpstr>שקופית 14</vt:lpstr>
      <vt:lpstr>יום זכרון השואה הבינ"ל</vt:lpstr>
      <vt:lpstr>שקופית 16</vt:lpstr>
      <vt:lpstr>NEW BEGINNING?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haimwaxman</dc:creator>
  <cp:lastModifiedBy>haimwaxman</cp:lastModifiedBy>
  <cp:revision>25</cp:revision>
  <dcterms:created xsi:type="dcterms:W3CDTF">2017-04-30T05:33:29Z</dcterms:created>
  <dcterms:modified xsi:type="dcterms:W3CDTF">2017-05-09T05:44:30Z</dcterms:modified>
</cp:coreProperties>
</file>