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>
        <p:scale>
          <a:sx n="100" d="100"/>
          <a:sy n="100" d="100"/>
        </p:scale>
        <p:origin x="-784" y="-5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1670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76102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03910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14324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432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2410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98393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63623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5930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13503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2476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97CD5-FA24-46C0-861F-E275BE37BD38}" type="datetimeFigureOut">
              <a:rPr lang="he-IL" smtClean="0"/>
              <a:pPr/>
              <a:t>ח'/טבת/תשע"ט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CF33E-C356-4744-B26D-25CC4836886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779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1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r" defTabSz="755934" rtl="1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503737" y="1978323"/>
            <a:ext cx="6296296" cy="8194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e-IL" sz="1300" i="1" dirty="0">
                <a:latin typeface="Arial,Italic"/>
              </a:rPr>
              <a:t>"ויַהְִי בִשְנתַ הַתְשִיעִית לְמָלְכוֹ בַחדֶֹש הָעֲשִירִי בֶעָשוֹר לַחדֶֹש בָא </a:t>
            </a:r>
            <a:r>
              <a:rPr lang="he-IL" sz="1300" i="1" dirty="0" err="1">
                <a:latin typeface="Arial,Italic"/>
              </a:rPr>
              <a:t>נבְֻכַדְנֶאצַר</a:t>
            </a:r>
            <a:r>
              <a:rPr lang="he-IL" sz="1300" i="1" dirty="0">
                <a:latin typeface="Arial,Italic"/>
              </a:rPr>
              <a:t> מֶלֶךְ בָבֶל הוּא וכְָל</a:t>
            </a:r>
            <a:r>
              <a:rPr lang="he-IL" sz="1300" dirty="0">
                <a:latin typeface="Calibri" panose="020F0502020204030204" pitchFamily="34" charset="0"/>
              </a:rPr>
              <a:t>- -</a:t>
            </a:r>
          </a:p>
          <a:p>
            <a:pPr algn="just">
              <a:lnSpc>
                <a:spcPct val="150000"/>
              </a:lnSpc>
            </a:pPr>
            <a:r>
              <a:rPr lang="he-IL" sz="1300" i="1" dirty="0">
                <a:latin typeface="Arial,Italic"/>
              </a:rPr>
              <a:t>חֵילוֹ עַל ירְוּשָלִַם </a:t>
            </a:r>
            <a:r>
              <a:rPr lang="he-IL" sz="1300" i="1" dirty="0" err="1">
                <a:latin typeface="Arial,Italic"/>
              </a:rPr>
              <a:t>ויַח</a:t>
            </a:r>
            <a:r>
              <a:rPr lang="he-IL" sz="1300" i="1" dirty="0">
                <a:latin typeface="Arial,Italic"/>
              </a:rPr>
              <a:t>ִַן עָלֶיהָ ויַבְִנוּ עָלֶיהָ </a:t>
            </a:r>
            <a:r>
              <a:rPr lang="he-IL" sz="1300" i="1" dirty="0" err="1">
                <a:latin typeface="Arial,Italic"/>
              </a:rPr>
              <a:t>דָי</a:t>
            </a:r>
            <a:r>
              <a:rPr lang="he-IL" sz="1300" i="1" dirty="0">
                <a:latin typeface="Arial,Italic"/>
              </a:rPr>
              <a:t>קֵ סָבִיב" </a:t>
            </a:r>
            <a:r>
              <a:rPr lang="he-IL" sz="1300" i="1" dirty="0" smtClean="0">
                <a:latin typeface="Arial,Italic"/>
              </a:rPr>
              <a:t>(מלכים ב' כ"ה, א') </a:t>
            </a:r>
            <a:r>
              <a:rPr lang="he-IL" sz="1300" dirty="0">
                <a:latin typeface="Calibri" panose="020F0502020204030204" pitchFamily="34" charset="0"/>
              </a:rPr>
              <a:t>-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חורבן ירושלים ובית המקדש, מצוין בארבעה ימי צום, לזכר אירועים בעלי משמעות בתהליך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החורבן:</a:t>
            </a:r>
          </a:p>
          <a:p>
            <a:pPr lvl="1" algn="just">
              <a:lnSpc>
                <a:spcPct val="150000"/>
              </a:lnSpc>
            </a:pPr>
            <a:r>
              <a:rPr lang="he-IL" sz="1300" dirty="0">
                <a:latin typeface="Symbol" panose="05050102010706020507" pitchFamily="18" charset="2"/>
              </a:rPr>
              <a:t> </a:t>
            </a:r>
            <a:r>
              <a:rPr lang="he-IL" sz="1300" b="1" dirty="0">
                <a:latin typeface="Arial,Bold"/>
              </a:rPr>
              <a:t>צום י' בטבת </a:t>
            </a:r>
            <a:r>
              <a:rPr lang="he-IL" sz="1300" dirty="0">
                <a:latin typeface="Arial" panose="020B0604020202020204" pitchFamily="34" charset="0"/>
              </a:rPr>
              <a:t>מציין את מועד תחילת המצור הבבלי על ירושלים, בשנת </a:t>
            </a:r>
            <a:r>
              <a:rPr lang="he-IL" sz="1300" dirty="0" smtClean="0">
                <a:latin typeface="Arial" panose="020B0604020202020204" pitchFamily="34" charset="0"/>
              </a:rPr>
              <a:t>588 לפני הספירה</a:t>
            </a:r>
            <a:r>
              <a:rPr lang="he-IL" sz="1300" dirty="0">
                <a:latin typeface="Arial" panose="020B0604020202020204" pitchFamily="34" charset="0"/>
              </a:rPr>
              <a:t>, </a:t>
            </a:r>
            <a:r>
              <a:rPr lang="he-IL" sz="1300" dirty="0" smtClean="0">
                <a:latin typeface="Arial" panose="020B0604020202020204" pitchFamily="34" charset="0"/>
              </a:rPr>
              <a:t>אשר </a:t>
            </a:r>
            <a:r>
              <a:rPr lang="he-IL" sz="1300" dirty="0">
                <a:latin typeface="Arial" panose="020B0604020202020204" pitchFamily="34" charset="0"/>
              </a:rPr>
              <a:t>הסתיים בחורבן הבית הראשון וממלכת יהודה, והביא להגליה </a:t>
            </a:r>
            <a:r>
              <a:rPr lang="he-IL" sz="1300" dirty="0" smtClean="0">
                <a:latin typeface="Arial" panose="020B0604020202020204" pitchFamily="34" charset="0"/>
              </a:rPr>
              <a:t>המונית לבבל</a:t>
            </a:r>
            <a:r>
              <a:rPr lang="he-IL" sz="1300" dirty="0">
                <a:latin typeface="Arial" panose="020B0604020202020204" pitchFamily="34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he-IL" sz="1300" dirty="0">
                <a:latin typeface="Symbol" panose="05050102010706020507" pitchFamily="18" charset="2"/>
              </a:rPr>
              <a:t> </a:t>
            </a:r>
            <a:r>
              <a:rPr lang="he-IL" sz="1300" b="1" dirty="0">
                <a:latin typeface="Arial,Bold"/>
              </a:rPr>
              <a:t>צום י"ז בתמוז </a:t>
            </a:r>
            <a:r>
              <a:rPr lang="he-IL" sz="1300" dirty="0">
                <a:latin typeface="Arial" panose="020B0604020202020204" pitchFamily="34" charset="0"/>
              </a:rPr>
              <a:t>מציין את פריצת חומת ירושלים בשנת </a:t>
            </a:r>
            <a:r>
              <a:rPr lang="he-IL" sz="1300" dirty="0" smtClean="0">
                <a:latin typeface="Arial" panose="020B0604020202020204" pitchFamily="34" charset="0"/>
              </a:rPr>
              <a:t>70 </a:t>
            </a:r>
            <a:r>
              <a:rPr lang="he-IL" sz="1300" dirty="0">
                <a:latin typeface="Arial" panose="020B0604020202020204" pitchFamily="34" charset="0"/>
              </a:rPr>
              <a:t>לספירה, על ידי </a:t>
            </a:r>
            <a:r>
              <a:rPr lang="he-IL" sz="1300" dirty="0" smtClean="0">
                <a:latin typeface="Arial" panose="020B0604020202020204" pitchFamily="34" charset="0"/>
              </a:rPr>
              <a:t>הצבא הרומאי</a:t>
            </a:r>
            <a:r>
              <a:rPr lang="he-IL" sz="1300" dirty="0">
                <a:latin typeface="Arial" panose="020B0604020202020204" pitchFamily="34" charset="0"/>
              </a:rPr>
              <a:t>, שהוביל לחורבן העיר ולשריפת הבית השני.</a:t>
            </a:r>
          </a:p>
          <a:p>
            <a:pPr lvl="1" algn="just">
              <a:lnSpc>
                <a:spcPct val="150000"/>
              </a:lnSpc>
            </a:pPr>
            <a:r>
              <a:rPr lang="he-IL" sz="1300" dirty="0">
                <a:latin typeface="Symbol" panose="05050102010706020507" pitchFamily="18" charset="2"/>
              </a:rPr>
              <a:t> </a:t>
            </a:r>
            <a:r>
              <a:rPr lang="he-IL" sz="1300" b="1" dirty="0">
                <a:latin typeface="Arial,Bold"/>
              </a:rPr>
              <a:t>צום תשעה באב </a:t>
            </a:r>
            <a:r>
              <a:rPr lang="he-IL" sz="1300" dirty="0">
                <a:latin typeface="Arial" panose="020B0604020202020204" pitchFamily="34" charset="0"/>
              </a:rPr>
              <a:t>מציין את תאריך חורבן שני בתי המקדש בשנת </a:t>
            </a:r>
            <a:r>
              <a:rPr lang="he-IL" sz="1300" dirty="0" smtClean="0">
                <a:latin typeface="Arial" panose="020B0604020202020204" pitchFamily="34" charset="0"/>
              </a:rPr>
              <a:t>586 </a:t>
            </a:r>
            <a:r>
              <a:rPr lang="he-IL" sz="1300" dirty="0">
                <a:latin typeface="Arial" panose="020B0604020202020204" pitchFamily="34" charset="0"/>
              </a:rPr>
              <a:t>לפני הספירה </a:t>
            </a:r>
            <a:r>
              <a:rPr lang="he-IL" sz="1300" dirty="0">
                <a:latin typeface="Calibri" panose="020F0502020204030204" pitchFamily="34" charset="0"/>
              </a:rPr>
              <a:t>-</a:t>
            </a:r>
          </a:p>
          <a:p>
            <a:pPr lvl="1"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ובשנת </a:t>
            </a:r>
            <a:r>
              <a:rPr lang="he-IL" sz="1300" dirty="0" smtClean="0">
                <a:latin typeface="Arial" panose="020B0604020202020204" pitchFamily="34" charset="0"/>
              </a:rPr>
              <a:t>70 </a:t>
            </a:r>
            <a:r>
              <a:rPr lang="he-IL" sz="1300" dirty="0">
                <a:latin typeface="Arial" panose="020B0604020202020204" pitchFamily="34" charset="0"/>
              </a:rPr>
              <a:t>לספירה.</a:t>
            </a:r>
          </a:p>
          <a:p>
            <a:pPr lvl="1" algn="just">
              <a:lnSpc>
                <a:spcPct val="150000"/>
              </a:lnSpc>
            </a:pPr>
            <a:r>
              <a:rPr lang="he-IL" sz="1300" dirty="0">
                <a:latin typeface="Symbol" panose="05050102010706020507" pitchFamily="18" charset="2"/>
              </a:rPr>
              <a:t> </a:t>
            </a:r>
            <a:r>
              <a:rPr lang="he-IL" sz="1300" b="1" dirty="0">
                <a:latin typeface="Arial,Bold"/>
              </a:rPr>
              <a:t>צום גדליה </a:t>
            </a:r>
            <a:r>
              <a:rPr lang="he-IL" sz="1300" dirty="0">
                <a:latin typeface="Arial" panose="020B0604020202020204" pitchFamily="34" charset="0"/>
              </a:rPr>
              <a:t>בג' בתשרי מציין את רצח גדליהו בן אחיקם, שמונה כמושל על </a:t>
            </a:r>
            <a:r>
              <a:rPr lang="he-IL" sz="1300" dirty="0" smtClean="0">
                <a:latin typeface="Arial" panose="020B0604020202020204" pitchFamily="34" charset="0"/>
              </a:rPr>
              <a:t>ידי הבבלים</a:t>
            </a:r>
            <a:r>
              <a:rPr lang="he-IL" sz="1300" dirty="0">
                <a:latin typeface="Arial" panose="020B0604020202020204" pitchFamily="34" charset="0"/>
              </a:rPr>
              <a:t>, </a:t>
            </a:r>
            <a:r>
              <a:rPr lang="en-US" sz="1300" dirty="0" smtClean="0">
                <a:latin typeface="Arial" panose="020B0604020202020204" pitchFamily="34" charset="0"/>
              </a:rPr>
              <a:t/>
            </a:r>
            <a:br>
              <a:rPr lang="en-US" sz="1300" dirty="0" smtClean="0">
                <a:latin typeface="Arial" panose="020B0604020202020204" pitchFamily="34" charset="0"/>
              </a:rPr>
            </a:br>
            <a:r>
              <a:rPr lang="he-IL" sz="1300" dirty="0" smtClean="0">
                <a:latin typeface="Arial" panose="020B0604020202020204" pitchFamily="34" charset="0"/>
              </a:rPr>
              <a:t>על </a:t>
            </a:r>
            <a:r>
              <a:rPr lang="he-IL" sz="1300" dirty="0">
                <a:latin typeface="Arial" panose="020B0604020202020204" pitchFamily="34" charset="0"/>
              </a:rPr>
              <a:t>שארית הפליטה אחרי חורבן בית ראשון ונרצח בשנת </a:t>
            </a:r>
            <a:r>
              <a:rPr lang="he-IL" sz="1300" dirty="0" smtClean="0">
                <a:latin typeface="Arial" panose="020B0604020202020204" pitchFamily="34" charset="0"/>
              </a:rPr>
              <a:t>582 לפני</a:t>
            </a:r>
            <a:r>
              <a:rPr lang="he-IL" sz="1300" dirty="0" smtClean="0">
                <a:latin typeface="Calibri" panose="020F0502020204030204" pitchFamily="34" charset="0"/>
              </a:rPr>
              <a:t>-</a:t>
            </a:r>
            <a:r>
              <a:rPr lang="he-IL" sz="1300" dirty="0" smtClean="0">
                <a:latin typeface="Arial" panose="020B0604020202020204" pitchFamily="34" charset="0"/>
              </a:rPr>
              <a:t>הספירה</a:t>
            </a:r>
            <a:r>
              <a:rPr lang="he-IL" sz="1300" dirty="0">
                <a:latin typeface="Arial" panose="020B0604020202020204" pitchFamily="34" charset="0"/>
              </a:rPr>
              <a:t>, רצח שהביא לגירוש כל היהודים מהארץ בידי הבבלים</a:t>
            </a:r>
            <a:r>
              <a:rPr lang="he-IL" sz="1300" dirty="0" smtClean="0"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he-IL" sz="1300" dirty="0" smtClean="0">
                <a:latin typeface="Arial" panose="020B0604020202020204" pitchFamily="34" charset="0"/>
              </a:rPr>
              <a:t>על </a:t>
            </a:r>
            <a:r>
              <a:rPr lang="he-IL" sz="1300" dirty="0">
                <a:latin typeface="Arial" panose="020B0604020202020204" pitchFamily="34" charset="0"/>
              </a:rPr>
              <a:t>פי המסורת, בסמוך ליום י' בטבת נפטר עזרא הסופר, שכתבו עליו חז"ל כי: "</a:t>
            </a:r>
            <a:r>
              <a:rPr lang="he-IL" sz="1300" i="1" dirty="0">
                <a:latin typeface="Arial,Italic"/>
              </a:rPr>
              <a:t>היה ראוי</a:t>
            </a:r>
          </a:p>
          <a:p>
            <a:pPr algn="just">
              <a:lnSpc>
                <a:spcPct val="150000"/>
              </a:lnSpc>
            </a:pPr>
            <a:r>
              <a:rPr lang="he-IL" sz="1300" i="1" dirty="0">
                <a:latin typeface="Arial,Italic"/>
              </a:rPr>
              <a:t>שתינתן התורה על ידו אלא שקדמו משה רבינו</a:t>
            </a:r>
            <a:r>
              <a:rPr lang="he-IL" sz="1300" dirty="0">
                <a:latin typeface="Arial" panose="020B0604020202020204" pitchFamily="34" charset="0"/>
              </a:rPr>
              <a:t>" </a:t>
            </a:r>
            <a:r>
              <a:rPr lang="he-IL" sz="1300" dirty="0" smtClean="0">
                <a:latin typeface="Arial" panose="020B0604020202020204" pitchFamily="34" charset="0"/>
              </a:rPr>
              <a:t>(סנהדרין</a:t>
            </a:r>
            <a:r>
              <a:rPr lang="he-IL" sz="1300" dirty="0">
                <a:latin typeface="Arial" panose="020B0604020202020204" pitchFamily="34" charset="0"/>
              </a:rPr>
              <a:t>, כ"ה, ב</a:t>
            </a:r>
            <a:r>
              <a:rPr lang="he-IL" sz="1300" dirty="0" smtClean="0">
                <a:latin typeface="Arial" panose="020B0604020202020204" pitchFamily="34" charset="0"/>
              </a:rPr>
              <a:t>'), </a:t>
            </a:r>
            <a:r>
              <a:rPr lang="he-IL" sz="1300" dirty="0">
                <a:latin typeface="Arial" panose="020B0604020202020204" pitchFamily="34" charset="0"/>
              </a:rPr>
              <a:t>ובכך בעצם הגדירו אותו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כשני בחשיבותו רק למשה רבינו בכל תולדות עם ישראל. אירוע נוסף שנחשב לאסון במסורת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היהודית והתרחש בסמוך למועד הצום, היה דרישת מלך מצרים, תלמי השני, כי </a:t>
            </a:r>
            <a:r>
              <a:rPr lang="he-IL" sz="1300" dirty="0" smtClean="0">
                <a:latin typeface="Arial" panose="020B0604020202020204" pitchFamily="34" charset="0"/>
              </a:rPr>
              <a:t>שבעים זקנים </a:t>
            </a:r>
            <a:r>
              <a:rPr lang="he-IL" sz="1300" dirty="0">
                <a:latin typeface="Arial" panose="020B0604020202020204" pitchFamily="34" charset="0"/>
              </a:rPr>
              <a:t>יהודים, יתרגמו את התורה ליוונית. האירוע נחשב לחמור, כיוון שהמסורת </a:t>
            </a:r>
            <a:r>
              <a:rPr lang="he-IL" sz="1300" dirty="0" smtClean="0">
                <a:latin typeface="Arial" panose="020B0604020202020204" pitchFamily="34" charset="0"/>
              </a:rPr>
              <a:t>ראתה בתרגום </a:t>
            </a:r>
            <a:r>
              <a:rPr lang="he-IL" sz="1300" dirty="0">
                <a:latin typeface="Arial" panose="020B0604020202020204" pitchFamily="34" charset="0"/>
              </a:rPr>
              <a:t>בתורה, פגיעה בייחוד שלה, ובשייכותה לעם ישראל לבדו.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צום י' בטבת מתייחס למוקדם ביותר מבין האירועים המציינים את החורבן. על פי </a:t>
            </a:r>
            <a:r>
              <a:rPr lang="he-IL" sz="1300" dirty="0" smtClean="0">
                <a:latin typeface="Arial" panose="020B0604020202020204" pitchFamily="34" charset="0"/>
              </a:rPr>
              <a:t>המסורת היהודית</a:t>
            </a:r>
            <a:r>
              <a:rPr lang="he-IL" sz="1300" dirty="0">
                <a:latin typeface="Arial" panose="020B0604020202020204" pitchFamily="34" charset="0"/>
              </a:rPr>
              <a:t>, יום זה הוא תחילתו של "הסתר הפנים" שהביא לכל האסונות שעם ישראל </a:t>
            </a:r>
            <a:r>
              <a:rPr lang="he-IL" sz="1300" dirty="0" smtClean="0">
                <a:latin typeface="Arial" panose="020B0604020202020204" pitchFamily="34" charset="0"/>
              </a:rPr>
              <a:t>סבל מהם </a:t>
            </a:r>
            <a:r>
              <a:rPr lang="he-IL" sz="1300" dirty="0">
                <a:latin typeface="Arial" panose="020B0604020202020204" pitchFamily="34" charset="0"/>
              </a:rPr>
              <a:t>מאז, ששיאם הגיע בהשמדת יהדות אירופה בשואה. כהמשך למסורת זו, </a:t>
            </a:r>
            <a:r>
              <a:rPr lang="he-IL" sz="1300" dirty="0" smtClean="0">
                <a:latin typeface="Arial" panose="020B0604020202020204" pitchFamily="34" charset="0"/>
              </a:rPr>
              <a:t>החליטה הרבנות </a:t>
            </a:r>
            <a:r>
              <a:rPr lang="he-IL" sz="1300" dirty="0">
                <a:latin typeface="Arial" panose="020B0604020202020204" pitchFamily="34" charset="0"/>
              </a:rPr>
              <a:t>הראשית בשנת </a:t>
            </a:r>
            <a:r>
              <a:rPr lang="he-IL" sz="1300" dirty="0" smtClean="0">
                <a:latin typeface="Arial" panose="020B0604020202020204" pitchFamily="34" charset="0"/>
              </a:rPr>
              <a:t>1949 </a:t>
            </a:r>
            <a:r>
              <a:rPr lang="he-IL" sz="1300" dirty="0">
                <a:latin typeface="Arial" panose="020B0604020202020204" pitchFamily="34" charset="0"/>
              </a:rPr>
              <a:t>, להגדיר את </a:t>
            </a:r>
            <a:r>
              <a:rPr lang="he-IL" sz="1300" b="1" dirty="0">
                <a:latin typeface="Arial,Bold"/>
              </a:rPr>
              <a:t>י' בטבת כ"יום הקדיש הכללי"</a:t>
            </a:r>
            <a:r>
              <a:rPr lang="he-IL" sz="1300" dirty="0">
                <a:latin typeface="Arial" panose="020B0604020202020204" pitchFamily="34" charset="0"/>
              </a:rPr>
              <a:t>, שבו ניתן </a:t>
            </a:r>
            <a:r>
              <a:rPr lang="he-IL" sz="1300" dirty="0" smtClean="0">
                <a:latin typeface="Arial" panose="020B0604020202020204" pitchFamily="34" charset="0"/>
              </a:rPr>
              <a:t>יהיה להגיד </a:t>
            </a:r>
            <a:r>
              <a:rPr lang="he-IL" sz="1300" dirty="0">
                <a:latin typeface="Arial" panose="020B0604020202020204" pitchFamily="34" charset="0"/>
              </a:rPr>
              <a:t>קדיש לעילוי נשמות היהודים שנרצחו בשואה במועד לא ידוע, ושלא נותרו להם </a:t>
            </a:r>
            <a:r>
              <a:rPr lang="he-IL" sz="1300" dirty="0" smtClean="0">
                <a:latin typeface="Arial" panose="020B0604020202020204" pitchFamily="34" charset="0"/>
              </a:rPr>
              <a:t>קרובי משפחה </a:t>
            </a:r>
            <a:r>
              <a:rPr lang="he-IL" sz="1300" dirty="0">
                <a:latin typeface="Arial" panose="020B0604020202020204" pitchFamily="34" charset="0"/>
              </a:rPr>
              <a:t>שיגידו קדיש לזכרם. החלטת הרבנות נועדה לפשר בין התנגדות חרדית </a:t>
            </a:r>
            <a:r>
              <a:rPr lang="he-IL" sz="1300" dirty="0" smtClean="0">
                <a:latin typeface="Arial" panose="020B0604020202020204" pitchFamily="34" charset="0"/>
              </a:rPr>
              <a:t>לקביעת יום </a:t>
            </a:r>
            <a:r>
              <a:rPr lang="he-IL" sz="1300" dirty="0">
                <a:latin typeface="Arial" panose="020B0604020202020204" pitchFamily="34" charset="0"/>
              </a:rPr>
              <a:t>צום חדש לזכר השואה, לתמיכה בציונות הדתית, בקביעת צום שכזה.</a:t>
            </a:r>
            <a:endParaRPr lang="he-IL" sz="1300" dirty="0"/>
          </a:p>
        </p:txBody>
      </p:sp>
      <p:pic>
        <p:nvPicPr>
          <p:cNvPr id="4" name="Picture 16" descr="×ª××× × ×§×©××¨×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4642" y="115540"/>
            <a:ext cx="917773" cy="11037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5450"/>
            <a:ext cx="235585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/>
              <a:t>    18/12/18      י' בטבת תשע"ט</a:t>
            </a:r>
            <a:endParaRPr lang="he-IL" sz="1100" b="1" dirty="0"/>
          </a:p>
        </p:txBody>
      </p:sp>
    </p:spTree>
    <p:extLst>
      <p:ext uri="{BB962C8B-B14F-4D97-AF65-F5344CB8AC3E}">
        <p14:creationId xmlns="" xmlns:p14="http://schemas.microsoft.com/office/powerpoint/2010/main" val="16259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17550" y="2313990"/>
            <a:ext cx="6045200" cy="3956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בדברי ההסבר שהופיעו בחוברת שפרסמה הרבנות הראשית בשנת </a:t>
            </a:r>
            <a:r>
              <a:rPr lang="he-IL" sz="1300" dirty="0" smtClean="0">
                <a:latin typeface="Arial" panose="020B0604020202020204" pitchFamily="34" charset="0"/>
              </a:rPr>
              <a:t>1956 </a:t>
            </a:r>
            <a:r>
              <a:rPr lang="he-IL" sz="1300" dirty="0">
                <a:latin typeface="Arial" panose="020B0604020202020204" pitchFamily="34" charset="0"/>
              </a:rPr>
              <a:t>, בנוגע לאופן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קיום הלכות יום הקדיש הכללי, נכתב בין השאר כי: "</a:t>
            </a:r>
            <a:r>
              <a:rPr lang="he-IL" sz="1300" i="1" dirty="0">
                <a:latin typeface="Arial,Italic"/>
              </a:rPr>
              <a:t>...לכל יהודי באשר הוא שם, קדוש היום</a:t>
            </a:r>
          </a:p>
          <a:p>
            <a:pPr algn="just">
              <a:lnSpc>
                <a:spcPct val="150000"/>
              </a:lnSpc>
            </a:pPr>
            <a:r>
              <a:rPr lang="he-IL" sz="1300" i="1" dirty="0">
                <a:latin typeface="Arial,Italic"/>
              </a:rPr>
              <a:t>הזה לזכר רבבות בתי האבות והמשפחות שנשמדו כליל, ללא השאיר שריד ופליט, וגואלם</a:t>
            </a:r>
          </a:p>
          <a:p>
            <a:pPr algn="just">
              <a:lnSpc>
                <a:spcPct val="150000"/>
              </a:lnSpc>
            </a:pPr>
            <a:r>
              <a:rPr lang="he-IL" sz="1300" i="1" dirty="0">
                <a:latin typeface="Arial,Italic"/>
              </a:rPr>
              <a:t>הוא בית ישראל כולו</a:t>
            </a:r>
            <a:r>
              <a:rPr lang="he-IL" sz="1300" dirty="0">
                <a:latin typeface="Arial" panose="020B0604020202020204" pitchFamily="34" charset="0"/>
              </a:rPr>
              <a:t>", כשהכוונה בטקסט היא שגם אנשים אשר לא איבדו את </a:t>
            </a:r>
            <a:r>
              <a:rPr lang="he-IL" sz="1300" dirty="0" smtClean="0">
                <a:latin typeface="Arial" panose="020B0604020202020204" pitchFamily="34" charset="0"/>
              </a:rPr>
              <a:t>בני משפחותיהם </a:t>
            </a:r>
            <a:r>
              <a:rPr lang="he-IL" sz="1300" dirty="0">
                <a:latin typeface="Arial" panose="020B0604020202020204" pitchFamily="34" charset="0"/>
              </a:rPr>
              <a:t>בשואה, צריכים להגיד קדיש לזכרם של אלה שלא נותר מי שיעשה </a:t>
            </a:r>
            <a:r>
              <a:rPr lang="he-IL" sz="1300" dirty="0" smtClean="0">
                <a:latin typeface="Arial" panose="020B0604020202020204" pitchFamily="34" charset="0"/>
              </a:rPr>
              <a:t>זאת עבורם</a:t>
            </a:r>
            <a:r>
              <a:rPr lang="he-IL" sz="1300" dirty="0">
                <a:latin typeface="Arial" panose="020B0604020202020204" pitchFamily="34" charset="0"/>
              </a:rPr>
              <a:t>, שכן האסון הוא של העם היהודי כולו.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הצעה נוספת, שהועלתה בידי הנהגת הציונות הדתית בתחילת שנות החמישים, הייתה שיום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י' בטבת יוגדר גם כיום הזיכרון הממלכתי לנרצחים בשואה. הצעה זו נדחתה עקב התנגדות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המפלגות הלא דתיות, להקשר הדתי של יום הזיכרון, ורצונן לקבוע את יום פתיחתו של </a:t>
            </a:r>
            <a:r>
              <a:rPr lang="he-IL" sz="1300" dirty="0">
                <a:latin typeface="Calibri" panose="020F0502020204030204" pitchFamily="34" charset="0"/>
              </a:rPr>
              <a:t>-</a:t>
            </a:r>
          </a:p>
          <a:p>
            <a:pPr algn="just">
              <a:lnSpc>
                <a:spcPct val="150000"/>
              </a:lnSpc>
            </a:pPr>
            <a:r>
              <a:rPr lang="he-IL" sz="1300" dirty="0">
                <a:latin typeface="Arial" panose="020B0604020202020204" pitchFamily="34" charset="0"/>
              </a:rPr>
              <a:t>המרד בגטו וורשה כיום הזיכרון הממלכתי לשואה ולגבורה, כפי שאכן הוחלט.</a:t>
            </a:r>
          </a:p>
          <a:p>
            <a:pPr algn="just">
              <a:lnSpc>
                <a:spcPct val="150000"/>
              </a:lnSpc>
            </a:pPr>
            <a:r>
              <a:rPr lang="he-IL" sz="1300" b="1" i="1" dirty="0">
                <a:latin typeface="Arial,BoldItalic"/>
              </a:rPr>
              <a:t>"דינו של יום זה, יום העשירי בטבת, לבניהם של קרוביהם, כדינו של יום המיתה </a:t>
            </a:r>
            <a:r>
              <a:rPr lang="he-IL" sz="1300" dirty="0">
                <a:latin typeface="Calibri" panose="020F0502020204030204" pitchFamily="34" charset="0"/>
              </a:rPr>
              <a:t>–</a:t>
            </a:r>
          </a:p>
          <a:p>
            <a:pPr algn="just">
              <a:lnSpc>
                <a:spcPct val="150000"/>
              </a:lnSpc>
            </a:pPr>
            <a:r>
              <a:rPr lang="he-IL" sz="1300" b="1" i="1" dirty="0">
                <a:latin typeface="Arial,BoldItalic"/>
              </a:rPr>
              <a:t>לאמירת הקשר שלהם לקדיש, ללימוד משניות ולהדלקת אור נשמה". הודעת הרבנות</a:t>
            </a:r>
          </a:p>
          <a:p>
            <a:pPr algn="just">
              <a:lnSpc>
                <a:spcPct val="150000"/>
              </a:lnSpc>
            </a:pPr>
            <a:r>
              <a:rPr lang="he-IL" sz="1300" b="1" i="1" dirty="0">
                <a:latin typeface="Arial,BoldItalic"/>
              </a:rPr>
              <a:t>הראשית, כ"ז כסלו תשי"א.</a:t>
            </a:r>
            <a:endParaRPr lang="he-IL" sz="1300" dirty="0"/>
          </a:p>
        </p:txBody>
      </p:sp>
      <p:pic>
        <p:nvPicPr>
          <p:cNvPr id="4" name="Picture 16" descr="×ª××× × ×§×©××¨×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4642" y="115540"/>
            <a:ext cx="917773" cy="11037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5450"/>
            <a:ext cx="235585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/>
              <a:t>    18/12/18      י' בטבת תשע"ט</a:t>
            </a:r>
            <a:endParaRPr lang="he-IL" sz="1100" b="1" dirty="0"/>
          </a:p>
        </p:txBody>
      </p:sp>
    </p:spTree>
    <p:extLst>
      <p:ext uri="{BB962C8B-B14F-4D97-AF65-F5344CB8AC3E}">
        <p14:creationId xmlns="" xmlns:p14="http://schemas.microsoft.com/office/powerpoint/2010/main" val="42725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344</Words>
  <Application>Microsoft Office PowerPoint</Application>
  <PresentationFormat>מותאם אישית</PresentationFormat>
  <Paragraphs>27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Company>Policity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Shlomit Rozenberg</dc:creator>
  <cp:lastModifiedBy>user</cp:lastModifiedBy>
  <cp:revision>7</cp:revision>
  <dcterms:created xsi:type="dcterms:W3CDTF">2018-12-16T09:13:36Z</dcterms:created>
  <dcterms:modified xsi:type="dcterms:W3CDTF">2018-12-16T18:37:15Z</dcterms:modified>
</cp:coreProperties>
</file>