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50"/>
  </p:notesMasterIdLst>
  <p:sldIdLst>
    <p:sldId id="258" r:id="rId2"/>
    <p:sldId id="478" r:id="rId3"/>
    <p:sldId id="455" r:id="rId4"/>
    <p:sldId id="450" r:id="rId5"/>
    <p:sldId id="480" r:id="rId6"/>
    <p:sldId id="567" r:id="rId7"/>
    <p:sldId id="454" r:id="rId8"/>
    <p:sldId id="274" r:id="rId9"/>
    <p:sldId id="527" r:id="rId10"/>
    <p:sldId id="358" r:id="rId11"/>
    <p:sldId id="285" r:id="rId12"/>
    <p:sldId id="288" r:id="rId13"/>
    <p:sldId id="344" r:id="rId14"/>
    <p:sldId id="485" r:id="rId15"/>
    <p:sldId id="299" r:id="rId16"/>
    <p:sldId id="486" r:id="rId17"/>
    <p:sldId id="487" r:id="rId18"/>
    <p:sldId id="488" r:id="rId19"/>
    <p:sldId id="489" r:id="rId20"/>
    <p:sldId id="482" r:id="rId21"/>
    <p:sldId id="483" r:id="rId22"/>
    <p:sldId id="499" r:id="rId23"/>
    <p:sldId id="491" r:id="rId24"/>
    <p:sldId id="546" r:id="rId25"/>
    <p:sldId id="540" r:id="rId26"/>
    <p:sldId id="559" r:id="rId27"/>
    <p:sldId id="538" r:id="rId28"/>
    <p:sldId id="505" r:id="rId29"/>
    <p:sldId id="547" r:id="rId30"/>
    <p:sldId id="548" r:id="rId31"/>
    <p:sldId id="549" r:id="rId32"/>
    <p:sldId id="550" r:id="rId33"/>
    <p:sldId id="560" r:id="rId34"/>
    <p:sldId id="552" r:id="rId35"/>
    <p:sldId id="561" r:id="rId36"/>
    <p:sldId id="368" r:id="rId37"/>
    <p:sldId id="562" r:id="rId38"/>
    <p:sldId id="563" r:id="rId39"/>
    <p:sldId id="534" r:id="rId40"/>
    <p:sldId id="553" r:id="rId41"/>
    <p:sldId id="554" r:id="rId42"/>
    <p:sldId id="555" r:id="rId43"/>
    <p:sldId id="531" r:id="rId44"/>
    <p:sldId id="426" r:id="rId45"/>
    <p:sldId id="566" r:id="rId46"/>
    <p:sldId id="558" r:id="rId47"/>
    <p:sldId id="557" r:id="rId48"/>
    <p:sldId id="564" r:id="rId4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p:scale>
          <a:sx n="40" d="100"/>
          <a:sy n="40" d="100"/>
        </p:scale>
        <p:origin x="-72" y="-859"/>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6838840-112D-451D-8888-00D0B35DA101}" type="datetimeFigureOut">
              <a:rPr lang="he-IL" smtClean="0"/>
              <a:pPr/>
              <a:t>כ"א/חשון/תש"פ</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AD718C2-F461-47BD-B92A-74A417A55CE4}" type="slidenum">
              <a:rPr lang="he-IL" smtClean="0"/>
              <a:pPr/>
              <a:t>‹#›</a:t>
            </a:fld>
            <a:endParaRPr lang="he-IL"/>
          </a:p>
        </p:txBody>
      </p:sp>
    </p:spTree>
    <p:extLst>
      <p:ext uri="{BB962C8B-B14F-4D97-AF65-F5344CB8AC3E}">
        <p14:creationId xmlns:p14="http://schemas.microsoft.com/office/powerpoint/2010/main" xmlns="" val="367272138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1">
        <a:schemeClr val="bg1"/>
      </p:bgRef>
    </p:bg>
    <p:spTree>
      <p:nvGrpSpPr>
        <p:cNvPr id="1" name=""/>
        <p:cNvGrpSpPr/>
        <p:nvPr/>
      </p:nvGrpSpPr>
      <p:grpSpPr>
        <a:xfrm>
          <a:off x="0" y="0"/>
          <a:ext cx="0" cy="0"/>
          <a:chOff x="0" y="0"/>
          <a:chExt cx="0" cy="0"/>
        </a:xfrm>
      </p:grpSpPr>
      <p:sp>
        <p:nvSpPr>
          <p:cNvPr id="8" name="כותרת 7"/>
          <p:cNvSpPr>
            <a:spLocks noGrp="1"/>
          </p:cNvSpPr>
          <p:nvPr>
            <p:ph type="ctrTitle"/>
          </p:nvPr>
        </p:nvSpPr>
        <p:spPr>
          <a:xfrm>
            <a:off x="3048000" y="3124200"/>
            <a:ext cx="8229600" cy="1894362"/>
          </a:xfrm>
        </p:spPr>
        <p:txBody>
          <a:bodyPr/>
          <a:lstStyle>
            <a:lvl1pPr>
              <a:defRPr b="1"/>
            </a:lvl1pPr>
          </a:lstStyle>
          <a:p>
            <a:r>
              <a:rPr kumimoji="0" lang="he-IL" smtClean="0"/>
              <a:t>לחץ כדי לערוך סגנון כותרת של תבנית בסיס</a:t>
            </a:r>
            <a:endParaRPr kumimoji="0" lang="en-US"/>
          </a:p>
        </p:txBody>
      </p:sp>
      <p:sp>
        <p:nvSpPr>
          <p:cNvPr id="9" name="כותרת משנה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e-IL" smtClean="0"/>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bwMode="auto">
          <a:xfrm rot="5400000">
            <a:off x="10733828" y="1110597"/>
            <a:ext cx="2286000" cy="508000"/>
          </a:xfrm>
        </p:spPr>
        <p:txBody>
          <a:bodyPr/>
          <a:lstStyle/>
          <a:p>
            <a:fld id="{E8C44E01-DD66-45A3-A867-54EAEC04EE97}" type="datetimeFigureOut">
              <a:rPr lang="he-IL" smtClean="0"/>
              <a:pPr/>
              <a:t>כ"א/חשון/תש"פ</a:t>
            </a:fld>
            <a:endParaRPr lang="he-IL"/>
          </a:p>
        </p:txBody>
      </p:sp>
      <p:sp>
        <p:nvSpPr>
          <p:cNvPr id="17" name="מציין מיקום של כותרת תחתונה 16"/>
          <p:cNvSpPr>
            <a:spLocks noGrp="1"/>
          </p:cNvSpPr>
          <p:nvPr>
            <p:ph type="ftr" sz="quarter" idx="11"/>
          </p:nvPr>
        </p:nvSpPr>
        <p:spPr bwMode="auto">
          <a:xfrm rot="5400000">
            <a:off x="10045959" y="4117661"/>
            <a:ext cx="3657600" cy="512064"/>
          </a:xfrm>
        </p:spPr>
        <p:txBody>
          <a:bodyPr/>
          <a:lstStyle/>
          <a:p>
            <a:endParaRPr lang="he-IL"/>
          </a:p>
        </p:txBody>
      </p:sp>
      <p:sp>
        <p:nvSpPr>
          <p:cNvPr id="10" name="מלבן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לבן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מלבן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מלבן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חבר ישר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מחבר ישר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מחבר ישר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מחבר ישר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מחבר ישר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מלבן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אליפסה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אליפסה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אליפסה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אליפסה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אליפסה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מציין מיקום של מספר שקופית 28"/>
          <p:cNvSpPr>
            <a:spLocks noGrp="1"/>
          </p:cNvSpPr>
          <p:nvPr>
            <p:ph type="sldNum" sz="quarter" idx="12"/>
          </p:nvPr>
        </p:nvSpPr>
        <p:spPr bwMode="auto">
          <a:xfrm>
            <a:off x="1767392" y="4928702"/>
            <a:ext cx="812800" cy="517524"/>
          </a:xfrm>
        </p:spPr>
        <p:txBody>
          <a:bodyPr/>
          <a:lstStyle/>
          <a:p>
            <a:fld id="{464ED349-E2BD-4DFC-8676-A50820DCD0C3}" type="slidenum">
              <a:rPr lang="he-IL" smtClean="0"/>
              <a:pPr/>
              <a:t>‹#›</a:t>
            </a:fld>
            <a:endParaRPr lang="he-IL"/>
          </a:p>
        </p:txBody>
      </p:sp>
    </p:spTree>
    <p:extLst>
      <p:ext uri="{BB962C8B-B14F-4D97-AF65-F5344CB8AC3E}">
        <p14:creationId xmlns:p14="http://schemas.microsoft.com/office/powerpoint/2010/main" xmlns="" val="7332037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E8C44E01-DD66-45A3-A867-54EAEC04EE97}" type="datetimeFigureOut">
              <a:rPr lang="he-IL" smtClean="0"/>
              <a:pPr/>
              <a:t>כ"א/חשון/תש"פ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64ED349-E2BD-4DFC-8676-A50820DCD0C3}" type="slidenum">
              <a:rPr lang="he-IL" smtClean="0"/>
              <a:pPr/>
              <a:t>‹#›</a:t>
            </a:fld>
            <a:endParaRPr lang="he-IL"/>
          </a:p>
        </p:txBody>
      </p:sp>
    </p:spTree>
    <p:extLst>
      <p:ext uri="{BB962C8B-B14F-4D97-AF65-F5344CB8AC3E}">
        <p14:creationId xmlns:p14="http://schemas.microsoft.com/office/powerpoint/2010/main" xmlns="" val="325236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40"/>
            <a:ext cx="2235200" cy="5851525"/>
          </a:xfrm>
        </p:spPr>
        <p:txBody>
          <a:bodyPr vert="eaVer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p>
            <a:fld id="{E8C44E01-DD66-45A3-A867-54EAEC04EE97}" type="datetimeFigureOut">
              <a:rPr lang="he-IL" smtClean="0"/>
              <a:pPr/>
              <a:t>כ"א/חשון/תש"פ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464ED349-E2BD-4DFC-8676-A50820DCD0C3}" type="slidenum">
              <a:rPr lang="he-IL" smtClean="0"/>
              <a:pPr/>
              <a:t>‹#›</a:t>
            </a:fld>
            <a:endParaRPr lang="he-IL"/>
          </a:p>
        </p:txBody>
      </p:sp>
    </p:spTree>
    <p:extLst>
      <p:ext uri="{BB962C8B-B14F-4D97-AF65-F5344CB8AC3E}">
        <p14:creationId xmlns:p14="http://schemas.microsoft.com/office/powerpoint/2010/main" xmlns="" val="306563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8" name="מציין מיקום תוכן 7"/>
          <p:cNvSpPr>
            <a:spLocks noGrp="1"/>
          </p:cNvSpPr>
          <p:nvPr>
            <p:ph sz="quarter" idx="1"/>
          </p:nvPr>
        </p:nvSpPr>
        <p:spPr>
          <a:xfrm>
            <a:off x="609600" y="1600200"/>
            <a:ext cx="9956800" cy="4873752"/>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7" name="מציין מיקום של תאריך 6"/>
          <p:cNvSpPr>
            <a:spLocks noGrp="1"/>
          </p:cNvSpPr>
          <p:nvPr>
            <p:ph type="dt" sz="half" idx="14"/>
          </p:nvPr>
        </p:nvSpPr>
        <p:spPr/>
        <p:txBody>
          <a:bodyPr rtlCol="0"/>
          <a:lstStyle/>
          <a:p>
            <a:fld id="{E8C44E01-DD66-45A3-A867-54EAEC04EE97}" type="datetimeFigureOut">
              <a:rPr lang="he-IL" smtClean="0"/>
              <a:pPr/>
              <a:t>כ"א/חשון/תש"פ</a:t>
            </a:fld>
            <a:endParaRPr lang="he-IL"/>
          </a:p>
        </p:txBody>
      </p:sp>
      <p:sp>
        <p:nvSpPr>
          <p:cNvPr id="9" name="מציין מיקום של מספר שקופית 8"/>
          <p:cNvSpPr>
            <a:spLocks noGrp="1"/>
          </p:cNvSpPr>
          <p:nvPr>
            <p:ph type="sldNum" sz="quarter" idx="15"/>
          </p:nvPr>
        </p:nvSpPr>
        <p:spPr/>
        <p:txBody>
          <a:bodyPr rtlCol="0"/>
          <a:lstStyle/>
          <a:p>
            <a:fld id="{464ED349-E2BD-4DFC-8676-A50820DCD0C3}" type="slidenum">
              <a:rPr lang="he-IL" smtClean="0"/>
              <a:pPr/>
              <a:t>‹#›</a:t>
            </a:fld>
            <a:endParaRPr lang="he-IL"/>
          </a:p>
        </p:txBody>
      </p:sp>
      <p:sp>
        <p:nvSpPr>
          <p:cNvPr id="10" name="מציין מיקום של כותרת תחתונה 9"/>
          <p:cNvSpPr>
            <a:spLocks noGrp="1"/>
          </p:cNvSpPr>
          <p:nvPr>
            <p:ph type="ftr" sz="quarter" idx="16"/>
          </p:nvPr>
        </p:nvSpPr>
        <p:spPr/>
        <p:txBody>
          <a:bodyPr rtlCol="0"/>
          <a:lstStyle/>
          <a:p>
            <a:endParaRPr lang="he-IL"/>
          </a:p>
        </p:txBody>
      </p:sp>
    </p:spTree>
    <p:extLst>
      <p:ext uri="{BB962C8B-B14F-4D97-AF65-F5344CB8AC3E}">
        <p14:creationId xmlns:p14="http://schemas.microsoft.com/office/powerpoint/2010/main" xmlns="" val="177974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1">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048000" y="2895600"/>
            <a:ext cx="8229600" cy="2053590"/>
          </a:xfrm>
        </p:spPr>
        <p:txBody>
          <a:bodyPr/>
          <a:lstStyle>
            <a:lvl1pPr algn="l">
              <a:buNone/>
              <a:defRPr sz="3000" b="1" cap="small" baseline="0"/>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e-IL" smtClean="0"/>
              <a:t>לחץ כדי לערוך סגנונות טקסט של תבנית בסיס</a:t>
            </a:r>
          </a:p>
        </p:txBody>
      </p:sp>
      <p:sp>
        <p:nvSpPr>
          <p:cNvPr id="4" name="מציין מיקום של תאריך 3"/>
          <p:cNvSpPr>
            <a:spLocks noGrp="1"/>
          </p:cNvSpPr>
          <p:nvPr>
            <p:ph type="dt" sz="half" idx="10"/>
          </p:nvPr>
        </p:nvSpPr>
        <p:spPr bwMode="auto">
          <a:xfrm rot="5400000">
            <a:off x="10732008" y="1106932"/>
            <a:ext cx="2286000" cy="508000"/>
          </a:xfrm>
        </p:spPr>
        <p:txBody>
          <a:bodyPr/>
          <a:lstStyle/>
          <a:p>
            <a:fld id="{E8C44E01-DD66-45A3-A867-54EAEC04EE97}" type="datetimeFigureOut">
              <a:rPr lang="he-IL" smtClean="0"/>
              <a:pPr/>
              <a:t>כ"א/חשון/תש"פ</a:t>
            </a:fld>
            <a:endParaRPr lang="he-IL"/>
          </a:p>
        </p:txBody>
      </p:sp>
      <p:sp>
        <p:nvSpPr>
          <p:cNvPr id="5" name="מציין מיקום של כותרת תחתונה 4"/>
          <p:cNvSpPr>
            <a:spLocks noGrp="1"/>
          </p:cNvSpPr>
          <p:nvPr>
            <p:ph type="ftr" sz="quarter" idx="11"/>
          </p:nvPr>
        </p:nvSpPr>
        <p:spPr bwMode="auto">
          <a:xfrm rot="5400000">
            <a:off x="10046208" y="4114800"/>
            <a:ext cx="3657600" cy="512064"/>
          </a:xfrm>
        </p:spPr>
        <p:txBody>
          <a:bodyPr/>
          <a:lstStyle/>
          <a:p>
            <a:endParaRPr lang="he-IL"/>
          </a:p>
        </p:txBody>
      </p:sp>
      <p:sp>
        <p:nvSpPr>
          <p:cNvPr id="9" name="מלבן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מלבן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לבן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לבן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מחבר ישר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מחבר ישר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מחבר ישר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מחבר ישר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מחבר ישר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מלבן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אליפסה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אליפסה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אליפסה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אליפסה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אליפסה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מחבר ישר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מציין מיקום של מספר שקופית 5"/>
          <p:cNvSpPr>
            <a:spLocks noGrp="1"/>
          </p:cNvSpPr>
          <p:nvPr>
            <p:ph type="sldNum" sz="quarter" idx="12"/>
          </p:nvPr>
        </p:nvSpPr>
        <p:spPr bwMode="auto">
          <a:xfrm>
            <a:off x="1787488" y="4928702"/>
            <a:ext cx="812800" cy="517524"/>
          </a:xfrm>
        </p:spPr>
        <p:txBody>
          <a:bodyPr/>
          <a:lstStyle/>
          <a:p>
            <a:fld id="{464ED349-E2BD-4DFC-8676-A50820DCD0C3}" type="slidenum">
              <a:rPr lang="he-IL" smtClean="0"/>
              <a:pPr/>
              <a:t>‹#›</a:t>
            </a:fld>
            <a:endParaRPr lang="he-IL"/>
          </a:p>
        </p:txBody>
      </p:sp>
    </p:spTree>
    <p:extLst>
      <p:ext uri="{BB962C8B-B14F-4D97-AF65-F5344CB8AC3E}">
        <p14:creationId xmlns:p14="http://schemas.microsoft.com/office/powerpoint/2010/main" xmlns="" val="13679100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5" name="מציין מיקום של תאריך 4"/>
          <p:cNvSpPr>
            <a:spLocks noGrp="1"/>
          </p:cNvSpPr>
          <p:nvPr>
            <p:ph type="dt" sz="half" idx="10"/>
          </p:nvPr>
        </p:nvSpPr>
        <p:spPr/>
        <p:txBody>
          <a:bodyPr/>
          <a:lstStyle/>
          <a:p>
            <a:fld id="{E8C44E01-DD66-45A3-A867-54EAEC04EE97}" type="datetimeFigureOut">
              <a:rPr lang="he-IL" smtClean="0"/>
              <a:pPr/>
              <a:t>כ"א/חשון/תש"פ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464ED349-E2BD-4DFC-8676-A50820DCD0C3}" type="slidenum">
              <a:rPr lang="he-IL" smtClean="0"/>
              <a:pPr/>
              <a:t>‹#›</a:t>
            </a:fld>
            <a:endParaRPr lang="he-IL"/>
          </a:p>
        </p:txBody>
      </p:sp>
      <p:sp>
        <p:nvSpPr>
          <p:cNvPr id="9" name="מציין מיקום תוכן 8"/>
          <p:cNvSpPr>
            <a:spLocks noGrp="1"/>
          </p:cNvSpPr>
          <p:nvPr>
            <p:ph sz="quarter" idx="1"/>
          </p:nvPr>
        </p:nvSpPr>
        <p:spPr>
          <a:xfrm>
            <a:off x="609600" y="1600200"/>
            <a:ext cx="48768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1" name="מציין מיקום תוכן 10"/>
          <p:cNvSpPr>
            <a:spLocks noGrp="1"/>
          </p:cNvSpPr>
          <p:nvPr>
            <p:ph sz="quarter" idx="2"/>
          </p:nvPr>
        </p:nvSpPr>
        <p:spPr>
          <a:xfrm>
            <a:off x="5693664" y="1600200"/>
            <a:ext cx="4876800" cy="45720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Tree>
    <p:extLst>
      <p:ext uri="{BB962C8B-B14F-4D97-AF65-F5344CB8AC3E}">
        <p14:creationId xmlns:p14="http://schemas.microsoft.com/office/powerpoint/2010/main" xmlns="" val="21934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3050"/>
            <a:ext cx="10058400" cy="1143000"/>
          </a:xfrm>
        </p:spPr>
        <p:txBody>
          <a:bodyPr anchor="b"/>
          <a:lstStyle>
            <a:lvl1pPr>
              <a:defRPr/>
            </a:lvl1pPr>
          </a:lstStyle>
          <a:p>
            <a:r>
              <a:rPr kumimoji="0" lang="he-IL" smtClean="0"/>
              <a:t>לחץ כדי לערוך סגנון כותרת של תבנית בסיס</a:t>
            </a:r>
            <a:endParaRPr kumimoji="0" lang="en-US"/>
          </a:p>
        </p:txBody>
      </p:sp>
      <p:sp>
        <p:nvSpPr>
          <p:cNvPr id="7" name="מציין מיקום של תאריך 6"/>
          <p:cNvSpPr>
            <a:spLocks noGrp="1"/>
          </p:cNvSpPr>
          <p:nvPr>
            <p:ph type="dt" sz="half" idx="10"/>
          </p:nvPr>
        </p:nvSpPr>
        <p:spPr/>
        <p:txBody>
          <a:bodyPr/>
          <a:lstStyle/>
          <a:p>
            <a:fld id="{E8C44E01-DD66-45A3-A867-54EAEC04EE97}" type="datetimeFigureOut">
              <a:rPr lang="he-IL" smtClean="0"/>
              <a:pPr/>
              <a:t>כ"א/חשון/תש"פ</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464ED349-E2BD-4DFC-8676-A50820DCD0C3}" type="slidenum">
              <a:rPr lang="he-IL" smtClean="0"/>
              <a:pPr/>
              <a:t>‹#›</a:t>
            </a:fld>
            <a:endParaRPr lang="he-IL"/>
          </a:p>
        </p:txBody>
      </p:sp>
      <p:sp>
        <p:nvSpPr>
          <p:cNvPr id="11" name="מציין מיקום תוכן 10"/>
          <p:cNvSpPr>
            <a:spLocks noGrp="1"/>
          </p:cNvSpPr>
          <p:nvPr>
            <p:ph sz="quarter" idx="2"/>
          </p:nvPr>
        </p:nvSpPr>
        <p:spPr>
          <a:xfrm>
            <a:off x="609600" y="2362200"/>
            <a:ext cx="4876800" cy="38862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3" name="מציין מיקום תוכן 12"/>
          <p:cNvSpPr>
            <a:spLocks noGrp="1"/>
          </p:cNvSpPr>
          <p:nvPr>
            <p:ph sz="quarter" idx="4"/>
          </p:nvPr>
        </p:nvSpPr>
        <p:spPr>
          <a:xfrm>
            <a:off x="5829300" y="2362200"/>
            <a:ext cx="4876800" cy="3886200"/>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12" name="מציין מיקום טקסט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
        <p:nvSpPr>
          <p:cNvPr id="14" name="מציין מיקום טקסט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he-IL" smtClean="0"/>
              <a:t>לחץ כדי לערוך סגנונות טקסט של תבנית בסיס</a:t>
            </a:r>
          </a:p>
        </p:txBody>
      </p:sp>
    </p:spTree>
    <p:extLst>
      <p:ext uri="{BB962C8B-B14F-4D97-AF65-F5344CB8AC3E}">
        <p14:creationId xmlns:p14="http://schemas.microsoft.com/office/powerpoint/2010/main" xmlns="" val="6997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smtClean="0"/>
              <a:t>לחץ כדי לערוך סגנון כותרת של תבנית בסיס</a:t>
            </a:r>
            <a:endParaRPr kumimoji="0" lang="en-US"/>
          </a:p>
        </p:txBody>
      </p:sp>
      <p:sp>
        <p:nvSpPr>
          <p:cNvPr id="6" name="מציין מיקום של תאריך 5"/>
          <p:cNvSpPr>
            <a:spLocks noGrp="1"/>
          </p:cNvSpPr>
          <p:nvPr>
            <p:ph type="dt" sz="half" idx="10"/>
          </p:nvPr>
        </p:nvSpPr>
        <p:spPr/>
        <p:txBody>
          <a:bodyPr rtlCol="0"/>
          <a:lstStyle/>
          <a:p>
            <a:fld id="{E8C44E01-DD66-45A3-A867-54EAEC04EE97}" type="datetimeFigureOut">
              <a:rPr lang="he-IL" smtClean="0"/>
              <a:pPr/>
              <a:t>כ"א/חשון/תש"פ</a:t>
            </a:fld>
            <a:endParaRPr lang="he-IL"/>
          </a:p>
        </p:txBody>
      </p:sp>
      <p:sp>
        <p:nvSpPr>
          <p:cNvPr id="7" name="מציין מיקום של מספר שקופית 6"/>
          <p:cNvSpPr>
            <a:spLocks noGrp="1"/>
          </p:cNvSpPr>
          <p:nvPr>
            <p:ph type="sldNum" sz="quarter" idx="11"/>
          </p:nvPr>
        </p:nvSpPr>
        <p:spPr/>
        <p:txBody>
          <a:bodyPr rtlCol="0"/>
          <a:lstStyle/>
          <a:p>
            <a:fld id="{464ED349-E2BD-4DFC-8676-A50820DCD0C3}" type="slidenum">
              <a:rPr lang="he-IL" smtClean="0"/>
              <a:pPr/>
              <a:t>‹#›</a:t>
            </a:fld>
            <a:endParaRPr lang="he-IL"/>
          </a:p>
        </p:txBody>
      </p:sp>
      <p:sp>
        <p:nvSpPr>
          <p:cNvPr id="8" name="מציין מיקום של כותרת תחתונה 7"/>
          <p:cNvSpPr>
            <a:spLocks noGrp="1"/>
          </p:cNvSpPr>
          <p:nvPr>
            <p:ph type="ftr" sz="quarter" idx="12"/>
          </p:nvPr>
        </p:nvSpPr>
        <p:spPr/>
        <p:txBody>
          <a:bodyPr rtlCol="0"/>
          <a:lstStyle/>
          <a:p>
            <a:endParaRPr lang="he-IL"/>
          </a:p>
        </p:txBody>
      </p:sp>
    </p:spTree>
    <p:extLst>
      <p:ext uri="{BB962C8B-B14F-4D97-AF65-F5344CB8AC3E}">
        <p14:creationId xmlns:p14="http://schemas.microsoft.com/office/powerpoint/2010/main" xmlns="" val="384885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E8C44E01-DD66-45A3-A867-54EAEC04EE97}" type="datetimeFigureOut">
              <a:rPr lang="he-IL" smtClean="0"/>
              <a:pPr/>
              <a:t>כ"א/חשון/תש"פ</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464ED349-E2BD-4DFC-8676-A50820DCD0C3}" type="slidenum">
              <a:rPr lang="he-IL" smtClean="0"/>
              <a:pPr/>
              <a:t>‹#›</a:t>
            </a:fld>
            <a:endParaRPr lang="he-IL"/>
          </a:p>
        </p:txBody>
      </p:sp>
    </p:spTree>
    <p:extLst>
      <p:ext uri="{BB962C8B-B14F-4D97-AF65-F5344CB8AC3E}">
        <p14:creationId xmlns:p14="http://schemas.microsoft.com/office/powerpoint/2010/main" xmlns="" val="298527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1">
        <a:schemeClr val="bg1"/>
      </p:bgRef>
    </p:bg>
    <p:spTree>
      <p:nvGrpSpPr>
        <p:cNvPr id="1" name=""/>
        <p:cNvGrpSpPr/>
        <p:nvPr/>
      </p:nvGrpSpPr>
      <p:grpSpPr>
        <a:xfrm>
          <a:off x="0" y="0"/>
          <a:ext cx="0" cy="0"/>
          <a:chOff x="0" y="0"/>
          <a:chExt cx="0" cy="0"/>
        </a:xfrm>
      </p:grpSpPr>
      <p:sp>
        <p:nvSpPr>
          <p:cNvPr id="10" name="מחבר ישר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כותרת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he-IL" smtClean="0"/>
              <a:t>לחץ כדי לערוך סגנונות טקסט של תבנית בסיס</a:t>
            </a:r>
          </a:p>
        </p:txBody>
      </p:sp>
      <p:sp>
        <p:nvSpPr>
          <p:cNvPr id="8" name="מחבר ישר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מחבר ישר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מחבר ישר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מלבן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מחבר ישר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אליפסה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מציין מיקום תוכן 17"/>
          <p:cNvSpPr>
            <a:spLocks noGrp="1"/>
          </p:cNvSpPr>
          <p:nvPr>
            <p:ph sz="quarter" idx="1"/>
          </p:nvPr>
        </p:nvSpPr>
        <p:spPr>
          <a:xfrm>
            <a:off x="406400" y="274320"/>
            <a:ext cx="7518400" cy="6327648"/>
          </a:xfrm>
        </p:spPr>
        <p:txBody>
          <a:bodyPr/>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21" name="מציין מיקום של תאריך 20"/>
          <p:cNvSpPr>
            <a:spLocks noGrp="1"/>
          </p:cNvSpPr>
          <p:nvPr>
            <p:ph type="dt" sz="half" idx="14"/>
          </p:nvPr>
        </p:nvSpPr>
        <p:spPr/>
        <p:txBody>
          <a:bodyPr rtlCol="0"/>
          <a:lstStyle/>
          <a:p>
            <a:fld id="{E8C44E01-DD66-45A3-A867-54EAEC04EE97}" type="datetimeFigureOut">
              <a:rPr lang="he-IL" smtClean="0"/>
              <a:pPr/>
              <a:t>כ"א/חשון/תש"פ</a:t>
            </a:fld>
            <a:endParaRPr lang="he-IL"/>
          </a:p>
        </p:txBody>
      </p:sp>
      <p:sp>
        <p:nvSpPr>
          <p:cNvPr id="22" name="מציין מיקום של מספר שקופית 21"/>
          <p:cNvSpPr>
            <a:spLocks noGrp="1"/>
          </p:cNvSpPr>
          <p:nvPr>
            <p:ph type="sldNum" sz="quarter" idx="15"/>
          </p:nvPr>
        </p:nvSpPr>
        <p:spPr/>
        <p:txBody>
          <a:bodyPr rtlCol="0"/>
          <a:lstStyle/>
          <a:p>
            <a:fld id="{464ED349-E2BD-4DFC-8676-A50820DCD0C3}" type="slidenum">
              <a:rPr lang="he-IL" smtClean="0"/>
              <a:pPr/>
              <a:t>‹#›</a:t>
            </a:fld>
            <a:endParaRPr lang="he-IL"/>
          </a:p>
        </p:txBody>
      </p:sp>
      <p:sp>
        <p:nvSpPr>
          <p:cNvPr id="23" name="מציין מיקום של כותרת תחתונה 22"/>
          <p:cNvSpPr>
            <a:spLocks noGrp="1"/>
          </p:cNvSpPr>
          <p:nvPr>
            <p:ph type="ftr" sz="quarter" idx="16"/>
          </p:nvPr>
        </p:nvSpPr>
        <p:spPr/>
        <p:txBody>
          <a:bodyPr rtlCol="0"/>
          <a:lstStyle/>
          <a:p>
            <a:endParaRPr lang="he-IL"/>
          </a:p>
        </p:txBody>
      </p:sp>
    </p:spTree>
    <p:extLst>
      <p:ext uri="{BB962C8B-B14F-4D97-AF65-F5344CB8AC3E}">
        <p14:creationId xmlns:p14="http://schemas.microsoft.com/office/powerpoint/2010/main" xmlns="" val="135781411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9" name="מחבר ישר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אליפסה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כותרת 1"/>
          <p:cNvSpPr>
            <a:spLocks noGrp="1"/>
          </p:cNvSpPr>
          <p:nvPr>
            <p:ph type="title"/>
          </p:nvPr>
        </p:nvSpPr>
        <p:spPr>
          <a:xfrm rot="5400000">
            <a:off x="5518404" y="3124200"/>
            <a:ext cx="6309360" cy="609600"/>
          </a:xfrm>
        </p:spPr>
        <p:txBody>
          <a:bodyPr anchor="b"/>
          <a:lstStyle>
            <a:lvl1pPr algn="l">
              <a:buNone/>
              <a:defRPr sz="2000" b="1"/>
            </a:lvl1pPr>
          </a:lstStyle>
          <a:p>
            <a:r>
              <a:rPr kumimoji="0" lang="he-IL" smtClean="0"/>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he-IL" smtClean="0"/>
              <a:t>לחץ על הסמל כדי להוסיף תמונה</a:t>
            </a:r>
            <a:endParaRPr kumimoji="0" lang="en-US" dirty="0"/>
          </a:p>
        </p:txBody>
      </p:sp>
      <p:sp>
        <p:nvSpPr>
          <p:cNvPr id="4" name="מציין מיקום טקסט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he-IL" smtClean="0"/>
              <a:t>לחץ כדי לערוך סגנונות טקסט של תבנית בסיס</a:t>
            </a:r>
          </a:p>
        </p:txBody>
      </p:sp>
      <p:sp>
        <p:nvSpPr>
          <p:cNvPr id="10" name="מחבר ישר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מלבן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מחבר ישר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מחבר ישר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מחבר ישר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מציין מיקום של תאריך 16"/>
          <p:cNvSpPr>
            <a:spLocks noGrp="1"/>
          </p:cNvSpPr>
          <p:nvPr>
            <p:ph type="dt" sz="half" idx="10"/>
          </p:nvPr>
        </p:nvSpPr>
        <p:spPr/>
        <p:txBody>
          <a:bodyPr rtlCol="0"/>
          <a:lstStyle/>
          <a:p>
            <a:fld id="{E8C44E01-DD66-45A3-A867-54EAEC04EE97}" type="datetimeFigureOut">
              <a:rPr lang="he-IL" smtClean="0"/>
              <a:pPr/>
              <a:t>כ"א/חשון/תש"פ</a:t>
            </a:fld>
            <a:endParaRPr lang="he-IL"/>
          </a:p>
        </p:txBody>
      </p:sp>
      <p:sp>
        <p:nvSpPr>
          <p:cNvPr id="18" name="מציין מיקום של מספר שקופית 17"/>
          <p:cNvSpPr>
            <a:spLocks noGrp="1"/>
          </p:cNvSpPr>
          <p:nvPr>
            <p:ph type="sldNum" sz="quarter" idx="11"/>
          </p:nvPr>
        </p:nvSpPr>
        <p:spPr/>
        <p:txBody>
          <a:bodyPr rtlCol="0"/>
          <a:lstStyle/>
          <a:p>
            <a:fld id="{464ED349-E2BD-4DFC-8676-A50820DCD0C3}" type="slidenum">
              <a:rPr lang="he-IL" smtClean="0"/>
              <a:pPr/>
              <a:t>‹#›</a:t>
            </a:fld>
            <a:endParaRPr lang="he-IL"/>
          </a:p>
        </p:txBody>
      </p:sp>
      <p:sp>
        <p:nvSpPr>
          <p:cNvPr id="21" name="מציין מיקום של כותרת תחתונה 20"/>
          <p:cNvSpPr>
            <a:spLocks noGrp="1"/>
          </p:cNvSpPr>
          <p:nvPr>
            <p:ph type="ftr" sz="quarter" idx="12"/>
          </p:nvPr>
        </p:nvSpPr>
        <p:spPr/>
        <p:txBody>
          <a:bodyPr rtlCol="0"/>
          <a:lstStyle/>
          <a:p>
            <a:endParaRPr lang="he-IL"/>
          </a:p>
        </p:txBody>
      </p:sp>
    </p:spTree>
    <p:extLst>
      <p:ext uri="{BB962C8B-B14F-4D97-AF65-F5344CB8AC3E}">
        <p14:creationId xmlns:p14="http://schemas.microsoft.com/office/powerpoint/2010/main" xmlns="" val="2056646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מחבר ישר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מציין מיקום של כותרת 21"/>
          <p:cNvSpPr>
            <a:spLocks noGrp="1"/>
          </p:cNvSpPr>
          <p:nvPr>
            <p:ph type="title"/>
          </p:nvPr>
        </p:nvSpPr>
        <p:spPr>
          <a:xfrm>
            <a:off x="609600" y="274638"/>
            <a:ext cx="9956800" cy="1143000"/>
          </a:xfrm>
          <a:prstGeom prst="rect">
            <a:avLst/>
          </a:prstGeom>
        </p:spPr>
        <p:txBody>
          <a:bodyPr vert="horz" anchor="b">
            <a:normAutofit/>
          </a:bodyPr>
          <a:lstStyle/>
          <a:p>
            <a:r>
              <a:rPr kumimoji="0" lang="he-IL" smtClean="0"/>
              <a:t>לחץ כדי לערוך סגנון כותרת של תבנית בסיס</a:t>
            </a:r>
            <a:endParaRPr kumimoji="0" lang="en-US"/>
          </a:p>
        </p:txBody>
      </p:sp>
      <p:sp>
        <p:nvSpPr>
          <p:cNvPr id="13" name="מציין מיקום טקסט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14" name="מציין מיקום של תאריך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E8C44E01-DD66-45A3-A867-54EAEC04EE97}" type="datetimeFigureOut">
              <a:rPr lang="he-IL" smtClean="0"/>
              <a:pPr/>
              <a:t>כ"א/חשון/תש"פ</a:t>
            </a:fld>
            <a:endParaRPr lang="he-IL"/>
          </a:p>
        </p:txBody>
      </p:sp>
      <p:sp>
        <p:nvSpPr>
          <p:cNvPr id="3" name="מציין מיקום של כותרת תחתונה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he-IL"/>
          </a:p>
        </p:txBody>
      </p:sp>
      <p:sp>
        <p:nvSpPr>
          <p:cNvPr id="7" name="מחבר ישר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מחבר ישר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מלבן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מחבר ישר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אליפסה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מציין מיקום של מספר שקופית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464ED349-E2BD-4DFC-8676-A50820DCD0C3}" type="slidenum">
              <a:rPr lang="he-IL" smtClean="0"/>
              <a:pPr/>
              <a:t>‹#›</a:t>
            </a:fld>
            <a:endParaRPr lang="he-IL"/>
          </a:p>
        </p:txBody>
      </p:sp>
    </p:spTree>
    <p:extLst>
      <p:ext uri="{BB962C8B-B14F-4D97-AF65-F5344CB8AC3E}">
        <p14:creationId xmlns:p14="http://schemas.microsoft.com/office/powerpoint/2010/main" xmlns="" val="2297350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121606" y="722297"/>
            <a:ext cx="8953995" cy="1816925"/>
          </a:xfrm>
        </p:spPr>
        <p:txBody>
          <a:bodyPr>
            <a:noAutofit/>
          </a:bodyPr>
          <a:lstStyle/>
          <a:p>
            <a:pPr algn="ctr" rtl="0"/>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3200" dirty="0" smtClean="0"/>
              <a:t>Right wing and left wing founding fathers?</a:t>
            </a:r>
            <a:r>
              <a:rPr lang="he-IL" sz="3200" dirty="0" smtClean="0"/>
              <a:t> </a:t>
            </a:r>
            <a:br>
              <a:rPr lang="he-IL" sz="3200" dirty="0" smtClean="0"/>
            </a:br>
            <a:r>
              <a:rPr lang="en-US" sz="3200" dirty="0" smtClean="0"/>
              <a:t>David Ben-Gurion and </a:t>
            </a:r>
            <a:r>
              <a:rPr lang="en-US" sz="3200" dirty="0" err="1" smtClean="0"/>
              <a:t>ze’ev</a:t>
            </a:r>
            <a:r>
              <a:rPr lang="en-US" sz="3200" dirty="0" smtClean="0"/>
              <a:t> </a:t>
            </a:r>
            <a:r>
              <a:rPr lang="en-US" sz="3200" dirty="0" err="1" smtClean="0"/>
              <a:t>jebutinsky</a:t>
            </a:r>
            <a:r>
              <a:rPr lang="en-US" sz="3200" dirty="0" smtClean="0"/>
              <a:t>,</a:t>
            </a:r>
            <a:r>
              <a:rPr lang="he-IL" sz="3200" dirty="0"/>
              <a:t/>
            </a:r>
            <a:br>
              <a:rPr lang="he-IL" sz="3200" dirty="0"/>
            </a:br>
            <a:r>
              <a:rPr lang="en-US" sz="3200" dirty="0"/>
              <a:t>On the role of Zionism and the image of the Jewish state</a:t>
            </a:r>
            <a:endParaRPr lang="he-IL" sz="3200" dirty="0"/>
          </a:p>
        </p:txBody>
      </p:sp>
      <p:sp>
        <p:nvSpPr>
          <p:cNvPr id="3" name="כותרת משנה 2"/>
          <p:cNvSpPr>
            <a:spLocks noGrp="1"/>
          </p:cNvSpPr>
          <p:nvPr>
            <p:ph type="subTitle" idx="1"/>
          </p:nvPr>
        </p:nvSpPr>
        <p:spPr>
          <a:xfrm>
            <a:off x="2602873" y="5617561"/>
            <a:ext cx="4724143" cy="952022"/>
          </a:xfrm>
        </p:spPr>
        <p:txBody>
          <a:bodyPr>
            <a:normAutofit fontScale="92500" lnSpcReduction="10000"/>
          </a:bodyPr>
          <a:lstStyle/>
          <a:p>
            <a:pPr rtl="0"/>
            <a:r>
              <a:rPr lang="en-US" sz="2000" dirty="0"/>
              <a:t>The presentation is based on </a:t>
            </a:r>
            <a:r>
              <a:rPr lang="en-US" sz="2000" dirty="0" smtClean="0"/>
              <a:t>first-hand </a:t>
            </a:r>
            <a:r>
              <a:rPr lang="en-US" sz="2000" dirty="0"/>
              <a:t>sources </a:t>
            </a:r>
            <a:r>
              <a:rPr lang="en-US" sz="2000" dirty="0" smtClean="0"/>
              <a:t>and on </a:t>
            </a:r>
            <a:r>
              <a:rPr lang="en-US" sz="2000" dirty="0"/>
              <a:t>many different materials of Zionist scholars</a:t>
            </a:r>
            <a:endParaRPr lang="he-IL" sz="2000" dirty="0" smtClean="0"/>
          </a:p>
        </p:txBody>
      </p:sp>
      <p:sp>
        <p:nvSpPr>
          <p:cNvPr id="4" name="מלבן 3"/>
          <p:cNvSpPr/>
          <p:nvPr/>
        </p:nvSpPr>
        <p:spPr>
          <a:xfrm>
            <a:off x="9021999" y="5553922"/>
            <a:ext cx="2659254" cy="984885"/>
          </a:xfrm>
          <a:prstGeom prst="rect">
            <a:avLst/>
          </a:prstGeom>
        </p:spPr>
        <p:txBody>
          <a:bodyPr wrap="none">
            <a:spAutoFit/>
          </a:bodyPr>
          <a:lstStyle/>
          <a:p>
            <a:pPr lvl="0" algn="l">
              <a:spcBef>
                <a:spcPts val="600"/>
              </a:spcBef>
              <a:buClr>
                <a:srgbClr val="0F6FC6"/>
              </a:buClr>
              <a:buSzPct val="70000"/>
            </a:pPr>
            <a:r>
              <a:rPr lang="en-US" sz="1600" b="1" dirty="0" smtClean="0">
                <a:solidFill>
                  <a:srgbClr val="04617B"/>
                </a:solidFill>
              </a:rPr>
              <a:t>Prof’ Amir Goldstein</a:t>
            </a:r>
            <a:endParaRPr lang="en-US" sz="1600" b="1" dirty="0">
              <a:solidFill>
                <a:srgbClr val="04617B"/>
              </a:solidFill>
            </a:endParaRPr>
          </a:p>
          <a:p>
            <a:pPr lvl="0" algn="l">
              <a:spcBef>
                <a:spcPts val="600"/>
              </a:spcBef>
              <a:buClr>
                <a:srgbClr val="0F6FC6"/>
              </a:buClr>
              <a:buSzPct val="70000"/>
            </a:pPr>
            <a:r>
              <a:rPr lang="en-US" sz="1600" b="1" dirty="0" smtClean="0">
                <a:solidFill>
                  <a:srgbClr val="04617B"/>
                </a:solidFill>
              </a:rPr>
              <a:t>Tel </a:t>
            </a:r>
            <a:r>
              <a:rPr lang="en-US" sz="1600" b="1" dirty="0">
                <a:solidFill>
                  <a:srgbClr val="04617B"/>
                </a:solidFill>
              </a:rPr>
              <a:t>Hai Academic </a:t>
            </a:r>
            <a:r>
              <a:rPr lang="en-US" sz="1600" b="1" dirty="0" smtClean="0">
                <a:solidFill>
                  <a:srgbClr val="04617B"/>
                </a:solidFill>
              </a:rPr>
              <a:t>College</a:t>
            </a:r>
          </a:p>
          <a:p>
            <a:pPr lvl="0" algn="l">
              <a:spcBef>
                <a:spcPts val="600"/>
              </a:spcBef>
              <a:buClr>
                <a:srgbClr val="0F6FC6"/>
              </a:buClr>
              <a:buSzPct val="70000"/>
            </a:pPr>
            <a:r>
              <a:rPr lang="en-US" sz="1600" b="1" dirty="0" smtClean="0">
                <a:solidFill>
                  <a:srgbClr val="04617B"/>
                </a:solidFill>
              </a:rPr>
              <a:t>November 2019</a:t>
            </a:r>
            <a:endParaRPr lang="he-IL" sz="1600" b="1" dirty="0">
              <a:solidFill>
                <a:srgbClr val="04617B"/>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49027" y="3435597"/>
            <a:ext cx="2876823" cy="1784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31725" y="2719449"/>
            <a:ext cx="2166881" cy="2500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1036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15200" y="3915435"/>
            <a:ext cx="4351680" cy="29425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מציין מיקום תוכן 2"/>
          <p:cNvSpPr>
            <a:spLocks noGrp="1"/>
          </p:cNvSpPr>
          <p:nvPr>
            <p:ph idx="1"/>
          </p:nvPr>
        </p:nvSpPr>
        <p:spPr>
          <a:xfrm>
            <a:off x="0" y="625474"/>
            <a:ext cx="11645900" cy="6232526"/>
          </a:xfrm>
        </p:spPr>
        <p:txBody>
          <a:bodyPr>
            <a:normAutofit fontScale="92500" lnSpcReduction="10000"/>
          </a:bodyPr>
          <a:lstStyle/>
          <a:p>
            <a:pPr algn="l" rtl="0"/>
            <a:r>
              <a:rPr lang="en-US" sz="2000" dirty="0">
                <a:latin typeface="Calibri" panose="020F0502020204030204" pitchFamily="34" charset="0"/>
              </a:rPr>
              <a:t>At the age of 14, he established </a:t>
            </a:r>
            <a:r>
              <a:rPr lang="en-US" sz="2000" dirty="0" smtClean="0">
                <a:latin typeface="Calibri" panose="020F0502020204030204" pitchFamily="34" charset="0"/>
              </a:rPr>
              <a:t>a </a:t>
            </a:r>
            <a:r>
              <a:rPr lang="en-US" sz="2000" b="1" dirty="0" smtClean="0">
                <a:latin typeface="Calibri" panose="020F0502020204030204" pitchFamily="34" charset="0"/>
              </a:rPr>
              <a:t>national organization </a:t>
            </a:r>
            <a:r>
              <a:rPr lang="en-US" sz="2000" dirty="0" smtClean="0">
                <a:latin typeface="Calibri" panose="020F0502020204030204" pitchFamily="34" charset="0"/>
              </a:rPr>
              <a:t>with </a:t>
            </a:r>
            <a:r>
              <a:rPr lang="en-US" sz="2000" dirty="0">
                <a:latin typeface="Calibri" panose="020F0502020204030204" pitchFamily="34" charset="0"/>
              </a:rPr>
              <a:t>his older friends </a:t>
            </a:r>
            <a:r>
              <a:rPr lang="en-US" sz="2000" b="1" dirty="0">
                <a:latin typeface="Calibri" panose="020F0502020204030204" pitchFamily="34" charset="0"/>
              </a:rPr>
              <a:t>Shlomo Fox, and Shlomo </a:t>
            </a:r>
            <a:r>
              <a:rPr lang="en-US" sz="2000" b="1" dirty="0" smtClean="0">
                <a:latin typeface="Calibri" panose="020F0502020204030204" pitchFamily="34" charset="0"/>
              </a:rPr>
              <a:t>Tzemach, called - Ezra </a:t>
            </a:r>
            <a:r>
              <a:rPr lang="en-US" sz="2000" b="1" dirty="0">
                <a:latin typeface="Calibri" panose="020F0502020204030204" pitchFamily="34" charset="0"/>
              </a:rPr>
              <a:t>Association</a:t>
            </a:r>
            <a:r>
              <a:rPr lang="en-US" sz="2000" b="1" dirty="0" smtClean="0">
                <a:latin typeface="Calibri" panose="020F0502020204030204" pitchFamily="34" charset="0"/>
              </a:rPr>
              <a:t>:</a:t>
            </a:r>
            <a:r>
              <a:rPr lang="en-US" sz="2000" dirty="0" smtClean="0">
                <a:latin typeface="Calibri" panose="020F0502020204030204" pitchFamily="34" charset="0"/>
              </a:rPr>
              <a:t> "</a:t>
            </a:r>
            <a:r>
              <a:rPr lang="en-US" sz="2000" dirty="0">
                <a:latin typeface="Calibri" panose="020F0502020204030204" pitchFamily="34" charset="0"/>
              </a:rPr>
              <a:t>At fourteen, I felt like an adult for </a:t>
            </a:r>
            <a:r>
              <a:rPr lang="en-US" sz="2000" dirty="0" smtClean="0">
                <a:latin typeface="Calibri" panose="020F0502020204030204" pitchFamily="34" charset="0"/>
              </a:rPr>
              <a:t>every purpose. </a:t>
            </a:r>
            <a:r>
              <a:rPr lang="en-US" sz="2000" dirty="0">
                <a:latin typeface="Calibri" panose="020F0502020204030204" pitchFamily="34" charset="0"/>
              </a:rPr>
              <a:t>Together with other friends [...] I founded a Zionist association </a:t>
            </a:r>
            <a:r>
              <a:rPr lang="en-US" sz="2000" dirty="0" smtClean="0">
                <a:latin typeface="Calibri" panose="020F0502020204030204" pitchFamily="34" charset="0"/>
              </a:rPr>
              <a:t>called "Ezra"... </a:t>
            </a:r>
            <a:r>
              <a:rPr lang="en-US" sz="2000" dirty="0">
                <a:latin typeface="Calibri" panose="020F0502020204030204" pitchFamily="34" charset="0"/>
              </a:rPr>
              <a:t>I was the youngest of the group. </a:t>
            </a:r>
            <a:r>
              <a:rPr lang="en-US" sz="2000" dirty="0" smtClean="0">
                <a:latin typeface="Calibri" panose="020F0502020204030204" pitchFamily="34" charset="0"/>
              </a:rPr>
              <a:t>Tzemach </a:t>
            </a:r>
            <a:r>
              <a:rPr lang="en-US" sz="2000" dirty="0">
                <a:latin typeface="Calibri" panose="020F0502020204030204" pitchFamily="34" charset="0"/>
              </a:rPr>
              <a:t>was a few months older than me and Shmuel Fox </a:t>
            </a:r>
            <a:r>
              <a:rPr lang="en-US" sz="2000" dirty="0" smtClean="0">
                <a:latin typeface="Calibri" panose="020F0502020204030204" pitchFamily="34" charset="0"/>
              </a:rPr>
              <a:t>a </a:t>
            </a:r>
            <a:r>
              <a:rPr lang="en-US" sz="2000" dirty="0">
                <a:latin typeface="Calibri" panose="020F0502020204030204" pitchFamily="34" charset="0"/>
              </a:rPr>
              <a:t>few </a:t>
            </a:r>
            <a:r>
              <a:rPr lang="en-US" sz="2000" dirty="0" smtClean="0">
                <a:latin typeface="Calibri" panose="020F0502020204030204" pitchFamily="34" charset="0"/>
              </a:rPr>
              <a:t>years </a:t>
            </a:r>
            <a:r>
              <a:rPr lang="en-US" sz="2000" dirty="0">
                <a:latin typeface="Calibri" panose="020F0502020204030204" pitchFamily="34" charset="0"/>
              </a:rPr>
              <a:t>[...] </a:t>
            </a:r>
            <a:r>
              <a:rPr lang="en-US" sz="2000" dirty="0" smtClean="0">
                <a:latin typeface="Calibri" panose="020F0502020204030204" pitchFamily="34" charset="0"/>
              </a:rPr>
              <a:t>Shlomo and </a:t>
            </a:r>
            <a:r>
              <a:rPr lang="en-US" sz="2000" dirty="0">
                <a:latin typeface="Calibri" panose="020F0502020204030204" pitchFamily="34" charset="0"/>
              </a:rPr>
              <a:t>I would gather the youths in the synagogue, between the </a:t>
            </a:r>
            <a:r>
              <a:rPr lang="en-US" sz="2000" dirty="0" smtClean="0">
                <a:latin typeface="Calibri" panose="020F0502020204030204" pitchFamily="34" charset="0"/>
              </a:rPr>
              <a:t>noontime and evening prayers, </a:t>
            </a:r>
            <a:r>
              <a:rPr lang="en-US" sz="2000" dirty="0">
                <a:latin typeface="Calibri" panose="020F0502020204030204" pitchFamily="34" charset="0"/>
              </a:rPr>
              <a:t>and teach them improved Hebrew. Over time, we also forced the elders to speak Hebrew by answering them in Hebrew and addressing them in Hebrew</a:t>
            </a:r>
            <a:r>
              <a:rPr lang="en-US" sz="2000" dirty="0" smtClean="0">
                <a:latin typeface="Calibri" panose="020F0502020204030204" pitchFamily="34" charset="0"/>
              </a:rPr>
              <a:t>. And here you see a very weird thing: the whole town was speaking Hebrew”.</a:t>
            </a:r>
          </a:p>
          <a:p>
            <a:pPr algn="l" rtl="0">
              <a:buNone/>
            </a:pPr>
            <a:endParaRPr lang="he-IL" dirty="0">
              <a:latin typeface="Calibri" panose="020F0502020204030204" pitchFamily="34" charset="0"/>
            </a:endParaRPr>
          </a:p>
          <a:p>
            <a:pPr algn="just" rtl="0"/>
            <a:r>
              <a:rPr lang="en-US" sz="2000" b="1" dirty="0">
                <a:latin typeface="Calibri" panose="020F0502020204030204" pitchFamily="34" charset="0"/>
              </a:rPr>
              <a:t>Shlomo Fox</a:t>
            </a:r>
            <a:r>
              <a:rPr lang="en-US" sz="2000" dirty="0">
                <a:latin typeface="Calibri" panose="020F0502020204030204" pitchFamily="34" charset="0"/>
              </a:rPr>
              <a:t>, the older of the three, left </a:t>
            </a:r>
            <a:r>
              <a:rPr lang="en-US" sz="2000" dirty="0" smtClean="0">
                <a:latin typeface="Calibri" panose="020F0502020204030204" pitchFamily="34" charset="0"/>
              </a:rPr>
              <a:t>town. </a:t>
            </a:r>
          </a:p>
          <a:p>
            <a:pPr marL="0" indent="0" algn="just" rtl="0">
              <a:buNone/>
            </a:pPr>
            <a:r>
              <a:rPr lang="en-US" sz="2000" b="1" dirty="0" smtClean="0">
                <a:latin typeface="Calibri" panose="020F0502020204030204" pitchFamily="34" charset="0"/>
              </a:rPr>
              <a:t>     He traveled to </a:t>
            </a:r>
            <a:r>
              <a:rPr lang="en-US" sz="2000" b="1" dirty="0" smtClean="0">
                <a:latin typeface="Calibri" panose="020F0502020204030204" pitchFamily="34" charset="0"/>
              </a:rPr>
              <a:t>London, and from there sailed to New York.</a:t>
            </a:r>
          </a:p>
          <a:p>
            <a:pPr algn="just" rtl="0"/>
            <a:r>
              <a:rPr lang="en-US" sz="2000" b="1" dirty="0" smtClean="0">
                <a:latin typeface="Calibri" panose="020F0502020204030204" pitchFamily="34" charset="0"/>
              </a:rPr>
              <a:t>18-year-old David Green arrived in Warsaw in the summer of 1904 for </a:t>
            </a:r>
            <a:r>
              <a:rPr lang="en-US" sz="2000" b="1" dirty="0" smtClean="0">
                <a:latin typeface="Calibri" panose="020F0502020204030204" pitchFamily="34" charset="0"/>
              </a:rPr>
              <a:t>the</a:t>
            </a:r>
          </a:p>
          <a:p>
            <a:pPr algn="just" rtl="0">
              <a:buNone/>
            </a:pPr>
            <a:r>
              <a:rPr lang="en-US" sz="2000" b="1" dirty="0" smtClean="0">
                <a:latin typeface="Calibri" panose="020F0502020204030204" pitchFamily="34" charset="0"/>
              </a:rPr>
              <a:t> </a:t>
            </a:r>
            <a:r>
              <a:rPr lang="en-US" sz="2000" b="1" dirty="0" smtClean="0">
                <a:latin typeface="Calibri" panose="020F0502020204030204" pitchFamily="34" charset="0"/>
              </a:rPr>
              <a:t>   </a:t>
            </a:r>
            <a:r>
              <a:rPr lang="en-US" sz="2000" b="1" dirty="0" smtClean="0">
                <a:latin typeface="Calibri" panose="020F0502020204030204" pitchFamily="34" charset="0"/>
              </a:rPr>
              <a:t> </a:t>
            </a:r>
            <a:r>
              <a:rPr lang="en-US" sz="2000" b="1" dirty="0" smtClean="0">
                <a:latin typeface="Calibri" panose="020F0502020204030204" pitchFamily="34" charset="0"/>
              </a:rPr>
              <a:t>purpose of </a:t>
            </a:r>
            <a:r>
              <a:rPr lang="en-US" sz="2000" b="1" dirty="0" smtClean="0">
                <a:latin typeface="Calibri" panose="020F0502020204030204" pitchFamily="34" charset="0"/>
              </a:rPr>
              <a:t>studying in an </a:t>
            </a:r>
            <a:r>
              <a:rPr lang="en-US" sz="2000" b="1" dirty="0" smtClean="0">
                <a:latin typeface="Calibri" panose="020F0502020204030204" pitchFamily="34" charset="0"/>
              </a:rPr>
              <a:t>advanced Technical </a:t>
            </a:r>
            <a:r>
              <a:rPr lang="en-US" sz="2000" b="1" dirty="0" smtClean="0">
                <a:latin typeface="Calibri" panose="020F0502020204030204" pitchFamily="34" charset="0"/>
              </a:rPr>
              <a:t>High School so he </a:t>
            </a:r>
          </a:p>
          <a:p>
            <a:pPr algn="just" rtl="0">
              <a:buNone/>
            </a:pPr>
            <a:r>
              <a:rPr lang="en-US" sz="2000" b="1" dirty="0" smtClean="0">
                <a:latin typeface="Calibri" panose="020F0502020204030204" pitchFamily="34" charset="0"/>
              </a:rPr>
              <a:t> </a:t>
            </a:r>
            <a:r>
              <a:rPr lang="en-US" sz="2000" b="1" dirty="0" smtClean="0">
                <a:latin typeface="Calibri" panose="020F0502020204030204" pitchFamily="34" charset="0"/>
              </a:rPr>
              <a:t>    </a:t>
            </a:r>
            <a:r>
              <a:rPr lang="en-US" sz="2000" b="1" dirty="0" smtClean="0">
                <a:latin typeface="Calibri" panose="020F0502020204030204" pitchFamily="34" charset="0"/>
              </a:rPr>
              <a:t>studied </a:t>
            </a:r>
            <a:r>
              <a:rPr lang="en-US" sz="2000" b="1" dirty="0">
                <a:latin typeface="Calibri" panose="020F0502020204030204" pitchFamily="34" charset="0"/>
              </a:rPr>
              <a:t>Russian and </a:t>
            </a:r>
            <a:r>
              <a:rPr lang="en-US" sz="2000" b="1" dirty="0" smtClean="0">
                <a:latin typeface="Calibri" panose="020F0502020204030204" pitchFamily="34" charset="0"/>
              </a:rPr>
              <a:t>mathematics. </a:t>
            </a:r>
            <a:endParaRPr lang="en-US" sz="2000" b="1" dirty="0" smtClean="0">
              <a:latin typeface="Calibri" panose="020F0502020204030204" pitchFamily="34" charset="0"/>
            </a:endParaRPr>
          </a:p>
          <a:p>
            <a:pPr algn="just" rtl="0">
              <a:buNone/>
            </a:pPr>
            <a:r>
              <a:rPr lang="en-US" sz="2000" b="1" dirty="0" smtClean="0">
                <a:latin typeface="Calibri" panose="020F0502020204030204" pitchFamily="34" charset="0"/>
              </a:rPr>
              <a:t> </a:t>
            </a:r>
            <a:r>
              <a:rPr lang="en-US" sz="2000" b="1" dirty="0" smtClean="0">
                <a:latin typeface="Calibri" panose="020F0502020204030204" pitchFamily="34" charset="0"/>
              </a:rPr>
              <a:t>    </a:t>
            </a:r>
            <a:r>
              <a:rPr lang="en-US" sz="2000" dirty="0" smtClean="0">
                <a:latin typeface="Calibri" panose="020F0502020204030204" pitchFamily="34" charset="0"/>
              </a:rPr>
              <a:t>But </a:t>
            </a:r>
            <a:r>
              <a:rPr lang="en-US" sz="2000" dirty="0">
                <a:latin typeface="Calibri" panose="020F0502020204030204" pitchFamily="34" charset="0"/>
              </a:rPr>
              <a:t>his attempts at admission did not go </a:t>
            </a:r>
            <a:r>
              <a:rPr lang="en-US" sz="2000" dirty="0" smtClean="0">
                <a:latin typeface="Calibri" panose="020F0502020204030204" pitchFamily="34" charset="0"/>
              </a:rPr>
              <a:t>well.</a:t>
            </a:r>
          </a:p>
          <a:p>
            <a:pPr algn="just" rtl="0">
              <a:buNone/>
            </a:pPr>
            <a:endParaRPr lang="en-US" dirty="0" smtClean="0">
              <a:solidFill>
                <a:prstClr val="black"/>
              </a:solidFill>
              <a:latin typeface="Calibri" panose="020F0502020204030204" pitchFamily="34" charset="0"/>
            </a:endParaRPr>
          </a:p>
          <a:p>
            <a:pPr algn="just" rtl="0"/>
            <a:r>
              <a:rPr lang="en-US" sz="2000" dirty="0" smtClean="0">
                <a:solidFill>
                  <a:prstClr val="black"/>
                </a:solidFill>
                <a:latin typeface="Calibri" panose="020F0502020204030204" pitchFamily="34" charset="0"/>
              </a:rPr>
              <a:t>He </a:t>
            </a:r>
            <a:r>
              <a:rPr lang="en-US" sz="2000" dirty="0">
                <a:solidFill>
                  <a:prstClr val="black"/>
                </a:solidFill>
                <a:latin typeface="Calibri" panose="020F0502020204030204" pitchFamily="34" charset="0"/>
              </a:rPr>
              <a:t>dropped the </a:t>
            </a:r>
            <a:r>
              <a:rPr lang="en-US" sz="2000" dirty="0" err="1" smtClean="0">
                <a:solidFill>
                  <a:prstClr val="black"/>
                </a:solidFill>
                <a:latin typeface="Calibri" panose="020F0502020204030204" pitchFamily="34" charset="0"/>
              </a:rPr>
              <a:t>bekishe</a:t>
            </a:r>
            <a:r>
              <a:rPr lang="en-US" sz="2000" dirty="0" smtClean="0">
                <a:solidFill>
                  <a:prstClr val="black"/>
                </a:solidFill>
                <a:latin typeface="Calibri" panose="020F0502020204030204" pitchFamily="34" charset="0"/>
              </a:rPr>
              <a:t> (traditional Hasidic coat), </a:t>
            </a:r>
            <a:r>
              <a:rPr lang="en-US" sz="2000" dirty="0">
                <a:solidFill>
                  <a:prstClr val="black"/>
                </a:solidFill>
                <a:latin typeface="Calibri" panose="020F0502020204030204" pitchFamily="34" charset="0"/>
              </a:rPr>
              <a:t>put on short </a:t>
            </a:r>
            <a:endParaRPr lang="en-US" sz="2000" dirty="0" smtClean="0">
              <a:solidFill>
                <a:prstClr val="black"/>
              </a:solidFill>
              <a:latin typeface="Calibri" panose="020F0502020204030204" pitchFamily="34" charset="0"/>
            </a:endParaRPr>
          </a:p>
          <a:p>
            <a:pPr algn="just" rtl="0">
              <a:buNone/>
            </a:pPr>
            <a:r>
              <a:rPr lang="en-US" sz="2000" dirty="0" smtClean="0">
                <a:solidFill>
                  <a:prstClr val="black"/>
                </a:solidFill>
                <a:latin typeface="Calibri" panose="020F0502020204030204" pitchFamily="34" charset="0"/>
              </a:rPr>
              <a:t> </a:t>
            </a:r>
            <a:r>
              <a:rPr lang="en-US" sz="2000" dirty="0" smtClean="0">
                <a:solidFill>
                  <a:prstClr val="black"/>
                </a:solidFill>
                <a:latin typeface="Calibri" panose="020F0502020204030204" pitchFamily="34" charset="0"/>
              </a:rPr>
              <a:t>    </a:t>
            </a:r>
            <a:r>
              <a:rPr lang="en-US" sz="2000" dirty="0" smtClean="0">
                <a:solidFill>
                  <a:prstClr val="black"/>
                </a:solidFill>
                <a:latin typeface="Calibri" panose="020F0502020204030204" pitchFamily="34" charset="0"/>
              </a:rPr>
              <a:t>student clothes. </a:t>
            </a:r>
            <a:r>
              <a:rPr lang="en-US" sz="2000" b="1" dirty="0" smtClean="0">
                <a:solidFill>
                  <a:prstClr val="black"/>
                </a:solidFill>
                <a:latin typeface="Calibri" panose="020F0502020204030204" pitchFamily="34" charset="0"/>
              </a:rPr>
              <a:t>And was forced, as </a:t>
            </a:r>
            <a:r>
              <a:rPr lang="en-US" sz="2000" b="1" dirty="0">
                <a:solidFill>
                  <a:prstClr val="black"/>
                </a:solidFill>
                <a:latin typeface="Calibri" panose="020F0502020204030204" pitchFamily="34" charset="0"/>
              </a:rPr>
              <a:t>hundreds of thousands of his </a:t>
            </a:r>
            <a:endParaRPr lang="en-US" sz="2000" b="1" dirty="0" smtClean="0">
              <a:solidFill>
                <a:prstClr val="black"/>
              </a:solidFill>
              <a:latin typeface="Calibri" panose="020F0502020204030204" pitchFamily="34" charset="0"/>
            </a:endParaRPr>
          </a:p>
          <a:p>
            <a:pPr algn="just" rtl="0">
              <a:buNone/>
            </a:pPr>
            <a:r>
              <a:rPr lang="en-US" sz="2000" b="1" dirty="0" smtClean="0">
                <a:solidFill>
                  <a:prstClr val="black"/>
                </a:solidFill>
                <a:latin typeface="Calibri" panose="020F0502020204030204" pitchFamily="34" charset="0"/>
              </a:rPr>
              <a:t> </a:t>
            </a:r>
            <a:r>
              <a:rPr lang="en-US" sz="2000" b="1" dirty="0" smtClean="0">
                <a:solidFill>
                  <a:prstClr val="black"/>
                </a:solidFill>
                <a:latin typeface="Calibri" panose="020F0502020204030204" pitchFamily="34" charset="0"/>
              </a:rPr>
              <a:t>    </a:t>
            </a:r>
            <a:r>
              <a:rPr lang="en-US" sz="2000" b="1" dirty="0" smtClean="0">
                <a:solidFill>
                  <a:prstClr val="black"/>
                </a:solidFill>
                <a:latin typeface="Calibri" panose="020F0502020204030204" pitchFamily="34" charset="0"/>
              </a:rPr>
              <a:t>contemporaries to </a:t>
            </a:r>
            <a:r>
              <a:rPr lang="en-US" sz="2000" b="1" dirty="0">
                <a:solidFill>
                  <a:prstClr val="black"/>
                </a:solidFill>
                <a:latin typeface="Calibri" panose="020F0502020204030204" pitchFamily="34" charset="0"/>
              </a:rPr>
              <a:t>cope hard with the experience of moving to the </a:t>
            </a:r>
            <a:endParaRPr lang="en-US" sz="2000" b="1" dirty="0" smtClean="0">
              <a:solidFill>
                <a:prstClr val="black"/>
              </a:solidFill>
              <a:latin typeface="Calibri" panose="020F0502020204030204" pitchFamily="34" charset="0"/>
            </a:endParaRPr>
          </a:p>
          <a:p>
            <a:pPr algn="just" rtl="0">
              <a:buNone/>
            </a:pPr>
            <a:r>
              <a:rPr lang="en-US" sz="2000" b="1" dirty="0" smtClean="0">
                <a:solidFill>
                  <a:prstClr val="black"/>
                </a:solidFill>
                <a:latin typeface="Calibri" panose="020F0502020204030204" pitchFamily="34" charset="0"/>
              </a:rPr>
              <a:t> </a:t>
            </a:r>
            <a:r>
              <a:rPr lang="en-US" sz="2000" b="1" dirty="0" smtClean="0">
                <a:solidFill>
                  <a:prstClr val="black"/>
                </a:solidFill>
                <a:latin typeface="Calibri" panose="020F0502020204030204" pitchFamily="34" charset="0"/>
              </a:rPr>
              <a:t>    </a:t>
            </a:r>
            <a:r>
              <a:rPr lang="en-US" sz="2000" b="1" dirty="0" smtClean="0">
                <a:solidFill>
                  <a:prstClr val="black"/>
                </a:solidFill>
                <a:latin typeface="Calibri" panose="020F0502020204030204" pitchFamily="34" charset="0"/>
              </a:rPr>
              <a:t>foreign and </a:t>
            </a:r>
            <a:r>
              <a:rPr lang="en-US" sz="2000" b="1" dirty="0">
                <a:solidFill>
                  <a:prstClr val="black"/>
                </a:solidFill>
                <a:latin typeface="Calibri" panose="020F0502020204030204" pitchFamily="34" charset="0"/>
              </a:rPr>
              <a:t>alienated city.</a:t>
            </a:r>
            <a:endParaRPr lang="he-IL" sz="1800" b="1" dirty="0" smtClean="0">
              <a:latin typeface="Calibri" panose="020F0502020204030204" pitchFamily="34" charset="0"/>
            </a:endParaRPr>
          </a:p>
          <a:p>
            <a:pPr marL="0" indent="0" algn="just" rtl="0">
              <a:buNone/>
            </a:pPr>
            <a:endParaRPr lang="he-IL" dirty="0"/>
          </a:p>
        </p:txBody>
      </p:sp>
      <p:cxnSp>
        <p:nvCxnSpPr>
          <p:cNvPr id="5" name="מחבר חץ ישר 4"/>
          <p:cNvCxnSpPr/>
          <p:nvPr/>
        </p:nvCxnSpPr>
        <p:spPr>
          <a:xfrm>
            <a:off x="4686300" y="4248150"/>
            <a:ext cx="2537995" cy="3540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כותרת 1"/>
          <p:cNvSpPr txBox="1">
            <a:spLocks/>
          </p:cNvSpPr>
          <p:nvPr/>
        </p:nvSpPr>
        <p:spPr>
          <a:xfrm>
            <a:off x="838200" y="136527"/>
            <a:ext cx="10515600" cy="492123"/>
          </a:xfrm>
          <a:prstGeom prst="rect">
            <a:avLst/>
          </a:prstGeom>
        </p:spPr>
        <p:txBody>
          <a:bodyPr vert="horz" anchor="b">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small" spc="0" normalizeH="0" baseline="0" noProof="0" dirty="0" smtClean="0">
                <a:ln>
                  <a:noFill/>
                </a:ln>
                <a:solidFill>
                  <a:schemeClr val="accent1">
                    <a:lumMod val="50000"/>
                  </a:schemeClr>
                </a:solidFill>
                <a:effectLst/>
                <a:uLnTx/>
                <a:uFillTx/>
                <a:latin typeface="+mj-lt"/>
                <a:ea typeface="+mj-ea"/>
                <a:cs typeface="+mj-cs"/>
              </a:rPr>
              <a:t>David Green’s Childhood</a:t>
            </a:r>
            <a:endParaRPr kumimoji="0" lang="he-IL" sz="3000" b="1" i="0" u="none" strike="noStrike" kern="1200" cap="small" spc="0" normalizeH="0" baseline="0" noProof="0" dirty="0">
              <a:ln>
                <a:noFill/>
              </a:ln>
              <a:solidFill>
                <a:schemeClr val="accent1">
                  <a:lumMod val="50000"/>
                </a:schemeClr>
              </a:solidFill>
              <a:effectLst/>
              <a:uLnTx/>
              <a:uFillTx/>
              <a:latin typeface="+mj-lt"/>
              <a:ea typeface="+mj-ea"/>
              <a:cs typeface="+mj-cs"/>
            </a:endParaRPr>
          </a:p>
        </p:txBody>
      </p:sp>
    </p:spTree>
    <p:extLst>
      <p:ext uri="{BB962C8B-B14F-4D97-AF65-F5344CB8AC3E}">
        <p14:creationId xmlns:p14="http://schemas.microsoft.com/office/powerpoint/2010/main" xmlns="" val="1018075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55769" y="1"/>
            <a:ext cx="12776869" cy="876300"/>
          </a:xfrm>
        </p:spPr>
        <p:txBody>
          <a:bodyPr>
            <a:normAutofit fontScale="90000"/>
          </a:bodyPr>
          <a:lstStyle/>
          <a:p>
            <a:pPr algn="ctr" rtl="0"/>
            <a:r>
              <a:rPr lang="en-US" b="1" dirty="0" smtClean="0"/>
              <a:t>David Ben </a:t>
            </a:r>
            <a:r>
              <a:rPr lang="en-US" b="1" dirty="0" err="1" smtClean="0"/>
              <a:t>Gurion’s</a:t>
            </a:r>
            <a:r>
              <a:rPr lang="en-US" b="1" dirty="0" smtClean="0"/>
              <a:t> Letter to Shmuel Fox 1904 </a:t>
            </a:r>
            <a:r>
              <a:rPr lang="he-IL" b="1" dirty="0" smtClean="0"/>
              <a:t>– </a:t>
            </a:r>
            <a:r>
              <a:rPr lang="en-US" b="1" dirty="0" smtClean="0"/>
              <a:t> </a:t>
            </a:r>
            <a:br>
              <a:rPr lang="en-US" b="1" dirty="0" smtClean="0"/>
            </a:br>
            <a:r>
              <a:rPr lang="en-US" b="1" dirty="0" smtClean="0"/>
              <a:t>A short time after he arrived at Warsaw</a:t>
            </a:r>
            <a:endParaRPr lang="he-IL" b="1" dirty="0"/>
          </a:p>
        </p:txBody>
      </p:sp>
      <p:pic>
        <p:nvPicPr>
          <p:cNvPr id="4" name="תמונה 3"/>
          <p:cNvPicPr>
            <a:picLocks noChangeAspect="1"/>
          </p:cNvPicPr>
          <p:nvPr/>
        </p:nvPicPr>
        <p:blipFill rotWithShape="1">
          <a:blip r:embed="rId2" cstate="print"/>
          <a:srcRect l="3785" t="4540" r="8033" b="2519"/>
          <a:stretch/>
        </p:blipFill>
        <p:spPr>
          <a:xfrm>
            <a:off x="6032666" y="988820"/>
            <a:ext cx="5453485" cy="3022413"/>
          </a:xfrm>
          <a:prstGeom prst="rect">
            <a:avLst/>
          </a:prstGeom>
        </p:spPr>
      </p:pic>
      <p:sp>
        <p:nvSpPr>
          <p:cNvPr id="5" name="Rectangle 4"/>
          <p:cNvSpPr/>
          <p:nvPr/>
        </p:nvSpPr>
        <p:spPr>
          <a:xfrm>
            <a:off x="266700" y="762000"/>
            <a:ext cx="5295705" cy="39056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just" rtl="0"/>
            <a:r>
              <a:rPr lang="en-US" sz="2000" dirty="0" smtClean="0">
                <a:latin typeface="Calibri" panose="020F0502020204030204" pitchFamily="34" charset="0"/>
              </a:rPr>
              <a:t>Yaakov </a:t>
            </a:r>
            <a:r>
              <a:rPr lang="en-US" sz="2000" dirty="0" err="1" smtClean="0">
                <a:latin typeface="Calibri" panose="020F0502020204030204" pitchFamily="34" charset="0"/>
              </a:rPr>
              <a:t>Bogetto</a:t>
            </a:r>
            <a:r>
              <a:rPr lang="en-US" sz="2000" dirty="0">
                <a:latin typeface="Calibri" panose="020F0502020204030204" pitchFamily="34" charset="0"/>
              </a:rPr>
              <a:t> </a:t>
            </a:r>
            <a:r>
              <a:rPr lang="en-US" sz="2000" dirty="0" smtClean="0">
                <a:latin typeface="Calibri" panose="020F0502020204030204" pitchFamily="34" charset="0"/>
              </a:rPr>
              <a:t>drove home </a:t>
            </a:r>
            <a:r>
              <a:rPr lang="en-US" sz="2000" dirty="0" smtClean="0">
                <a:latin typeface="Calibri" panose="020F0502020204030204" pitchFamily="34" charset="0"/>
              </a:rPr>
              <a:t>away from this on the second day </a:t>
            </a:r>
            <a:r>
              <a:rPr lang="en-US" sz="2000" dirty="0" smtClean="0">
                <a:latin typeface="Calibri" panose="020F0502020204030204" pitchFamily="34" charset="0"/>
              </a:rPr>
              <a:t>and </a:t>
            </a:r>
            <a:r>
              <a:rPr lang="en-US" sz="2000" dirty="0" smtClean="0">
                <a:latin typeface="Calibri" panose="020F0502020204030204" pitchFamily="34" charset="0"/>
              </a:rPr>
              <a:t>who knows if he will return this summer (…) and I am left here alone and lonely. Alas, </a:t>
            </a:r>
            <a:r>
              <a:rPr lang="en-US" sz="2000" dirty="0" smtClean="0">
                <a:latin typeface="Calibri" panose="020F0502020204030204" pitchFamily="34" charset="0"/>
              </a:rPr>
              <a:t>how big is the </a:t>
            </a:r>
            <a:r>
              <a:rPr lang="en-US" sz="2000" dirty="0" smtClean="0">
                <a:latin typeface="Calibri" panose="020F0502020204030204" pitchFamily="34" charset="0"/>
              </a:rPr>
              <a:t>size of my lonesomeness and stress inside my heart in these days</a:t>
            </a:r>
            <a:r>
              <a:rPr lang="en-US" sz="2000" dirty="0">
                <a:latin typeface="Calibri" panose="020F0502020204030204" pitchFamily="34" charset="0"/>
              </a:rPr>
              <a:t>! Because if it is unfortunate for those who have to condone your troubles and griefs, there is some formidable relief - and what a terrible thing </a:t>
            </a:r>
            <a:r>
              <a:rPr lang="en-US" sz="2000" dirty="0" smtClean="0">
                <a:latin typeface="Calibri" panose="020F0502020204030204" pitchFamily="34" charset="0"/>
              </a:rPr>
              <a:t>it is to </a:t>
            </a:r>
            <a:r>
              <a:rPr lang="en-US" sz="2000" dirty="0">
                <a:latin typeface="Calibri" panose="020F0502020204030204" pitchFamily="34" charset="0"/>
              </a:rPr>
              <a:t>endure to the point that the heart has exploded to pieces in </a:t>
            </a:r>
            <a:r>
              <a:rPr lang="en-US" sz="2000" dirty="0" smtClean="0">
                <a:latin typeface="Calibri" panose="020F0502020204030204" pitchFamily="34" charset="0"/>
              </a:rPr>
              <a:t>solitude!!!</a:t>
            </a:r>
          </a:p>
          <a:p>
            <a:pPr algn="just" rtl="0"/>
            <a:r>
              <a:rPr lang="en-US" sz="2000" dirty="0">
                <a:latin typeface="Calibri" panose="020F0502020204030204" pitchFamily="34" charset="0"/>
              </a:rPr>
              <a:t>(</a:t>
            </a:r>
            <a:r>
              <a:rPr lang="en-US" sz="2000" b="1" dirty="0">
                <a:latin typeface="Calibri" panose="020F0502020204030204" pitchFamily="34" charset="0"/>
              </a:rPr>
              <a:t>David Ben-Gurion's Letters</a:t>
            </a:r>
            <a:r>
              <a:rPr lang="en-US" sz="2000" dirty="0">
                <a:latin typeface="Calibri" panose="020F0502020204030204" pitchFamily="34" charset="0"/>
              </a:rPr>
              <a:t>, Vol</a:t>
            </a:r>
            <a:r>
              <a:rPr lang="en-US" sz="2000" dirty="0" smtClean="0">
                <a:latin typeface="Calibri" panose="020F0502020204030204" pitchFamily="34" charset="0"/>
              </a:rPr>
              <a:t>. 1, Page 20)</a:t>
            </a:r>
            <a:endParaRPr lang="en-US" sz="2000" dirty="0">
              <a:latin typeface="Calibri" panose="020F0502020204030204" pitchFamily="34" charset="0"/>
            </a:endParaRPr>
          </a:p>
        </p:txBody>
      </p:sp>
      <p:sp>
        <p:nvSpPr>
          <p:cNvPr id="6" name="Rectangle 5"/>
          <p:cNvSpPr/>
          <p:nvPr/>
        </p:nvSpPr>
        <p:spPr>
          <a:xfrm>
            <a:off x="5527091" y="1084405"/>
            <a:ext cx="6084943" cy="464329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just" rtl="0"/>
            <a:r>
              <a:rPr lang="en-US" dirty="0" smtClean="0">
                <a:latin typeface="Calibri" panose="020F0502020204030204" pitchFamily="34" charset="0"/>
              </a:rPr>
              <a:t>A few days passed</a:t>
            </a:r>
            <a:r>
              <a:rPr lang="en-US" dirty="0">
                <a:latin typeface="Calibri" panose="020F0502020204030204" pitchFamily="34" charset="0"/>
              </a:rPr>
              <a:t>. My condition has worsened. </a:t>
            </a:r>
            <a:r>
              <a:rPr lang="en-US" dirty="0" smtClean="0">
                <a:latin typeface="Calibri" panose="020F0502020204030204" pitchFamily="34" charset="0"/>
              </a:rPr>
              <a:t>What added to that was my concern </a:t>
            </a:r>
            <a:r>
              <a:rPr lang="en-US" dirty="0">
                <a:latin typeface="Calibri" panose="020F0502020204030204" pitchFamily="34" charset="0"/>
              </a:rPr>
              <a:t>about </a:t>
            </a:r>
            <a:r>
              <a:rPr lang="en-US" dirty="0" smtClean="0">
                <a:latin typeface="Calibri" panose="020F0502020204030204" pitchFamily="34" charset="0"/>
              </a:rPr>
              <a:t>you. No </a:t>
            </a:r>
            <a:r>
              <a:rPr lang="en-US" dirty="0">
                <a:latin typeface="Calibri" panose="020F0502020204030204" pitchFamily="34" charset="0"/>
              </a:rPr>
              <a:t>letter arrived. At night, I dreamed you </a:t>
            </a:r>
            <a:r>
              <a:rPr lang="en-US" dirty="0" smtClean="0">
                <a:latin typeface="Calibri" panose="020F0502020204030204" pitchFamily="34" charset="0"/>
              </a:rPr>
              <a:t>were caught and dragged by ropes to </a:t>
            </a:r>
            <a:r>
              <a:rPr lang="en-US" dirty="0" err="1" smtClean="0">
                <a:latin typeface="Calibri" panose="020F0502020204030204" pitchFamily="34" charset="0"/>
              </a:rPr>
              <a:t>Plonsk</a:t>
            </a:r>
            <a:r>
              <a:rPr lang="en-US" dirty="0" smtClean="0">
                <a:latin typeface="Calibri" panose="020F0502020204030204" pitchFamily="34" charset="0"/>
              </a:rPr>
              <a:t>. And not only </a:t>
            </a:r>
            <a:r>
              <a:rPr lang="en-US" dirty="0" smtClean="0">
                <a:latin typeface="Calibri" panose="020F0502020204030204" pitchFamily="34" charset="0"/>
              </a:rPr>
              <a:t>at nights</a:t>
            </a:r>
            <a:r>
              <a:rPr lang="en-US" dirty="0" smtClean="0">
                <a:latin typeface="Calibri" panose="020F0502020204030204" pitchFamily="34" charset="0"/>
              </a:rPr>
              <a:t>. In the morning terrible thoughts regarding you filled my mind. All day I was only waiting for your letter. And here on the second day (of Sivan), before the evening</a:t>
            </a:r>
            <a:r>
              <a:rPr lang="en-US" dirty="0">
                <a:latin typeface="Calibri" panose="020F0502020204030204" pitchFamily="34" charset="0"/>
              </a:rPr>
              <a:t>, </a:t>
            </a:r>
            <a:r>
              <a:rPr lang="en-US" dirty="0" smtClean="0">
                <a:latin typeface="Calibri" panose="020F0502020204030204" pitchFamily="34" charset="0"/>
              </a:rPr>
              <a:t>on </a:t>
            </a:r>
            <a:r>
              <a:rPr lang="en-US" dirty="0">
                <a:latin typeface="Calibri" panose="020F0502020204030204" pitchFamily="34" charset="0"/>
              </a:rPr>
              <a:t>my return from Mordechai to my residence, </a:t>
            </a:r>
            <a:r>
              <a:rPr lang="en-US" dirty="0" smtClean="0">
                <a:latin typeface="Calibri" panose="020F0502020204030204" pitchFamily="34" charset="0"/>
              </a:rPr>
              <a:t>our home-owner the tailor handed </a:t>
            </a:r>
            <a:r>
              <a:rPr lang="en-US" dirty="0">
                <a:latin typeface="Calibri" panose="020F0502020204030204" pitchFamily="34" charset="0"/>
              </a:rPr>
              <a:t>me two letters</a:t>
            </a:r>
            <a:r>
              <a:rPr lang="en-US" dirty="0" smtClean="0">
                <a:latin typeface="Calibri" panose="020F0502020204030204" pitchFamily="34" charset="0"/>
              </a:rPr>
              <a:t>. One was sealed, the other opened. </a:t>
            </a:r>
          </a:p>
          <a:p>
            <a:pPr algn="just" rtl="0"/>
            <a:r>
              <a:rPr lang="en-US" dirty="0" smtClean="0">
                <a:latin typeface="Calibri" panose="020F0502020204030204" pitchFamily="34" charset="0"/>
              </a:rPr>
              <a:t>The first is from you, and other from </a:t>
            </a:r>
            <a:r>
              <a:rPr lang="en-US" dirty="0" err="1" smtClean="0">
                <a:latin typeface="Calibri" panose="020F0502020204030204" pitchFamily="34" charset="0"/>
              </a:rPr>
              <a:t>Chazon</a:t>
            </a:r>
            <a:r>
              <a:rPr lang="en-US" dirty="0" smtClean="0">
                <a:latin typeface="Calibri" panose="020F0502020204030204" pitchFamily="34" charset="0"/>
              </a:rPr>
              <a:t> </a:t>
            </a:r>
            <a:r>
              <a:rPr lang="en-US" dirty="0" err="1" smtClean="0">
                <a:latin typeface="Calibri" panose="020F0502020204030204" pitchFamily="34" charset="0"/>
              </a:rPr>
              <a:t>Ish</a:t>
            </a:r>
            <a:r>
              <a:rPr lang="en-US" dirty="0" smtClean="0">
                <a:latin typeface="Calibri" panose="020F0502020204030204" pitchFamily="34" charset="0"/>
              </a:rPr>
              <a:t>. </a:t>
            </a:r>
            <a:r>
              <a:rPr lang="en-US" dirty="0" smtClean="0">
                <a:latin typeface="Calibri" panose="020F0502020204030204" pitchFamily="34" charset="0"/>
              </a:rPr>
              <a:t>I open your letter and there, instead of a long letter, </a:t>
            </a:r>
            <a:r>
              <a:rPr lang="en-US" dirty="0" smtClean="0">
                <a:latin typeface="Calibri" panose="020F0502020204030204" pitchFamily="34" charset="0"/>
              </a:rPr>
              <a:t>for which I </a:t>
            </a:r>
            <a:r>
              <a:rPr lang="en-US" dirty="0" smtClean="0">
                <a:latin typeface="Calibri" panose="020F0502020204030204" pitchFamily="34" charset="0"/>
              </a:rPr>
              <a:t>hoped, there is some “short little letter” in scribbled handwriting. I was very angry at you, but after I finished reading (this thing cost me great difficulty, because the handwriting is scribbled) Instead of anger, a different emotion takes on completely.</a:t>
            </a:r>
          </a:p>
          <a:p>
            <a:pPr algn="just" rtl="0"/>
            <a:r>
              <a:rPr lang="en-US" dirty="0">
                <a:latin typeface="Calibri" panose="020F0502020204030204" pitchFamily="34" charset="0"/>
              </a:rPr>
              <a:t>(</a:t>
            </a:r>
            <a:r>
              <a:rPr lang="en-US" b="1" dirty="0">
                <a:latin typeface="Calibri" panose="020F0502020204030204" pitchFamily="34" charset="0"/>
              </a:rPr>
              <a:t>David Ben-Gurion's Letters</a:t>
            </a:r>
            <a:r>
              <a:rPr lang="en-US" dirty="0">
                <a:latin typeface="Calibri" panose="020F0502020204030204" pitchFamily="34" charset="0"/>
              </a:rPr>
              <a:t>, Vol. 1, Page 6</a:t>
            </a:r>
            <a:r>
              <a:rPr lang="en-US" dirty="0" smtClean="0">
                <a:latin typeface="Calibri" panose="020F0502020204030204" pitchFamily="34" charset="0"/>
              </a:rPr>
              <a:t>)</a:t>
            </a:r>
            <a:endParaRPr lang="en-US" dirty="0">
              <a:latin typeface="Calibri" panose="020F0502020204030204" pitchFamily="34" charset="0"/>
            </a:endParaRPr>
          </a:p>
          <a:p>
            <a:pPr algn="just" rtl="0"/>
            <a:endParaRPr lang="en-US" dirty="0">
              <a:latin typeface="Calibri" panose="020F0502020204030204" pitchFamily="34" charset="0"/>
            </a:endParaRPr>
          </a:p>
        </p:txBody>
      </p:sp>
    </p:spTree>
    <p:extLst>
      <p:ext uri="{BB962C8B-B14F-4D97-AF65-F5344CB8AC3E}">
        <p14:creationId xmlns:p14="http://schemas.microsoft.com/office/powerpoint/2010/main" xmlns="" val="1608310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04862" y="476672"/>
            <a:ext cx="9055100" cy="476672"/>
          </a:xfrm>
        </p:spPr>
        <p:txBody>
          <a:bodyPr>
            <a:normAutofit fontScale="90000"/>
          </a:bodyPr>
          <a:lstStyle/>
          <a:p>
            <a:pPr algn="ctr"/>
            <a:r>
              <a:rPr lang="en-US" b="1" dirty="0" smtClean="0"/>
              <a:t>David Green’s Letter to </a:t>
            </a:r>
            <a:r>
              <a:rPr lang="en-US" b="1" dirty="0" err="1" smtClean="0"/>
              <a:t>Menachem</a:t>
            </a:r>
            <a:r>
              <a:rPr lang="en-US" b="1" dirty="0" smtClean="0"/>
              <a:t> </a:t>
            </a:r>
            <a:r>
              <a:rPr lang="en-US" b="1" dirty="0" err="1" smtClean="0"/>
              <a:t>Ussishkin</a:t>
            </a:r>
            <a:r>
              <a:rPr lang="en-US" dirty="0" smtClean="0"/>
              <a:t> </a:t>
            </a:r>
            <a:r>
              <a:rPr lang="en-US" b="1" dirty="0" smtClean="0"/>
              <a:t>1905</a:t>
            </a:r>
            <a:r>
              <a:rPr lang="en-US" b="1" dirty="0" smtClean="0"/>
              <a:t>, the </a:t>
            </a:r>
            <a:r>
              <a:rPr lang="en-US" b="1" dirty="0" smtClean="0"/>
              <a:t>Appearance of </a:t>
            </a:r>
            <a:r>
              <a:rPr lang="en-US" b="1" dirty="0" smtClean="0"/>
              <a:t>the </a:t>
            </a:r>
            <a:r>
              <a:rPr lang="en-US" b="1" dirty="0"/>
              <a:t>P</a:t>
            </a:r>
            <a:r>
              <a:rPr lang="en-US" b="1" dirty="0" smtClean="0"/>
              <a:t>olitical Virus</a:t>
            </a:r>
            <a:endParaRPr lang="he-IL" dirty="0"/>
          </a:p>
        </p:txBody>
      </p:sp>
      <p:pic>
        <p:nvPicPr>
          <p:cNvPr id="4" name="מציין מיקום תוכן 3"/>
          <p:cNvPicPr>
            <a:picLocks noGrp="1" noChangeAspect="1"/>
          </p:cNvPicPr>
          <p:nvPr>
            <p:ph sz="quarter" idx="1"/>
          </p:nvPr>
        </p:nvPicPr>
        <p:blipFill rotWithShape="1">
          <a:blip r:embed="rId2" cstate="print"/>
          <a:srcRect l="4759" r="6394"/>
          <a:stretch/>
        </p:blipFill>
        <p:spPr>
          <a:xfrm>
            <a:off x="6400800" y="944256"/>
            <a:ext cx="5242469" cy="4039778"/>
          </a:xfrm>
          <a:prstGeom prst="rect">
            <a:avLst/>
          </a:prstGeom>
        </p:spPr>
      </p:pic>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268" r="7183"/>
          <a:stretch/>
        </p:blipFill>
        <p:spPr bwMode="auto">
          <a:xfrm>
            <a:off x="6621273" y="4984034"/>
            <a:ext cx="5021995" cy="18739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מלבן 2"/>
          <p:cNvSpPr/>
          <p:nvPr/>
        </p:nvSpPr>
        <p:spPr>
          <a:xfrm>
            <a:off x="452479" y="1258145"/>
            <a:ext cx="5498275" cy="4231928"/>
          </a:xfrm>
          <a:prstGeom prst="rect">
            <a:avLst/>
          </a:prstGeom>
        </p:spPr>
        <p:txBody>
          <a:bodyPr wrap="square">
            <a:spAutoFit/>
          </a:bodyPr>
          <a:lstStyle/>
          <a:p>
            <a:pPr marL="274320" lvl="0" indent="-274320" algn="l" rtl="0">
              <a:spcBef>
                <a:spcPts val="600"/>
              </a:spcBef>
              <a:buClr>
                <a:srgbClr val="0F6FC6"/>
              </a:buClr>
              <a:buSzPct val="70000"/>
              <a:buFont typeface="Wingdings"/>
              <a:buChar char=""/>
            </a:pPr>
            <a:r>
              <a:rPr lang="en-US" sz="2400" dirty="0" smtClean="0">
                <a:solidFill>
                  <a:prstClr val="black"/>
                </a:solidFill>
                <a:latin typeface="Calibri" panose="020F0502020204030204" pitchFamily="34" charset="0"/>
              </a:rPr>
              <a:t>In 1905  he joined </a:t>
            </a:r>
            <a:r>
              <a:rPr lang="en-US" sz="2400" b="1" dirty="0" smtClean="0">
                <a:solidFill>
                  <a:prstClr val="black"/>
                </a:solidFill>
                <a:latin typeface="Calibri" panose="020F0502020204030204" pitchFamily="34" charset="0"/>
              </a:rPr>
              <a:t>The </a:t>
            </a:r>
            <a:r>
              <a:rPr lang="en-US" sz="2400" b="1" dirty="0" err="1" smtClean="0">
                <a:solidFill>
                  <a:prstClr val="black"/>
                </a:solidFill>
                <a:latin typeface="Calibri" panose="020F0502020204030204" pitchFamily="34" charset="0"/>
              </a:rPr>
              <a:t>Poale</a:t>
            </a:r>
            <a:r>
              <a:rPr lang="en-US" sz="2400" b="1" dirty="0" smtClean="0">
                <a:solidFill>
                  <a:prstClr val="black"/>
                </a:solidFill>
                <a:latin typeface="Calibri" panose="020F0502020204030204" pitchFamily="34" charset="0"/>
              </a:rPr>
              <a:t> Zion </a:t>
            </a:r>
            <a:r>
              <a:rPr lang="en-US" sz="2400" b="1" dirty="0" smtClean="0">
                <a:solidFill>
                  <a:prstClr val="black"/>
                </a:solidFill>
                <a:latin typeface="Calibri" panose="020F0502020204030204" pitchFamily="34" charset="0"/>
              </a:rPr>
              <a:t>Party</a:t>
            </a:r>
            <a:r>
              <a:rPr lang="en-US" sz="2400" dirty="0" smtClean="0">
                <a:solidFill>
                  <a:prstClr val="black"/>
                </a:solidFill>
                <a:latin typeface="Calibri" panose="020F0502020204030204" pitchFamily="34" charset="0"/>
              </a:rPr>
              <a:t>. </a:t>
            </a:r>
            <a:r>
              <a:rPr lang="en-US" sz="2400" b="1" dirty="0" smtClean="0">
                <a:solidFill>
                  <a:prstClr val="black"/>
                </a:solidFill>
                <a:latin typeface="Calibri" panose="020F0502020204030204" pitchFamily="34" charset="0"/>
              </a:rPr>
              <a:t>His life was given direction and meaning</a:t>
            </a:r>
            <a:r>
              <a:rPr lang="en-US" sz="2400" dirty="0" smtClean="0">
                <a:solidFill>
                  <a:prstClr val="black"/>
                </a:solidFill>
                <a:latin typeface="Calibri" panose="020F0502020204030204" pitchFamily="34" charset="0"/>
              </a:rPr>
              <a:t>. He participated in </a:t>
            </a:r>
            <a:r>
              <a:rPr lang="en-US" sz="2400" dirty="0" smtClean="0">
                <a:solidFill>
                  <a:prstClr val="black"/>
                </a:solidFill>
                <a:latin typeface="Calibri" panose="020F0502020204030204" pitchFamily="34" charset="0"/>
              </a:rPr>
              <a:t>meetings, </a:t>
            </a:r>
            <a:r>
              <a:rPr lang="en-US" sz="2400" dirty="0" smtClean="0">
                <a:solidFill>
                  <a:prstClr val="black"/>
                </a:solidFill>
                <a:latin typeface="Calibri" panose="020F0502020204030204" pitchFamily="34" charset="0"/>
              </a:rPr>
              <a:t>traveled and spread propaganda material.</a:t>
            </a:r>
          </a:p>
          <a:p>
            <a:pPr marL="274320" lvl="0" indent="-274320" algn="l" rtl="0">
              <a:spcBef>
                <a:spcPts val="600"/>
              </a:spcBef>
              <a:buClr>
                <a:srgbClr val="0F6FC6"/>
              </a:buClr>
              <a:buSzPct val="70000"/>
              <a:buFont typeface="Wingdings"/>
              <a:buChar char=""/>
            </a:pPr>
            <a:r>
              <a:rPr lang="en-US" sz="2400" dirty="0" smtClean="0">
                <a:solidFill>
                  <a:prstClr val="black"/>
                </a:solidFill>
                <a:latin typeface="Calibri" panose="020F0502020204030204" pitchFamily="34" charset="0"/>
                <a:cs typeface="David" panose="020E0502060401010101" pitchFamily="34" charset="-79"/>
              </a:rPr>
              <a:t>It </a:t>
            </a:r>
            <a:r>
              <a:rPr lang="en-US" sz="2400" dirty="0" smtClean="0">
                <a:solidFill>
                  <a:prstClr val="black"/>
                </a:solidFill>
                <a:latin typeface="Calibri" panose="020F0502020204030204" pitchFamily="34" charset="0"/>
                <a:cs typeface="David" panose="020E0502060401010101" pitchFamily="34" charset="-79"/>
              </a:rPr>
              <a:t>appears as </a:t>
            </a:r>
            <a:r>
              <a:rPr lang="en-US" sz="2400" dirty="0" smtClean="0">
                <a:solidFill>
                  <a:prstClr val="black"/>
                </a:solidFill>
                <a:latin typeface="Calibri" panose="020F0502020204030204" pitchFamily="34" charset="0"/>
                <a:cs typeface="David" panose="020E0502060401010101" pitchFamily="34" charset="-79"/>
              </a:rPr>
              <a:t>though Green's vigor, </a:t>
            </a:r>
            <a:r>
              <a:rPr lang="en-US" sz="2400" dirty="0">
                <a:solidFill>
                  <a:prstClr val="black"/>
                </a:solidFill>
                <a:latin typeface="Calibri" panose="020F0502020204030204" pitchFamily="34" charset="0"/>
                <a:cs typeface="David" panose="020E0502060401010101" pitchFamily="34" charset="-79"/>
              </a:rPr>
              <a:t>which will be there for the future, </a:t>
            </a:r>
            <a:r>
              <a:rPr lang="en-US" sz="2400" dirty="0" smtClean="0">
                <a:solidFill>
                  <a:prstClr val="black"/>
                </a:solidFill>
                <a:latin typeface="Calibri" panose="020F0502020204030204" pitchFamily="34" charset="0"/>
                <a:cs typeface="David" panose="020E0502060401010101" pitchFamily="34" charset="-79"/>
              </a:rPr>
              <a:t>seemed </a:t>
            </a:r>
            <a:r>
              <a:rPr lang="en-US" sz="2400" dirty="0">
                <a:solidFill>
                  <a:prstClr val="black"/>
                </a:solidFill>
                <a:latin typeface="Calibri" panose="020F0502020204030204" pitchFamily="34" charset="0"/>
                <a:cs typeface="David" panose="020E0502060401010101" pitchFamily="34" charset="-79"/>
              </a:rPr>
              <a:t>to be lethargic and untapped until he </a:t>
            </a:r>
            <a:r>
              <a:rPr lang="en-US" sz="2400" dirty="0" smtClean="0">
                <a:solidFill>
                  <a:prstClr val="black"/>
                </a:solidFill>
                <a:latin typeface="Calibri" panose="020F0502020204030204" pitchFamily="34" charset="0"/>
                <a:cs typeface="David" panose="020E0502060401010101" pitchFamily="34" charset="-79"/>
              </a:rPr>
              <a:t>had discovered </a:t>
            </a:r>
            <a:r>
              <a:rPr lang="en-US" sz="2400" b="1" dirty="0">
                <a:solidFill>
                  <a:prstClr val="black"/>
                </a:solidFill>
                <a:latin typeface="Calibri" panose="020F0502020204030204" pitchFamily="34" charset="0"/>
                <a:cs typeface="David" panose="020E0502060401010101" pitchFamily="34" charset="-79"/>
              </a:rPr>
              <a:t>political</a:t>
            </a:r>
            <a:r>
              <a:rPr lang="en-US" sz="2400" dirty="0">
                <a:solidFill>
                  <a:prstClr val="black"/>
                </a:solidFill>
                <a:latin typeface="Calibri" panose="020F0502020204030204" pitchFamily="34" charset="0"/>
                <a:cs typeface="David" panose="020E0502060401010101" pitchFamily="34" charset="-79"/>
              </a:rPr>
              <a:t> activity. </a:t>
            </a:r>
            <a:r>
              <a:rPr lang="en-US" sz="2400" b="1" dirty="0">
                <a:solidFill>
                  <a:prstClr val="black"/>
                </a:solidFill>
                <a:latin typeface="Calibri" panose="020F0502020204030204" pitchFamily="34" charset="0"/>
                <a:cs typeface="David" panose="020E0502060401010101" pitchFamily="34" charset="-79"/>
              </a:rPr>
              <a:t>He found his </a:t>
            </a:r>
            <a:r>
              <a:rPr lang="en-US" sz="2400" b="1" dirty="0" smtClean="0">
                <a:solidFill>
                  <a:prstClr val="black"/>
                </a:solidFill>
                <a:latin typeface="Calibri" panose="020F0502020204030204" pitchFamily="34" charset="0"/>
                <a:cs typeface="David" panose="020E0502060401010101" pitchFamily="34" charset="-79"/>
              </a:rPr>
              <a:t>way in life. </a:t>
            </a:r>
            <a:r>
              <a:rPr lang="en-US" sz="2400" b="1" dirty="0">
                <a:solidFill>
                  <a:prstClr val="black"/>
                </a:solidFill>
                <a:latin typeface="Calibri" panose="020F0502020204030204" pitchFamily="34" charset="0"/>
                <a:cs typeface="David" panose="020E0502060401010101" pitchFamily="34" charset="-79"/>
              </a:rPr>
              <a:t>From now on it will be his preferred route.</a:t>
            </a:r>
            <a:endParaRPr lang="he-IL" sz="2400" b="1" dirty="0">
              <a:solidFill>
                <a:prstClr val="black"/>
              </a:solidFill>
              <a:latin typeface="Calibri" panose="020F0502020204030204" pitchFamily="34" charset="0"/>
              <a:cs typeface="David" panose="020E0502060401010101" pitchFamily="34" charset="-79"/>
            </a:endParaRPr>
          </a:p>
        </p:txBody>
      </p:sp>
      <p:sp>
        <p:nvSpPr>
          <p:cNvPr id="6" name="מלבן 5"/>
          <p:cNvSpPr/>
          <p:nvPr/>
        </p:nvSpPr>
        <p:spPr>
          <a:xfrm>
            <a:off x="5829300" y="948690"/>
            <a:ext cx="5779304" cy="5909310"/>
          </a:xfrm>
          <a:prstGeom prst="rect">
            <a:avLst/>
          </a:prstGeom>
          <a:solidFill>
            <a:schemeClr val="bg1"/>
          </a:solidFill>
        </p:spPr>
        <p:txBody>
          <a:bodyPr wrap="square">
            <a:spAutoFit/>
          </a:bodyPr>
          <a:lstStyle/>
          <a:p>
            <a:pPr marL="274320" lvl="0" indent="-274320" algn="just" rtl="0">
              <a:spcBef>
                <a:spcPts val="600"/>
              </a:spcBef>
              <a:buClr>
                <a:srgbClr val="0F6FC6"/>
              </a:buClr>
              <a:buSzPct val="70000"/>
            </a:pPr>
            <a:r>
              <a:rPr lang="en-US" sz="1650" dirty="0" smtClean="0">
                <a:solidFill>
                  <a:prstClr val="black"/>
                </a:solidFill>
                <a:latin typeface="Calibri" panose="020F0502020204030204" pitchFamily="34" charset="0"/>
              </a:rPr>
              <a:t>	The “why and “how come” questions have only one single special solution: to forget about them… and with that?... Pleasures?  - we were not made for that, we would not enjoy them, they are not for us, not like work. And I am indeed thirsty for work, work which I will put my whole self into, work that will cover all my senses, all my thoughts, that will make my stormy emotions silent, that will make me forget the bothering questions – but where will you find such a job, where? I ask? And which people? I can honestly tell you that all the burden of my life, its content, is my essence and wish – Zionism – meaning, the rebirth of our nation on its land […] brother! I never ask for anything for anyone, I seek not pleasures nor education, not respect nor love, on it all I would give up, only one thing I ask – hope!!! </a:t>
            </a:r>
          </a:p>
          <a:p>
            <a:pPr marL="274320" lvl="0" indent="-274320" algn="just" rtl="0">
              <a:spcBef>
                <a:spcPts val="600"/>
              </a:spcBef>
              <a:buClr>
                <a:srgbClr val="0F6FC6"/>
              </a:buClr>
              <a:buSzPct val="70000"/>
            </a:pPr>
            <a:r>
              <a:rPr lang="en-US" sz="1650" dirty="0" smtClean="0">
                <a:solidFill>
                  <a:prstClr val="black"/>
                </a:solidFill>
                <a:latin typeface="Calibri" panose="020F0502020204030204" pitchFamily="34" charset="0"/>
                <a:cs typeface="David" panose="020E0502060401010101" pitchFamily="34" charset="-79"/>
              </a:rPr>
              <a:t>	(</a:t>
            </a:r>
            <a:r>
              <a:rPr lang="en-US" sz="1650" b="1" dirty="0" smtClean="0">
                <a:solidFill>
                  <a:prstClr val="black"/>
                </a:solidFill>
                <a:latin typeface="Calibri" panose="020F0502020204030204" pitchFamily="34" charset="0"/>
                <a:cs typeface="David" panose="020E0502060401010101" pitchFamily="34" charset="-79"/>
              </a:rPr>
              <a:t>David Ben-Gurion Letters, </a:t>
            </a:r>
            <a:r>
              <a:rPr lang="en-US" sz="1650" dirty="0" smtClean="0">
                <a:solidFill>
                  <a:prstClr val="black"/>
                </a:solidFill>
                <a:latin typeface="Calibri" panose="020F0502020204030204" pitchFamily="34" charset="0"/>
                <a:cs typeface="David" panose="020E0502060401010101" pitchFamily="34" charset="-79"/>
              </a:rPr>
              <a:t>Vol. 1 Page </a:t>
            </a:r>
            <a:r>
              <a:rPr lang="en-US" sz="1650" dirty="0" smtClean="0">
                <a:solidFill>
                  <a:prstClr val="black"/>
                </a:solidFill>
                <a:latin typeface="Calibri" panose="020F0502020204030204" pitchFamily="34" charset="0"/>
                <a:cs typeface="David" panose="020E0502060401010101" pitchFamily="34" charset="-79"/>
              </a:rPr>
              <a:t>57)</a:t>
            </a:r>
            <a:endParaRPr lang="he-IL" sz="1650" dirty="0" smtClean="0">
              <a:solidFill>
                <a:prstClr val="black"/>
              </a:solidFill>
              <a:latin typeface="Calibri" panose="020F0502020204030204" pitchFamily="34" charset="0"/>
              <a:cs typeface="David" panose="020E0502060401010101" pitchFamily="34" charset="-79"/>
            </a:endParaRPr>
          </a:p>
          <a:p>
            <a:pPr marL="274320" lvl="0" indent="-274320" algn="just" rtl="0">
              <a:spcBef>
                <a:spcPts val="600"/>
              </a:spcBef>
              <a:buClr>
                <a:srgbClr val="0F6FC6"/>
              </a:buClr>
              <a:buSzPct val="70000"/>
            </a:pPr>
            <a:r>
              <a:rPr lang="en-US" sz="1650" b="1" dirty="0" smtClean="0">
                <a:solidFill>
                  <a:prstClr val="black"/>
                </a:solidFill>
                <a:latin typeface="Calibri" panose="020F0502020204030204" pitchFamily="34" charset="0"/>
                <a:cs typeface="David" panose="020E0502060401010101" pitchFamily="34" charset="-79"/>
              </a:rPr>
              <a:t>	We are ready to dedicate our fresh energy, our talents and best human traits, for the purpose of our goal. We are prepared to work and to suffer, to take the load on us, with patience and non-stop for the idea that is law for us, that only in this land is the perfect solution to all of our bitter questions. </a:t>
            </a:r>
          </a:p>
          <a:p>
            <a:pPr marL="274320" lvl="0" indent="-274320" algn="just" rtl="0">
              <a:spcBef>
                <a:spcPts val="600"/>
              </a:spcBef>
              <a:buClr>
                <a:srgbClr val="0F6FC6"/>
              </a:buClr>
              <a:buSzPct val="70000"/>
            </a:pPr>
            <a:r>
              <a:rPr lang="en-US" sz="1650" dirty="0" smtClean="0">
                <a:solidFill>
                  <a:prstClr val="black"/>
                </a:solidFill>
                <a:latin typeface="Calibri" panose="020F0502020204030204" pitchFamily="34" charset="0"/>
                <a:cs typeface="David" panose="020E0502060401010101" pitchFamily="34" charset="-79"/>
              </a:rPr>
              <a:t>	(</a:t>
            </a:r>
            <a:r>
              <a:rPr lang="en-US" sz="1650" b="1" dirty="0" smtClean="0">
                <a:solidFill>
                  <a:prstClr val="black"/>
                </a:solidFill>
                <a:latin typeface="Calibri" panose="020F0502020204030204" pitchFamily="34" charset="0"/>
                <a:cs typeface="David" panose="020E0502060401010101" pitchFamily="34" charset="-79"/>
              </a:rPr>
              <a:t>David Ben-Gurion Letters, </a:t>
            </a:r>
            <a:r>
              <a:rPr lang="en-US" sz="1650" dirty="0" smtClean="0">
                <a:solidFill>
                  <a:prstClr val="black"/>
                </a:solidFill>
                <a:latin typeface="Calibri" panose="020F0502020204030204" pitchFamily="34" charset="0"/>
                <a:cs typeface="David" panose="020E0502060401010101" pitchFamily="34" charset="-79"/>
              </a:rPr>
              <a:t>Vol. 1 Page 52)</a:t>
            </a:r>
            <a:endParaRPr lang="he-IL" sz="1650" dirty="0">
              <a:solidFill>
                <a:prstClr val="black"/>
              </a:solidFill>
              <a:latin typeface="Calibri" panose="020F0502020204030204" pitchFamily="34" charset="0"/>
              <a:cs typeface="David" panose="020E0502060401010101" pitchFamily="34" charset="-79"/>
            </a:endParaRPr>
          </a:p>
        </p:txBody>
      </p:sp>
    </p:spTree>
    <p:extLst>
      <p:ext uri="{BB962C8B-B14F-4D97-AF65-F5344CB8AC3E}">
        <p14:creationId xmlns:p14="http://schemas.microsoft.com/office/powerpoint/2010/main" xmlns="" val="3005120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23900" y="268535"/>
            <a:ext cx="10572750" cy="550862"/>
          </a:xfrm>
        </p:spPr>
        <p:txBody>
          <a:bodyPr>
            <a:noAutofit/>
          </a:bodyPr>
          <a:lstStyle/>
          <a:p>
            <a:pPr rtl="0"/>
            <a:r>
              <a:rPr lang="en-US" sz="2400" b="1" dirty="0" smtClean="0"/>
              <a:t>Man of The Second Aliyah, </a:t>
            </a:r>
            <a:r>
              <a:rPr lang="en-US" sz="2400" b="1" dirty="0"/>
              <a:t>A</a:t>
            </a:r>
            <a:r>
              <a:rPr lang="en-US" sz="2400" b="1" dirty="0" smtClean="0"/>
              <a:t>ctive </a:t>
            </a:r>
            <a:r>
              <a:rPr lang="en-US" sz="2400" b="1" dirty="0"/>
              <a:t>and I</a:t>
            </a:r>
            <a:r>
              <a:rPr lang="en-US" sz="2400" b="1" dirty="0" smtClean="0"/>
              <a:t>nfluential </a:t>
            </a:r>
            <a:r>
              <a:rPr lang="en-US" sz="2400" b="1" dirty="0"/>
              <a:t>but </a:t>
            </a:r>
            <a:r>
              <a:rPr lang="en-US" sz="2400" b="1" dirty="0" smtClean="0"/>
              <a:t>Not One </a:t>
            </a:r>
            <a:r>
              <a:rPr lang="en-US" sz="2400" b="1" dirty="0"/>
              <a:t>of the </a:t>
            </a:r>
            <a:r>
              <a:rPr lang="en-US" sz="2400" b="1" dirty="0" smtClean="0"/>
              <a:t>Most Prominent Amongst </a:t>
            </a:r>
            <a:r>
              <a:rPr lang="en-US" sz="2400" b="1" dirty="0" smtClean="0"/>
              <a:t>the People who Shaped it</a:t>
            </a:r>
            <a:endParaRPr lang="he-IL" sz="2400" dirty="0"/>
          </a:p>
        </p:txBody>
      </p:sp>
      <p:sp>
        <p:nvSpPr>
          <p:cNvPr id="3" name="מציין מיקום תוכן 2"/>
          <p:cNvSpPr>
            <a:spLocks noGrp="1"/>
          </p:cNvSpPr>
          <p:nvPr>
            <p:ph sz="quarter" idx="1"/>
          </p:nvPr>
        </p:nvSpPr>
        <p:spPr>
          <a:xfrm>
            <a:off x="266699" y="819399"/>
            <a:ext cx="11353801" cy="6038603"/>
          </a:xfrm>
        </p:spPr>
        <p:txBody>
          <a:bodyPr>
            <a:normAutofit/>
          </a:bodyPr>
          <a:lstStyle/>
          <a:p>
            <a:pPr algn="just" rtl="0"/>
            <a:r>
              <a:rPr lang="en-US" altLang="he-IL" dirty="0">
                <a:latin typeface="Calibri" panose="020F0502020204030204" pitchFamily="34" charset="0"/>
                <a:cs typeface="David" panose="020E0502060401010101" pitchFamily="34" charset="-79"/>
              </a:rPr>
              <a:t>He immigrated to Israel in 1906, first working in farm work in Petah </a:t>
            </a:r>
            <a:r>
              <a:rPr lang="en-US" altLang="he-IL" dirty="0" err="1">
                <a:latin typeface="Calibri" panose="020F0502020204030204" pitchFamily="34" charset="0"/>
                <a:cs typeface="David" panose="020E0502060401010101" pitchFamily="34" charset="-79"/>
              </a:rPr>
              <a:t>Tikva</a:t>
            </a:r>
            <a:r>
              <a:rPr lang="en-US" altLang="he-IL" dirty="0">
                <a:latin typeface="Calibri" panose="020F0502020204030204" pitchFamily="34" charset="0"/>
                <a:cs typeface="David" panose="020E0502060401010101" pitchFamily="34" charset="-79"/>
              </a:rPr>
              <a:t>, </a:t>
            </a:r>
            <a:r>
              <a:rPr lang="en-US" altLang="he-IL" dirty="0" err="1">
                <a:latin typeface="Calibri" panose="020F0502020204030204" pitchFamily="34" charset="0"/>
                <a:cs typeface="David" panose="020E0502060401010101" pitchFamily="34" charset="-79"/>
              </a:rPr>
              <a:t>Kfar</a:t>
            </a:r>
            <a:r>
              <a:rPr lang="en-US" altLang="he-IL" dirty="0">
                <a:latin typeface="Calibri" panose="020F0502020204030204" pitchFamily="34" charset="0"/>
                <a:cs typeface="David" panose="020E0502060401010101" pitchFamily="34" charset="-79"/>
              </a:rPr>
              <a:t> Saba and </a:t>
            </a:r>
            <a:r>
              <a:rPr lang="en-US" altLang="he-IL" dirty="0" err="1">
                <a:latin typeface="Calibri" panose="020F0502020204030204" pitchFamily="34" charset="0"/>
                <a:cs typeface="David" panose="020E0502060401010101" pitchFamily="34" charset="-79"/>
              </a:rPr>
              <a:t>Sajara</a:t>
            </a:r>
            <a:r>
              <a:rPr lang="en-US" altLang="he-IL" dirty="0">
                <a:latin typeface="Calibri" panose="020F0502020204030204" pitchFamily="34" charset="0"/>
                <a:cs typeface="David" panose="020E0502060401010101" pitchFamily="34" charset="-79"/>
              </a:rPr>
              <a:t>, as well as in </a:t>
            </a:r>
            <a:r>
              <a:rPr lang="en-US" altLang="he-IL" dirty="0" err="1">
                <a:latin typeface="Calibri" panose="020F0502020204030204" pitchFamily="34" charset="0"/>
                <a:cs typeface="David" panose="020E0502060401010101" pitchFamily="34" charset="-79"/>
              </a:rPr>
              <a:t>Rishon</a:t>
            </a:r>
            <a:r>
              <a:rPr lang="en-US" altLang="he-IL" dirty="0">
                <a:latin typeface="Calibri" panose="020F0502020204030204" pitchFamily="34" charset="0"/>
                <a:cs typeface="David" panose="020E0502060401010101" pitchFamily="34" charset="-79"/>
              </a:rPr>
              <a:t> </a:t>
            </a:r>
            <a:r>
              <a:rPr lang="en-US" altLang="he-IL" dirty="0" err="1">
                <a:latin typeface="Calibri" panose="020F0502020204030204" pitchFamily="34" charset="0"/>
                <a:cs typeface="David" panose="020E0502060401010101" pitchFamily="34" charset="-79"/>
              </a:rPr>
              <a:t>Lezion's</a:t>
            </a:r>
            <a:r>
              <a:rPr lang="en-US" altLang="he-IL" dirty="0">
                <a:latin typeface="Calibri" panose="020F0502020204030204" pitchFamily="34" charset="0"/>
                <a:cs typeface="David" panose="020E0502060401010101" pitchFamily="34" charset="-79"/>
              </a:rPr>
              <a:t> winery. </a:t>
            </a:r>
            <a:r>
              <a:rPr lang="en-US" altLang="he-IL" dirty="0" smtClean="0">
                <a:latin typeface="Calibri" panose="020F0502020204030204" pitchFamily="34" charset="0"/>
                <a:cs typeface="David" panose="020E0502060401010101" pitchFamily="34" charset="-79"/>
              </a:rPr>
              <a:t>At that time </a:t>
            </a:r>
            <a:r>
              <a:rPr lang="en-US" altLang="he-IL" dirty="0">
                <a:latin typeface="Calibri" panose="020F0502020204030204" pitchFamily="34" charset="0"/>
                <a:cs typeface="David" panose="020E0502060401010101" pitchFamily="34" charset="-79"/>
              </a:rPr>
              <a:t>he lived in </a:t>
            </a:r>
            <a:r>
              <a:rPr lang="en-US" altLang="he-IL" dirty="0" err="1" smtClean="0">
                <a:latin typeface="Calibri" panose="020F0502020204030204" pitchFamily="34" charset="0"/>
                <a:cs typeface="David" panose="020E0502060401010101" pitchFamily="34" charset="-79"/>
              </a:rPr>
              <a:t>Sajara</a:t>
            </a:r>
            <a:r>
              <a:rPr lang="en-US" altLang="he-IL" dirty="0" smtClean="0">
                <a:latin typeface="Calibri" panose="020F0502020204030204" pitchFamily="34" charset="0"/>
                <a:cs typeface="David" panose="020E0502060401010101" pitchFamily="34" charset="-79"/>
              </a:rPr>
              <a:t>. David </a:t>
            </a:r>
            <a:r>
              <a:rPr lang="en-US" altLang="he-IL" dirty="0">
                <a:latin typeface="Calibri" panose="020F0502020204030204" pitchFamily="34" charset="0"/>
                <a:cs typeface="David" panose="020E0502060401010101" pitchFamily="34" charset="-79"/>
              </a:rPr>
              <a:t>Ben-Gurion said these were the most beautiful days of his life</a:t>
            </a:r>
            <a:r>
              <a:rPr lang="en-US" altLang="he-IL" dirty="0" smtClean="0">
                <a:latin typeface="Calibri" panose="020F0502020204030204" pitchFamily="34" charset="0"/>
                <a:cs typeface="David" panose="020E0502060401010101" pitchFamily="34" charset="-79"/>
              </a:rPr>
              <a:t>.</a:t>
            </a:r>
          </a:p>
          <a:p>
            <a:pPr algn="just" rtl="0"/>
            <a:r>
              <a:rPr lang="en-US" altLang="he-IL" b="1" dirty="0">
                <a:solidFill>
                  <a:srgbClr val="000000"/>
                </a:solidFill>
                <a:latin typeface="Calibri" panose="020F0502020204030204" pitchFamily="34" charset="0"/>
                <a:cs typeface="David" panose="020E0502060401010101" pitchFamily="34" charset="-79"/>
              </a:rPr>
              <a:t>He was not accepted into the </a:t>
            </a:r>
            <a:r>
              <a:rPr lang="en-US" altLang="he-IL" b="1" dirty="0" err="1">
                <a:solidFill>
                  <a:srgbClr val="000000"/>
                </a:solidFill>
                <a:latin typeface="Calibri" panose="020F0502020204030204" pitchFamily="34" charset="0"/>
                <a:cs typeface="David" panose="020E0502060401010101" pitchFamily="34" charset="-79"/>
              </a:rPr>
              <a:t>Hashomer</a:t>
            </a:r>
            <a:r>
              <a:rPr lang="en-US" altLang="he-IL" b="1" dirty="0">
                <a:solidFill>
                  <a:srgbClr val="000000"/>
                </a:solidFill>
                <a:latin typeface="Calibri" panose="020F0502020204030204" pitchFamily="34" charset="0"/>
                <a:cs typeface="David" panose="020E0502060401010101" pitchFamily="34" charset="-79"/>
              </a:rPr>
              <a:t> organization and later developed firm opposition to any attempt to establish a militia without political </a:t>
            </a:r>
            <a:r>
              <a:rPr lang="en-US" altLang="he-IL" b="1" dirty="0" smtClean="0">
                <a:solidFill>
                  <a:srgbClr val="000000"/>
                </a:solidFill>
                <a:latin typeface="Calibri" panose="020F0502020204030204" pitchFamily="34" charset="0"/>
                <a:cs typeface="David" panose="020E0502060401010101" pitchFamily="34" charset="-79"/>
              </a:rPr>
              <a:t>authority.</a:t>
            </a:r>
          </a:p>
          <a:p>
            <a:pPr algn="just" rtl="0"/>
            <a:r>
              <a:rPr lang="en-US" altLang="he-IL" dirty="0" smtClean="0">
                <a:solidFill>
                  <a:srgbClr val="000000"/>
                </a:solidFill>
                <a:latin typeface="Calibri" panose="020F0502020204030204" pitchFamily="34" charset="0"/>
                <a:cs typeface="David" panose="020E0502060401010101" pitchFamily="34" charset="-79"/>
              </a:rPr>
              <a:t>From </a:t>
            </a:r>
            <a:r>
              <a:rPr lang="en-US" altLang="he-IL" dirty="0" err="1" smtClean="0">
                <a:solidFill>
                  <a:srgbClr val="000000"/>
                </a:solidFill>
                <a:latin typeface="Calibri" panose="020F0502020204030204" pitchFamily="34" charset="0"/>
                <a:cs typeface="David" panose="020E0502060401010101" pitchFamily="34" charset="-79"/>
              </a:rPr>
              <a:t>Sajara</a:t>
            </a:r>
            <a:r>
              <a:rPr lang="en-US" altLang="he-IL" dirty="0" smtClean="0">
                <a:solidFill>
                  <a:srgbClr val="000000"/>
                </a:solidFill>
                <a:latin typeface="Calibri" panose="020F0502020204030204" pitchFamily="34" charset="0"/>
                <a:cs typeface="David" panose="020E0502060401010101" pitchFamily="34" charset="-79"/>
              </a:rPr>
              <a:t> he </a:t>
            </a:r>
            <a:r>
              <a:rPr lang="en-US" altLang="he-IL" dirty="0">
                <a:solidFill>
                  <a:srgbClr val="000000"/>
                </a:solidFill>
                <a:latin typeface="Calibri" panose="020F0502020204030204" pitchFamily="34" charset="0"/>
                <a:cs typeface="David" panose="020E0502060401010101" pitchFamily="34" charset="-79"/>
              </a:rPr>
              <a:t>moved to Jerusalem to write in the weekly, </a:t>
            </a:r>
            <a:r>
              <a:rPr lang="en-US" altLang="he-IL" dirty="0" smtClean="0">
                <a:solidFill>
                  <a:srgbClr val="000000"/>
                </a:solidFill>
                <a:latin typeface="Calibri" panose="020F0502020204030204" pitchFamily="34" charset="0"/>
                <a:cs typeface="David" panose="020E0502060401010101" pitchFamily="34" charset="-79"/>
              </a:rPr>
              <a:t>‘</a:t>
            </a:r>
            <a:r>
              <a:rPr lang="en-US" altLang="he-IL" dirty="0" err="1" smtClean="0">
                <a:solidFill>
                  <a:srgbClr val="000000"/>
                </a:solidFill>
                <a:latin typeface="Calibri" panose="020F0502020204030204" pitchFamily="34" charset="0"/>
                <a:cs typeface="David" panose="020E0502060401010101" pitchFamily="34" charset="-79"/>
              </a:rPr>
              <a:t>HaAchdut</a:t>
            </a:r>
            <a:r>
              <a:rPr lang="en-US" altLang="he-IL" dirty="0" smtClean="0">
                <a:solidFill>
                  <a:srgbClr val="000000"/>
                </a:solidFill>
                <a:latin typeface="Calibri" panose="020F0502020204030204" pitchFamily="34" charset="0"/>
                <a:cs typeface="David" panose="020E0502060401010101" pitchFamily="34" charset="-79"/>
              </a:rPr>
              <a:t>’ (lit. ‘The Unity’). </a:t>
            </a:r>
            <a:r>
              <a:rPr lang="en-US" altLang="he-IL" dirty="0" smtClean="0">
                <a:solidFill>
                  <a:srgbClr val="000000"/>
                </a:solidFill>
                <a:latin typeface="Calibri" panose="020F0502020204030204" pitchFamily="34" charset="0"/>
                <a:cs typeface="David" panose="020E0502060401010101" pitchFamily="34" charset="-79"/>
              </a:rPr>
              <a:t>H</a:t>
            </a:r>
            <a:r>
              <a:rPr lang="en-US" altLang="he-IL" dirty="0" smtClean="0">
                <a:solidFill>
                  <a:srgbClr val="000000"/>
                </a:solidFill>
                <a:latin typeface="Calibri" panose="020F0502020204030204" pitchFamily="34" charset="0"/>
                <a:cs typeface="David" panose="020E0502060401010101" pitchFamily="34" charset="-79"/>
              </a:rPr>
              <a:t>e signed his articles </a:t>
            </a:r>
            <a:r>
              <a:rPr lang="en-US" altLang="he-IL" dirty="0" smtClean="0">
                <a:solidFill>
                  <a:srgbClr val="000000"/>
                </a:solidFill>
                <a:latin typeface="Calibri" panose="020F0502020204030204" pitchFamily="34" charset="0"/>
                <a:cs typeface="David" panose="020E0502060401010101" pitchFamily="34" charset="-79"/>
              </a:rPr>
              <a:t>with the </a:t>
            </a:r>
            <a:r>
              <a:rPr lang="en-US" altLang="he-IL" dirty="0">
                <a:solidFill>
                  <a:srgbClr val="000000"/>
                </a:solidFill>
                <a:latin typeface="Calibri" panose="020F0502020204030204" pitchFamily="34" charset="0"/>
                <a:cs typeface="David" panose="020E0502060401010101" pitchFamily="34" charset="-79"/>
              </a:rPr>
              <a:t>Hebrew surname: </a:t>
            </a:r>
            <a:r>
              <a:rPr lang="en-US" altLang="he-IL" dirty="0" smtClean="0">
                <a:solidFill>
                  <a:srgbClr val="000000"/>
                </a:solidFill>
                <a:latin typeface="Calibri" panose="020F0502020204030204" pitchFamily="34" charset="0"/>
                <a:cs typeface="David" panose="020E0502060401010101" pitchFamily="34" charset="-79"/>
              </a:rPr>
              <a:t>'Ben-Gurion‘ Instead </a:t>
            </a:r>
            <a:r>
              <a:rPr lang="en-US" altLang="he-IL" dirty="0">
                <a:solidFill>
                  <a:srgbClr val="000000"/>
                </a:solidFill>
                <a:latin typeface="Calibri" panose="020F0502020204030204" pitchFamily="34" charset="0"/>
                <a:cs typeface="David" panose="020E0502060401010101" pitchFamily="34" charset="-79"/>
              </a:rPr>
              <a:t>of the foreign name - 'Green' and it became </a:t>
            </a:r>
            <a:r>
              <a:rPr lang="en-US" altLang="he-IL" dirty="0" smtClean="0">
                <a:solidFill>
                  <a:srgbClr val="000000"/>
                </a:solidFill>
                <a:latin typeface="Calibri" panose="020F0502020204030204" pitchFamily="34" charset="0"/>
                <a:cs typeface="David" panose="020E0502060401010101" pitchFamily="34" charset="-79"/>
              </a:rPr>
              <a:t>his </a:t>
            </a:r>
            <a:r>
              <a:rPr lang="en-US" altLang="he-IL" dirty="0">
                <a:solidFill>
                  <a:srgbClr val="000000"/>
                </a:solidFill>
                <a:latin typeface="Calibri" panose="020F0502020204030204" pitchFamily="34" charset="0"/>
                <a:cs typeface="David" panose="020E0502060401010101" pitchFamily="34" charset="-79"/>
              </a:rPr>
              <a:t>official name.</a:t>
            </a:r>
            <a:endParaRPr lang="he-IL" altLang="he-IL" b="1" dirty="0">
              <a:latin typeface="Calibri" panose="020F0502020204030204" pitchFamily="34" charset="0"/>
              <a:cs typeface="David" panose="020E0502060401010101" pitchFamily="34" charset="-79"/>
            </a:endParaRPr>
          </a:p>
          <a:p>
            <a:pPr marL="0" indent="0" algn="just">
              <a:buNone/>
            </a:pPr>
            <a:endParaRPr lang="he-IL" altLang="he-IL" b="1" dirty="0" smtClean="0">
              <a:solidFill>
                <a:srgbClr val="000000"/>
              </a:solidFill>
              <a:latin typeface="Calibri" panose="020F0502020204030204" pitchFamily="34" charset="0"/>
              <a:cs typeface="David" panose="020E0502060401010101" pitchFamily="34" charset="-79"/>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3937" y="3902075"/>
            <a:ext cx="5511052" cy="2955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11994" y="3902074"/>
            <a:ext cx="3413204" cy="21544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5439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0"/>
            <a:ext cx="9956800" cy="6858000"/>
          </a:xfrm>
        </p:spPr>
        <p:txBody>
          <a:bodyPr>
            <a:normAutofit/>
          </a:bodyPr>
          <a:lstStyle/>
          <a:p>
            <a:pPr marL="0" indent="0" algn="ctr">
              <a:buNone/>
            </a:pPr>
            <a:r>
              <a:rPr lang="en-US" sz="4800" b="1" cap="small" dirty="0" smtClean="0">
                <a:solidFill>
                  <a:schemeClr val="tx2"/>
                </a:solidFill>
                <a:latin typeface="+mj-lt"/>
                <a:ea typeface="+mj-ea"/>
                <a:cs typeface="+mj-cs"/>
              </a:rPr>
              <a:t>Section 2:</a:t>
            </a:r>
            <a:endParaRPr lang="he-IL" sz="4800" b="1" cap="small" dirty="0">
              <a:solidFill>
                <a:schemeClr val="tx2"/>
              </a:solidFill>
              <a:latin typeface="+mj-lt"/>
              <a:ea typeface="+mj-ea"/>
              <a:cs typeface="+mj-cs"/>
            </a:endParaRPr>
          </a:p>
          <a:p>
            <a:pPr marL="0" indent="0" algn="ctr">
              <a:buNone/>
            </a:pPr>
            <a:r>
              <a:rPr lang="en-US" sz="4800" b="1" cap="small" dirty="0" smtClean="0">
                <a:solidFill>
                  <a:schemeClr val="tx2"/>
                </a:solidFill>
                <a:latin typeface="+mj-lt"/>
                <a:ea typeface="+mj-ea"/>
                <a:cs typeface="+mj-cs"/>
              </a:rPr>
              <a:t>Meeting Paths</a:t>
            </a:r>
            <a:endParaRPr lang="he-IL" sz="4800" b="1" cap="small" dirty="0" smtClean="0">
              <a:solidFill>
                <a:schemeClr val="tx2"/>
              </a:solidFill>
              <a:latin typeface="+mj-lt"/>
              <a:ea typeface="+mj-ea"/>
              <a:cs typeface="+mj-cs"/>
            </a:endParaRPr>
          </a:p>
          <a:p>
            <a:pPr marL="0" indent="0" algn="ctr">
              <a:buNone/>
            </a:pPr>
            <a:r>
              <a:rPr lang="en-US" sz="4800" b="1" cap="small" dirty="0">
                <a:solidFill>
                  <a:schemeClr val="tx2"/>
                </a:solidFill>
                <a:latin typeface="+mj-lt"/>
                <a:ea typeface="+mj-ea"/>
                <a:cs typeface="+mj-cs"/>
              </a:rPr>
              <a:t>T</a:t>
            </a:r>
            <a:r>
              <a:rPr lang="en-US" sz="4800" b="1" cap="small" dirty="0" smtClean="0">
                <a:solidFill>
                  <a:schemeClr val="tx2"/>
                </a:solidFill>
                <a:latin typeface="+mj-lt"/>
                <a:ea typeface="+mj-ea"/>
                <a:cs typeface="+mj-cs"/>
              </a:rPr>
              <a:t>he </a:t>
            </a:r>
            <a:r>
              <a:rPr lang="en-US" sz="4800" b="1" cap="small" dirty="0">
                <a:solidFill>
                  <a:schemeClr val="tx2"/>
                </a:solidFill>
                <a:latin typeface="+mj-lt"/>
                <a:ea typeface="+mj-ea"/>
                <a:cs typeface="+mj-cs"/>
              </a:rPr>
              <a:t>B</a:t>
            </a:r>
            <a:r>
              <a:rPr lang="en-US" sz="4800" b="1" cap="small" dirty="0" smtClean="0">
                <a:solidFill>
                  <a:schemeClr val="tx2"/>
                </a:solidFill>
                <a:latin typeface="+mj-lt"/>
                <a:ea typeface="+mj-ea"/>
                <a:cs typeface="+mj-cs"/>
              </a:rPr>
              <a:t>eginning </a:t>
            </a:r>
            <a:r>
              <a:rPr lang="en-US" sz="4800" b="1" cap="small" dirty="0">
                <a:solidFill>
                  <a:schemeClr val="tx2"/>
                </a:solidFill>
                <a:latin typeface="+mj-lt"/>
                <a:ea typeface="+mj-ea"/>
                <a:cs typeface="+mj-cs"/>
              </a:rPr>
              <a:t>of a </a:t>
            </a:r>
            <a:r>
              <a:rPr lang="en-US" sz="4800" b="1" cap="small" dirty="0" smtClean="0">
                <a:solidFill>
                  <a:schemeClr val="tx2"/>
                </a:solidFill>
                <a:latin typeface="+mj-lt"/>
                <a:ea typeface="+mj-ea"/>
                <a:cs typeface="+mj-cs"/>
              </a:rPr>
              <a:t>Conflict </a:t>
            </a:r>
            <a:r>
              <a:rPr lang="en-US" sz="4800" b="1" cap="small" dirty="0">
                <a:solidFill>
                  <a:schemeClr val="tx2"/>
                </a:solidFill>
                <a:latin typeface="+mj-lt"/>
                <a:ea typeface="+mj-ea"/>
                <a:cs typeface="+mj-cs"/>
              </a:rPr>
              <a:t>B</a:t>
            </a:r>
            <a:r>
              <a:rPr lang="en-US" sz="4800" b="1" cap="small" dirty="0" smtClean="0">
                <a:solidFill>
                  <a:schemeClr val="tx2"/>
                </a:solidFill>
                <a:latin typeface="+mj-lt"/>
                <a:ea typeface="+mj-ea"/>
                <a:cs typeface="+mj-cs"/>
              </a:rPr>
              <a:t>etween ‘Political Zionism’ and ‘Practical Zionism’ </a:t>
            </a:r>
            <a:endParaRPr lang="en-US" sz="4800" b="1" cap="small" dirty="0" smtClean="0">
              <a:solidFill>
                <a:schemeClr val="tx2"/>
              </a:solidFill>
              <a:latin typeface="+mj-lt"/>
              <a:ea typeface="+mj-ea"/>
              <a:cs typeface="+mj-cs"/>
            </a:endParaRPr>
          </a:p>
          <a:p>
            <a:pPr marL="0" indent="0" algn="ctr">
              <a:buNone/>
            </a:pPr>
            <a:r>
              <a:rPr lang="en-US" sz="4800" b="1" cap="small" dirty="0" smtClean="0">
                <a:solidFill>
                  <a:schemeClr val="tx2"/>
                </a:solidFill>
                <a:latin typeface="+mj-lt"/>
                <a:ea typeface="+mj-ea"/>
                <a:cs typeface="+mj-cs"/>
              </a:rPr>
              <a:t>from </a:t>
            </a:r>
            <a:r>
              <a:rPr lang="en-US" sz="4800" b="1" cap="small" dirty="0">
                <a:solidFill>
                  <a:schemeClr val="tx2"/>
                </a:solidFill>
                <a:latin typeface="+mj-lt"/>
                <a:ea typeface="+mj-ea"/>
                <a:cs typeface="+mj-cs"/>
              </a:rPr>
              <a:t>the </a:t>
            </a:r>
            <a:r>
              <a:rPr lang="en-US" sz="4800" b="1" cap="small" dirty="0">
                <a:solidFill>
                  <a:schemeClr val="tx2"/>
                </a:solidFill>
                <a:latin typeface="+mj-lt"/>
                <a:ea typeface="+mj-ea"/>
                <a:cs typeface="+mj-cs"/>
              </a:rPr>
              <a:t>World War </a:t>
            </a:r>
            <a:r>
              <a:rPr lang="en-US" sz="4800" b="1" cap="small" dirty="0" smtClean="0">
                <a:solidFill>
                  <a:schemeClr val="tx2"/>
                </a:solidFill>
                <a:latin typeface="+mj-lt"/>
                <a:ea typeface="+mj-ea"/>
                <a:cs typeface="+mj-cs"/>
              </a:rPr>
              <a:t>to Political Rivalry</a:t>
            </a:r>
            <a:endParaRPr lang="he-IL" sz="4800" b="1" cap="small" dirty="0">
              <a:solidFill>
                <a:schemeClr val="tx2"/>
              </a:solidFill>
              <a:latin typeface="+mj-lt"/>
              <a:ea typeface="+mj-ea"/>
              <a:cs typeface="+mj-cs"/>
            </a:endParaRPr>
          </a:p>
        </p:txBody>
      </p:sp>
    </p:spTree>
    <p:extLst>
      <p:ext uri="{BB962C8B-B14F-4D97-AF65-F5344CB8AC3E}">
        <p14:creationId xmlns:p14="http://schemas.microsoft.com/office/powerpoint/2010/main" xmlns="" val="1447043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2"/>
          <p:cNvSpPr/>
          <p:nvPr/>
        </p:nvSpPr>
        <p:spPr>
          <a:xfrm>
            <a:off x="5466669" y="0"/>
            <a:ext cx="3658281" cy="1938992"/>
          </a:xfrm>
          <a:prstGeom prst="rect">
            <a:avLst/>
          </a:prstGeom>
          <a:solidFill>
            <a:schemeClr val="bg1"/>
          </a:solidFill>
        </p:spPr>
        <p:txBody>
          <a:bodyPr wrap="square">
            <a:spAutoFit/>
          </a:bodyPr>
          <a:lstStyle/>
          <a:p>
            <a:pPr lvl="0" algn="ctr" rtl="0"/>
            <a:r>
              <a:rPr lang="en-US" sz="2400" b="1" cap="small" dirty="0" smtClean="0">
                <a:latin typeface="Calibri" panose="020F0502020204030204" pitchFamily="34" charset="0"/>
              </a:rPr>
              <a:t>Zionist activity in the US – the establishment of the </a:t>
            </a:r>
            <a:r>
              <a:rPr lang="en-US" sz="2400" b="1" cap="small" dirty="0" smtClean="0">
                <a:latin typeface="Calibri" panose="020F0502020204030204" pitchFamily="34" charset="0"/>
              </a:rPr>
              <a:t>Hebrew battalions</a:t>
            </a:r>
            <a:endParaRPr lang="en-US" sz="2400" b="1" cap="small" dirty="0" smtClean="0">
              <a:latin typeface="Calibri" panose="020F0502020204030204" pitchFamily="34" charset="0"/>
            </a:endParaRPr>
          </a:p>
          <a:p>
            <a:pPr lvl="0" algn="ctr" rtl="0"/>
            <a:endParaRPr lang="en-US" sz="2400" b="1" cap="small" dirty="0" smtClean="0">
              <a:latin typeface="Calibri" panose="020F0502020204030204" pitchFamily="34" charset="0"/>
            </a:endParaRPr>
          </a:p>
          <a:p>
            <a:pPr lvl="0" algn="ctr" rtl="0"/>
            <a:r>
              <a:rPr lang="en-US" sz="2400" b="1" cap="small" dirty="0" smtClean="0">
                <a:latin typeface="Calibri" panose="020F0502020204030204" pitchFamily="34" charset="0"/>
              </a:rPr>
              <a:t> </a:t>
            </a:r>
            <a:endParaRPr lang="he-IL" sz="2400" dirty="0">
              <a:latin typeface="Calibri" panose="020F0502020204030204" pitchFamily="34" charset="0"/>
            </a:endParaRPr>
          </a:p>
        </p:txBody>
      </p:sp>
      <p:pic>
        <p:nvPicPr>
          <p:cNvPr id="10246"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01582" y="-148788"/>
            <a:ext cx="3309999" cy="1494446"/>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56841" y="1689477"/>
            <a:ext cx="6135159" cy="4200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מלבן 1"/>
          <p:cNvSpPr/>
          <p:nvPr/>
        </p:nvSpPr>
        <p:spPr>
          <a:xfrm>
            <a:off x="9859415" y="3298774"/>
            <a:ext cx="2352165" cy="2092368"/>
          </a:xfrm>
          <a:prstGeom prst="rect">
            <a:avLst/>
          </a:prstGeom>
        </p:spPr>
        <p:txBody>
          <a:bodyPr wrap="square">
            <a:spAutoFit/>
          </a:bodyPr>
          <a:lstStyle/>
          <a:p>
            <a:pPr lvl="0" algn="l" rtl="0">
              <a:lnSpc>
                <a:spcPct val="95000"/>
              </a:lnSpc>
            </a:pPr>
            <a:r>
              <a:rPr lang="en-US" altLang="he-IL" sz="1710" dirty="0" smtClean="0">
                <a:solidFill>
                  <a:srgbClr val="000000"/>
                </a:solidFill>
                <a:latin typeface="Calibri" panose="020F0502020204030204" pitchFamily="34" charset="0"/>
                <a:cs typeface="Arial" panose="020B0604020202020204" pitchFamily="34" charset="0"/>
              </a:rPr>
              <a:t>David Ben-Gurion and </a:t>
            </a:r>
            <a:r>
              <a:rPr lang="en-US" altLang="he-IL" sz="1710" dirty="0" err="1" smtClean="0">
                <a:solidFill>
                  <a:srgbClr val="000000"/>
                </a:solidFill>
                <a:latin typeface="Calibri" panose="020F0502020204030204" pitchFamily="34" charset="0"/>
                <a:cs typeface="Arial" panose="020B0604020202020204" pitchFamily="34" charset="0"/>
              </a:rPr>
              <a:t>Itzhak</a:t>
            </a:r>
            <a:r>
              <a:rPr lang="en-US" altLang="he-IL" sz="1710" dirty="0" smtClean="0">
                <a:solidFill>
                  <a:srgbClr val="000000"/>
                </a:solidFill>
                <a:latin typeface="Calibri" panose="020F0502020204030204" pitchFamily="34" charset="0"/>
                <a:cs typeface="Arial" panose="020B0604020202020204" pitchFamily="34" charset="0"/>
              </a:rPr>
              <a:t> Ben </a:t>
            </a:r>
            <a:r>
              <a:rPr lang="en-US" altLang="he-IL" sz="1710" dirty="0" err="1" smtClean="0">
                <a:solidFill>
                  <a:srgbClr val="000000"/>
                </a:solidFill>
                <a:latin typeface="Calibri" panose="020F0502020204030204" pitchFamily="34" charset="0"/>
                <a:cs typeface="Arial" panose="020B0604020202020204" pitchFamily="34" charset="0"/>
              </a:rPr>
              <a:t>Tzvi</a:t>
            </a:r>
            <a:r>
              <a:rPr lang="en-US" altLang="he-IL" sz="1710" dirty="0" smtClean="0">
                <a:solidFill>
                  <a:srgbClr val="000000"/>
                </a:solidFill>
                <a:latin typeface="Calibri" panose="020F0502020204030204" pitchFamily="34" charset="0"/>
                <a:cs typeface="Arial" panose="020B0604020202020204" pitchFamily="34" charset="0"/>
              </a:rPr>
              <a:t> left to America and became activists there. During this </a:t>
            </a:r>
            <a:r>
              <a:rPr lang="en-US" altLang="he-IL" sz="1710" dirty="0" smtClean="0">
                <a:solidFill>
                  <a:srgbClr val="000000"/>
                </a:solidFill>
                <a:latin typeface="Calibri" panose="020F0502020204030204" pitchFamily="34" charset="0"/>
                <a:cs typeface="Arial" panose="020B0604020202020204" pitchFamily="34" charset="0"/>
              </a:rPr>
              <a:t>period, </a:t>
            </a:r>
            <a:r>
              <a:rPr lang="en-US" altLang="he-IL" sz="1710" dirty="0" smtClean="0">
                <a:solidFill>
                  <a:srgbClr val="000000"/>
                </a:solidFill>
                <a:latin typeface="Calibri" panose="020F0502020204030204" pitchFamily="34" charset="0"/>
                <a:cs typeface="Arial" panose="020B0604020202020204" pitchFamily="34" charset="0"/>
              </a:rPr>
              <a:t>Ben-Gurion met Paula </a:t>
            </a:r>
            <a:r>
              <a:rPr lang="en-US" altLang="he-IL" sz="1710" dirty="0" err="1" smtClean="0">
                <a:solidFill>
                  <a:srgbClr val="000000"/>
                </a:solidFill>
                <a:latin typeface="Calibri" panose="020F0502020204030204" pitchFamily="34" charset="0"/>
                <a:cs typeface="Arial" panose="020B0604020202020204" pitchFamily="34" charset="0"/>
              </a:rPr>
              <a:t>Monbez</a:t>
            </a:r>
            <a:r>
              <a:rPr lang="en-US" altLang="he-IL" sz="1710" dirty="0" smtClean="0">
                <a:solidFill>
                  <a:srgbClr val="000000"/>
                </a:solidFill>
                <a:latin typeface="Calibri" panose="020F0502020204030204" pitchFamily="34" charset="0"/>
                <a:cs typeface="Arial" panose="020B0604020202020204" pitchFamily="34" charset="0"/>
              </a:rPr>
              <a:t> in New York and married her.</a:t>
            </a:r>
            <a:endParaRPr lang="he-IL" altLang="he-IL" sz="1710" dirty="0">
              <a:solidFill>
                <a:srgbClr val="000000"/>
              </a:solidFill>
              <a:latin typeface="Calibri" panose="020F0502020204030204" pitchFamily="34" charset="0"/>
              <a:cs typeface="Arial" panose="020B0604020202020204" pitchFamily="34"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6908" y="2674671"/>
            <a:ext cx="4412515" cy="4183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מלבן 2"/>
          <p:cNvSpPr/>
          <p:nvPr/>
        </p:nvSpPr>
        <p:spPr>
          <a:xfrm>
            <a:off x="26315" y="0"/>
            <a:ext cx="5631535" cy="2246769"/>
          </a:xfrm>
          <a:prstGeom prst="rect">
            <a:avLst/>
          </a:prstGeom>
        </p:spPr>
        <p:txBody>
          <a:bodyPr wrap="square">
            <a:spAutoFit/>
          </a:bodyPr>
          <a:lstStyle/>
          <a:p>
            <a:pPr lvl="0" algn="ctr" rtl="0"/>
            <a:r>
              <a:rPr lang="en-US" sz="2000" b="1" cap="small" dirty="0">
                <a:solidFill>
                  <a:srgbClr val="04617B"/>
                </a:solidFill>
              </a:rPr>
              <a:t>First meeting between the two,</a:t>
            </a:r>
          </a:p>
          <a:p>
            <a:pPr lvl="0" algn="ctr" rtl="0"/>
            <a:r>
              <a:rPr lang="en-US" sz="2000" b="1" cap="small" dirty="0">
                <a:solidFill>
                  <a:srgbClr val="04617B"/>
                </a:solidFill>
              </a:rPr>
              <a:t>Alexandria 1915,</a:t>
            </a:r>
          </a:p>
          <a:p>
            <a:pPr lvl="0" algn="ctr" rtl="0"/>
            <a:r>
              <a:rPr lang="en-US" sz="2000" b="1" cap="small" dirty="0">
                <a:solidFill>
                  <a:srgbClr val="04617B"/>
                </a:solidFill>
              </a:rPr>
              <a:t>A second meeting </a:t>
            </a:r>
            <a:r>
              <a:rPr lang="en-US" sz="2000" b="1" cap="small" dirty="0" smtClean="0">
                <a:solidFill>
                  <a:srgbClr val="04617B"/>
                </a:solidFill>
              </a:rPr>
              <a:t>at the </a:t>
            </a:r>
            <a:r>
              <a:rPr lang="en-US" sz="2000" b="1" cap="small" dirty="0">
                <a:solidFill>
                  <a:srgbClr val="04617B"/>
                </a:solidFill>
              </a:rPr>
              <a:t>Hebrew battalions.</a:t>
            </a:r>
          </a:p>
          <a:p>
            <a:pPr lvl="0" algn="ctr" rtl="0"/>
            <a:r>
              <a:rPr lang="en-US" sz="2000" b="1" cap="small" dirty="0">
                <a:solidFill>
                  <a:srgbClr val="04617B"/>
                </a:solidFill>
              </a:rPr>
              <a:t>Jabotinsky, the </a:t>
            </a:r>
            <a:r>
              <a:rPr lang="en-US" sz="2000" b="1" cap="small" dirty="0" smtClean="0">
                <a:solidFill>
                  <a:srgbClr val="04617B"/>
                </a:solidFill>
              </a:rPr>
              <a:t>senior of the group, </a:t>
            </a:r>
            <a:r>
              <a:rPr lang="en-US" sz="2000" b="1" cap="small" dirty="0">
                <a:solidFill>
                  <a:srgbClr val="04617B"/>
                </a:solidFill>
              </a:rPr>
              <a:t>tends to seek political contact with the </a:t>
            </a:r>
            <a:r>
              <a:rPr lang="en-US" sz="2000" b="1" cap="small" dirty="0" smtClean="0">
                <a:solidFill>
                  <a:srgbClr val="04617B"/>
                </a:solidFill>
              </a:rPr>
              <a:t>British.</a:t>
            </a:r>
            <a:endParaRPr lang="en-US" sz="2000" b="1" cap="small" dirty="0">
              <a:solidFill>
                <a:srgbClr val="04617B"/>
              </a:solidFill>
            </a:endParaRPr>
          </a:p>
          <a:p>
            <a:pPr lvl="0" algn="ctr" rtl="0"/>
            <a:r>
              <a:rPr lang="en-US" sz="2000" b="1" cap="small" dirty="0" smtClean="0">
                <a:solidFill>
                  <a:srgbClr val="04617B"/>
                </a:solidFill>
              </a:rPr>
              <a:t>Ben-Gurion lives in a tent </a:t>
            </a:r>
            <a:r>
              <a:rPr lang="en-US" sz="2000" b="1" cap="small" dirty="0">
                <a:solidFill>
                  <a:srgbClr val="04617B"/>
                </a:solidFill>
              </a:rPr>
              <a:t>with </a:t>
            </a:r>
            <a:r>
              <a:rPr lang="en-US" sz="2000" b="1" cap="small" dirty="0" smtClean="0">
                <a:solidFill>
                  <a:srgbClr val="04617B"/>
                </a:solidFill>
              </a:rPr>
              <a:t>his partners from the </a:t>
            </a:r>
            <a:r>
              <a:rPr lang="en-US" sz="2000" b="1" cap="small" dirty="0" smtClean="0">
                <a:solidFill>
                  <a:srgbClr val="04617B"/>
                </a:solidFill>
              </a:rPr>
              <a:t>workers </a:t>
            </a:r>
            <a:r>
              <a:rPr lang="en-US" sz="2000" b="1" cap="small" dirty="0" smtClean="0">
                <a:solidFill>
                  <a:srgbClr val="04617B"/>
                </a:solidFill>
              </a:rPr>
              <a:t>party</a:t>
            </a:r>
            <a:endParaRPr lang="he-IL" sz="2000" dirty="0">
              <a:solidFill>
                <a:prstClr val="black"/>
              </a:solidFill>
            </a:endParaRPr>
          </a:p>
        </p:txBody>
      </p:sp>
      <p:sp>
        <p:nvSpPr>
          <p:cNvPr id="9" name="מלבן 2"/>
          <p:cNvSpPr/>
          <p:nvPr/>
        </p:nvSpPr>
        <p:spPr>
          <a:xfrm>
            <a:off x="8983753" y="-1843"/>
            <a:ext cx="3227827" cy="1569660"/>
          </a:xfrm>
          <a:prstGeom prst="rect">
            <a:avLst/>
          </a:prstGeom>
          <a:solidFill>
            <a:schemeClr val="bg1"/>
          </a:solidFill>
        </p:spPr>
        <p:txBody>
          <a:bodyPr wrap="square">
            <a:spAutoFit/>
          </a:bodyPr>
          <a:lstStyle/>
          <a:p>
            <a:pPr lvl="0" algn="ctr" rtl="0"/>
            <a:r>
              <a:rPr lang="en-US" sz="2400" b="1" cap="small" dirty="0" smtClean="0">
                <a:latin typeface="Calibri" panose="020F0502020204030204" pitchFamily="34" charset="0"/>
              </a:rPr>
              <a:t>Learning Law in </a:t>
            </a:r>
          </a:p>
          <a:p>
            <a:pPr lvl="0" algn="ctr" rtl="0"/>
            <a:r>
              <a:rPr lang="en-US" sz="2400" b="1" cap="small" dirty="0" smtClean="0">
                <a:latin typeface="Calibri" panose="020F0502020204030204" pitchFamily="34" charset="0"/>
              </a:rPr>
              <a:t>turkey and exiled </a:t>
            </a:r>
          </a:p>
          <a:p>
            <a:pPr lvl="0" algn="ctr" rtl="0"/>
            <a:r>
              <a:rPr lang="en-US" sz="2400" b="1" cap="small" dirty="0" smtClean="0">
                <a:latin typeface="Calibri" panose="020F0502020204030204" pitchFamily="34" charset="0"/>
              </a:rPr>
              <a:t>from the </a:t>
            </a:r>
            <a:r>
              <a:rPr lang="en-US" sz="2400" b="1" cap="small" dirty="0" smtClean="0">
                <a:latin typeface="Calibri" panose="020F0502020204030204" pitchFamily="34" charset="0"/>
              </a:rPr>
              <a:t>Land of </a:t>
            </a:r>
            <a:r>
              <a:rPr lang="en-US" sz="2400" b="1" cap="small" dirty="0" smtClean="0">
                <a:latin typeface="Calibri" panose="020F0502020204030204" pitchFamily="34" charset="0"/>
              </a:rPr>
              <a:t>Israel </a:t>
            </a:r>
            <a:endParaRPr lang="en-US" sz="2400" dirty="0">
              <a:latin typeface="Calibri" panose="020F0502020204030204" pitchFamily="34" charset="0"/>
            </a:endParaRPr>
          </a:p>
          <a:p>
            <a:pPr lvl="0" algn="ctr" rtl="0"/>
            <a:endParaRPr lang="en-US" sz="2400" b="1" cap="small" dirty="0" smtClean="0">
              <a:latin typeface="Calibri" panose="020F0502020204030204" pitchFamily="34" charset="0"/>
            </a:endParaRPr>
          </a:p>
        </p:txBody>
      </p:sp>
    </p:spTree>
    <p:extLst>
      <p:ext uri="{BB962C8B-B14F-4D97-AF65-F5344CB8AC3E}">
        <p14:creationId xmlns:p14="http://schemas.microsoft.com/office/powerpoint/2010/main" xmlns="" val="1931343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03799" y="149690"/>
            <a:ext cx="6707640" cy="720725"/>
          </a:xfrm>
        </p:spPr>
        <p:txBody>
          <a:bodyPr>
            <a:normAutofit fontScale="90000"/>
          </a:bodyPr>
          <a:lstStyle/>
          <a:p>
            <a:pPr>
              <a:defRPr/>
            </a:pPr>
            <a:r>
              <a:rPr lang="en-US" b="1" dirty="0" smtClean="0"/>
              <a:t>Third Meeting: Conflicting </a:t>
            </a:r>
            <a:r>
              <a:rPr lang="en-US" b="1" dirty="0"/>
              <a:t>P</a:t>
            </a:r>
            <a:r>
              <a:rPr lang="en-US" b="1" dirty="0" smtClean="0"/>
              <a:t>erceptions </a:t>
            </a:r>
            <a:r>
              <a:rPr lang="en-US" b="1" dirty="0"/>
              <a:t>in the Tel Hai </a:t>
            </a:r>
            <a:r>
              <a:rPr lang="en-US" b="1" dirty="0" smtClean="0"/>
              <a:t>Affair</a:t>
            </a:r>
            <a:endParaRPr lang="he-IL" b="1" dirty="0"/>
          </a:p>
        </p:txBody>
      </p:sp>
      <p:pic>
        <p:nvPicPr>
          <p:cNvPr id="1229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365076"/>
            <a:ext cx="7278749" cy="32505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4" name="Picture 2"/>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xmlns="" val="0"/>
              </a:ext>
            </a:extLst>
          </a:blip>
          <a:srcRect l="8278" t="10865" r="11730" b="5490"/>
          <a:stretch/>
        </p:blipFill>
        <p:spPr bwMode="auto">
          <a:xfrm>
            <a:off x="6972592" y="0"/>
            <a:ext cx="5004000" cy="392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מלבן 3"/>
          <p:cNvSpPr/>
          <p:nvPr/>
        </p:nvSpPr>
        <p:spPr>
          <a:xfrm>
            <a:off x="247650" y="1122438"/>
            <a:ext cx="6158899" cy="2215991"/>
          </a:xfrm>
          <a:prstGeom prst="rect">
            <a:avLst/>
          </a:prstGeom>
        </p:spPr>
        <p:txBody>
          <a:bodyPr wrap="square">
            <a:spAutoFit/>
          </a:bodyPr>
          <a:lstStyle/>
          <a:p>
            <a:pPr algn="l" rtl="0"/>
            <a:r>
              <a:rPr lang="en-US" sz="2300" dirty="0">
                <a:solidFill>
                  <a:prstClr val="black"/>
                </a:solidFill>
                <a:latin typeface="Calibri" panose="020F0502020204030204" pitchFamily="34" charset="0"/>
              </a:rPr>
              <a:t>Jabotinsky the officer and </a:t>
            </a:r>
            <a:r>
              <a:rPr lang="en-US" sz="2300" dirty="0" smtClean="0">
                <a:solidFill>
                  <a:prstClr val="black"/>
                </a:solidFill>
                <a:latin typeface="Calibri" panose="020F0502020204030204" pitchFamily="34" charset="0"/>
              </a:rPr>
              <a:t>a holder of status</a:t>
            </a:r>
            <a:endParaRPr lang="en-US" sz="2300" dirty="0">
              <a:solidFill>
                <a:prstClr val="black"/>
              </a:solidFill>
              <a:latin typeface="Calibri" panose="020F0502020204030204" pitchFamily="34" charset="0"/>
            </a:endParaRPr>
          </a:p>
          <a:p>
            <a:pPr algn="l" rtl="0"/>
            <a:r>
              <a:rPr lang="en-US" sz="2300" dirty="0">
                <a:solidFill>
                  <a:prstClr val="black"/>
                </a:solidFill>
                <a:latin typeface="Calibri" panose="020F0502020204030204" pitchFamily="34" charset="0"/>
              </a:rPr>
              <a:t>What is </a:t>
            </a:r>
            <a:r>
              <a:rPr lang="en-US" sz="2300" dirty="0" smtClean="0">
                <a:solidFill>
                  <a:prstClr val="black"/>
                </a:solidFill>
                <a:latin typeface="Calibri" panose="020F0502020204030204" pitchFamily="34" charset="0"/>
              </a:rPr>
              <a:t>the Zionism’s independent ability to act?</a:t>
            </a:r>
            <a:endParaRPr lang="en-US" sz="2300" dirty="0">
              <a:solidFill>
                <a:prstClr val="black"/>
              </a:solidFill>
              <a:latin typeface="Calibri" panose="020F0502020204030204" pitchFamily="34" charset="0"/>
            </a:endParaRPr>
          </a:p>
          <a:p>
            <a:pPr algn="l" rtl="0"/>
            <a:r>
              <a:rPr lang="en-US" sz="2300" dirty="0">
                <a:solidFill>
                  <a:prstClr val="black"/>
                </a:solidFill>
                <a:latin typeface="Calibri" panose="020F0502020204030204" pitchFamily="34" charset="0"/>
              </a:rPr>
              <a:t>What is the role of Britain in </a:t>
            </a:r>
            <a:r>
              <a:rPr lang="en-US" sz="2300" dirty="0" smtClean="0">
                <a:solidFill>
                  <a:prstClr val="black"/>
                </a:solidFill>
                <a:latin typeface="Calibri" panose="020F0502020204030204" pitchFamily="34" charset="0"/>
              </a:rPr>
              <a:t>fulfilling the </a:t>
            </a:r>
            <a:r>
              <a:rPr lang="en-US" sz="2300" dirty="0">
                <a:solidFill>
                  <a:prstClr val="black"/>
                </a:solidFill>
                <a:latin typeface="Calibri" panose="020F0502020204030204" pitchFamily="34" charset="0"/>
              </a:rPr>
              <a:t>Zionism?</a:t>
            </a:r>
          </a:p>
          <a:p>
            <a:pPr algn="l" rtl="0"/>
            <a:r>
              <a:rPr lang="en-US" sz="2300" dirty="0">
                <a:solidFill>
                  <a:prstClr val="black"/>
                </a:solidFill>
                <a:latin typeface="Calibri" panose="020F0502020204030204" pitchFamily="34" charset="0"/>
              </a:rPr>
              <a:t>What is the value of an agricultural Jewish settlement?</a:t>
            </a:r>
          </a:p>
          <a:p>
            <a:pPr algn="l" rtl="0"/>
            <a:r>
              <a:rPr lang="en-US" sz="2300" dirty="0">
                <a:solidFill>
                  <a:prstClr val="black"/>
                </a:solidFill>
                <a:latin typeface="Calibri" panose="020F0502020204030204" pitchFamily="34" charset="0"/>
              </a:rPr>
              <a:t>How can I produce effective protection?</a:t>
            </a:r>
            <a:endParaRPr lang="he-IL" sz="2300" dirty="0">
              <a:latin typeface="Calibri" panose="020F0502020204030204" pitchFamily="34" charset="0"/>
            </a:endParaRPr>
          </a:p>
        </p:txBody>
      </p:sp>
      <p:sp>
        <p:nvSpPr>
          <p:cNvPr id="6" name="מלבן 5"/>
          <p:cNvSpPr/>
          <p:nvPr/>
        </p:nvSpPr>
        <p:spPr>
          <a:xfrm>
            <a:off x="7086600" y="0"/>
            <a:ext cx="1962150" cy="4762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The Zionist Proposal 2.1919</a:t>
            </a:r>
            <a:endParaRPr lang="en-US" sz="1200" b="1" dirty="0">
              <a:solidFill>
                <a:schemeClr val="tx1"/>
              </a:solidFill>
            </a:endParaRPr>
          </a:p>
        </p:txBody>
      </p:sp>
      <p:sp>
        <p:nvSpPr>
          <p:cNvPr id="7" name="מלבן 6"/>
          <p:cNvSpPr/>
          <p:nvPr/>
        </p:nvSpPr>
        <p:spPr>
          <a:xfrm>
            <a:off x="7048500" y="990600"/>
            <a:ext cx="1962150" cy="47625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accent1">
                    <a:lumMod val="50000"/>
                  </a:schemeClr>
                </a:solidFill>
              </a:rPr>
              <a:t>Mediterranean Sea</a:t>
            </a:r>
            <a:endParaRPr lang="en-US" sz="1400" b="1" dirty="0">
              <a:solidFill>
                <a:schemeClr val="accent1">
                  <a:lumMod val="50000"/>
                </a:schemeClr>
              </a:solidFill>
            </a:endParaRPr>
          </a:p>
        </p:txBody>
      </p:sp>
      <p:sp>
        <p:nvSpPr>
          <p:cNvPr id="8" name="מלבן 7"/>
          <p:cNvSpPr/>
          <p:nvPr/>
        </p:nvSpPr>
        <p:spPr>
          <a:xfrm>
            <a:off x="9715500" y="933450"/>
            <a:ext cx="1200150" cy="1905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1">
                    <a:lumMod val="50000"/>
                  </a:schemeClr>
                </a:solidFill>
              </a:rPr>
              <a:t>Lebanon</a:t>
            </a:r>
            <a:endParaRPr lang="en-US" sz="1200" b="1" dirty="0">
              <a:solidFill>
                <a:schemeClr val="accent1">
                  <a:lumMod val="50000"/>
                </a:schemeClr>
              </a:solidFill>
            </a:endParaRPr>
          </a:p>
        </p:txBody>
      </p:sp>
      <p:sp>
        <p:nvSpPr>
          <p:cNvPr id="9" name="מלבן 8"/>
          <p:cNvSpPr/>
          <p:nvPr/>
        </p:nvSpPr>
        <p:spPr>
          <a:xfrm>
            <a:off x="11220450" y="1619250"/>
            <a:ext cx="590550" cy="17145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1">
                    <a:lumMod val="50000"/>
                  </a:schemeClr>
                </a:solidFill>
              </a:rPr>
              <a:t>Syria</a:t>
            </a:r>
            <a:endParaRPr lang="en-US" sz="1200" b="1" dirty="0">
              <a:solidFill>
                <a:schemeClr val="accent1">
                  <a:lumMod val="50000"/>
                </a:schemeClr>
              </a:solidFill>
            </a:endParaRPr>
          </a:p>
        </p:txBody>
      </p:sp>
      <p:sp>
        <p:nvSpPr>
          <p:cNvPr id="10" name="מלבן 9"/>
          <p:cNvSpPr/>
          <p:nvPr/>
        </p:nvSpPr>
        <p:spPr>
          <a:xfrm>
            <a:off x="11049000" y="3429000"/>
            <a:ext cx="838200" cy="4191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1">
                    <a:lumMod val="50000"/>
                  </a:schemeClr>
                </a:solidFill>
              </a:rPr>
              <a:t>Trans-Jordan</a:t>
            </a:r>
            <a:endParaRPr lang="en-US" sz="1200" b="1" dirty="0">
              <a:solidFill>
                <a:schemeClr val="accent1">
                  <a:lumMod val="50000"/>
                </a:schemeClr>
              </a:solidFill>
            </a:endParaRPr>
          </a:p>
        </p:txBody>
      </p:sp>
      <p:sp>
        <p:nvSpPr>
          <p:cNvPr id="11" name="מלבן 10"/>
          <p:cNvSpPr/>
          <p:nvPr/>
        </p:nvSpPr>
        <p:spPr>
          <a:xfrm>
            <a:off x="7505700" y="1619250"/>
            <a:ext cx="1962150" cy="228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accent1">
                    <a:lumMod val="50000"/>
                  </a:schemeClr>
                </a:solidFill>
              </a:rPr>
              <a:t>Sykes-Picot Line</a:t>
            </a:r>
            <a:endParaRPr lang="en-US" sz="1400" b="1" dirty="0">
              <a:solidFill>
                <a:schemeClr val="accent1">
                  <a:lumMod val="50000"/>
                </a:schemeClr>
              </a:solidFill>
            </a:endParaRPr>
          </a:p>
        </p:txBody>
      </p:sp>
    </p:spTree>
    <p:extLst>
      <p:ext uri="{BB962C8B-B14F-4D97-AF65-F5344CB8AC3E}">
        <p14:creationId xmlns:p14="http://schemas.microsoft.com/office/powerpoint/2010/main" xmlns="" val="91349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48655" y="217153"/>
            <a:ext cx="11582400" cy="576262"/>
          </a:xfrm>
        </p:spPr>
        <p:txBody>
          <a:bodyPr>
            <a:normAutofit fontScale="90000"/>
          </a:bodyPr>
          <a:lstStyle/>
          <a:p>
            <a:pPr algn="ctr" rtl="0">
              <a:defRPr/>
            </a:pPr>
            <a:r>
              <a:rPr lang="en-US" b="1" dirty="0"/>
              <a:t>The words of Ze'ev Jabotinsky at the Provisional Committee meeting, February 1920</a:t>
            </a:r>
            <a:endParaRPr lang="he-IL" b="1" dirty="0"/>
          </a:p>
        </p:txBody>
      </p:sp>
      <p:sp>
        <p:nvSpPr>
          <p:cNvPr id="3" name="מציין מיקום תוכן 2"/>
          <p:cNvSpPr>
            <a:spLocks noGrp="1"/>
          </p:cNvSpPr>
          <p:nvPr>
            <p:ph idx="1"/>
          </p:nvPr>
        </p:nvSpPr>
        <p:spPr>
          <a:xfrm>
            <a:off x="247650" y="673100"/>
            <a:ext cx="11292417" cy="6165850"/>
          </a:xfrm>
        </p:spPr>
        <p:txBody>
          <a:bodyPr>
            <a:normAutofit lnSpcReduction="10000"/>
          </a:bodyPr>
          <a:lstStyle/>
          <a:p>
            <a:pPr marL="0" indent="0" algn="just" rtl="0">
              <a:buFont typeface="Arial" pitchFamily="34" charset="0"/>
              <a:buNone/>
              <a:defRPr/>
            </a:pPr>
            <a:r>
              <a:rPr lang="en-US" dirty="0">
                <a:latin typeface="Calibri" panose="020F0502020204030204" pitchFamily="34" charset="0"/>
              </a:rPr>
              <a:t>'I'm just a guest here, and I have no permission to express my opinion. Still, I think that everyone in the French area should return to Israel. I'll explain my tastes. I don't want to deceive myself, as other people do here [...]</a:t>
            </a:r>
          </a:p>
          <a:p>
            <a:pPr marL="0" indent="0" algn="just" rtl="0">
              <a:buFont typeface="Arial" pitchFamily="34" charset="0"/>
              <a:buNone/>
              <a:defRPr/>
            </a:pPr>
            <a:r>
              <a:rPr lang="en-US" dirty="0">
                <a:latin typeface="Calibri" panose="020F0502020204030204" pitchFamily="34" charset="0"/>
              </a:rPr>
              <a:t>When I wrote my articles on the Upper Galilee, I heard that the number of defenders must be about 200. I said then and say even now, that in hundreds of people we will not be able to stand on our land. There is a danger that they will not be killed, for if they are stripped they will leave nothing on them, and send them back; And that would be ridiculous. Now they talk about 500. But the Arabs have a lot of weapons, and 500 people can't stand them ...</a:t>
            </a:r>
          </a:p>
          <a:p>
            <a:pPr marL="0" indent="0" algn="just" rtl="0">
              <a:buFont typeface="Arial" pitchFamily="34" charset="0"/>
              <a:buNone/>
              <a:defRPr/>
            </a:pPr>
            <a:r>
              <a:rPr lang="en-US" dirty="0">
                <a:latin typeface="Calibri" panose="020F0502020204030204" pitchFamily="34" charset="0"/>
              </a:rPr>
              <a:t>And now the political side of this matter. We are constantly demanding that the British government be all over Israel, and if we ourselves want to stand and defend these places, nothing will come of it [...]</a:t>
            </a:r>
          </a:p>
          <a:p>
            <a:pPr marL="0" indent="0" algn="just" rtl="0">
              <a:buFont typeface="Arial" pitchFamily="34" charset="0"/>
              <a:buNone/>
              <a:defRPr/>
            </a:pPr>
            <a:r>
              <a:rPr lang="en-US" dirty="0">
                <a:latin typeface="Calibri" panose="020F0502020204030204" pitchFamily="34" charset="0"/>
              </a:rPr>
              <a:t>I ask you, as your friend, to tell the young defendants the bitter truth. And maybe we'll save the situation.</a:t>
            </a:r>
          </a:p>
          <a:p>
            <a:pPr marL="0" indent="0" algn="just" rtl="0">
              <a:buFont typeface="Arial" pitchFamily="34" charset="0"/>
              <a:buNone/>
              <a:defRPr/>
            </a:pPr>
            <a:r>
              <a:rPr lang="en-US" dirty="0">
                <a:latin typeface="Calibri" panose="020F0502020204030204" pitchFamily="34" charset="0"/>
              </a:rPr>
              <a:t>What to do? I will say: We have one political institution, and this is the regiment! </a:t>
            </a:r>
            <a:endParaRPr lang="en-US" dirty="0" smtClean="0">
              <a:latin typeface="Calibri" panose="020F0502020204030204" pitchFamily="34" charset="0"/>
            </a:endParaRPr>
          </a:p>
          <a:p>
            <a:pPr marL="0" indent="0" algn="just" rtl="0">
              <a:buFont typeface="Arial" pitchFamily="34" charset="0"/>
              <a:buNone/>
              <a:defRPr/>
            </a:pPr>
            <a:r>
              <a:rPr lang="en-US" dirty="0" smtClean="0">
                <a:latin typeface="Calibri" panose="020F0502020204030204" pitchFamily="34" charset="0"/>
              </a:rPr>
              <a:t>He </a:t>
            </a:r>
            <a:r>
              <a:rPr lang="en-US" dirty="0">
                <a:latin typeface="Calibri" panose="020F0502020204030204" pitchFamily="34" charset="0"/>
              </a:rPr>
              <a:t>is idle but needs to build a second, third battalion, etc. Another way is not!</a:t>
            </a:r>
          </a:p>
          <a:p>
            <a:pPr marL="0" indent="0" algn="just" rtl="0">
              <a:buFont typeface="Arial" pitchFamily="34" charset="0"/>
              <a:buNone/>
              <a:defRPr/>
            </a:pPr>
            <a:r>
              <a:rPr lang="en-US" dirty="0" smtClean="0">
                <a:latin typeface="Calibri" panose="020F0502020204030204" pitchFamily="34" charset="0"/>
              </a:rPr>
              <a:t>You </a:t>
            </a:r>
            <a:r>
              <a:rPr lang="en-US" dirty="0">
                <a:latin typeface="Calibri" panose="020F0502020204030204" pitchFamily="34" charset="0"/>
              </a:rPr>
              <a:t>have to tell your friends: Return back there and build the existing one here!</a:t>
            </a:r>
            <a:endParaRPr lang="he-IL" dirty="0">
              <a:latin typeface="Calibri" panose="020F0502020204030204" pitchFamily="34" charset="0"/>
            </a:endParaRPr>
          </a:p>
        </p:txBody>
      </p:sp>
    </p:spTree>
    <p:extLst>
      <p:ext uri="{BB962C8B-B14F-4D97-AF65-F5344CB8AC3E}">
        <p14:creationId xmlns:p14="http://schemas.microsoft.com/office/powerpoint/2010/main" xmlns="" val="1257396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2283" y="645446"/>
            <a:ext cx="9956800" cy="692150"/>
          </a:xfrm>
        </p:spPr>
        <p:txBody>
          <a:bodyPr>
            <a:normAutofit fontScale="90000"/>
          </a:bodyPr>
          <a:lstStyle/>
          <a:p>
            <a:pPr rtl="0">
              <a:defRPr/>
            </a:pPr>
            <a:r>
              <a:rPr lang="en-US" b="1" dirty="0"/>
              <a:t>Ben-Gurion and party leaders working against the withdrawal from the Upper Galilee, partly from a perception of Zionist independence in Britain</a:t>
            </a:r>
            <a:endParaRPr lang="he-IL" b="1" dirty="0"/>
          </a:p>
        </p:txBody>
      </p:sp>
      <p:sp>
        <p:nvSpPr>
          <p:cNvPr id="18435" name="מציין מיקום תוכן 2"/>
          <p:cNvSpPr>
            <a:spLocks noGrp="1"/>
          </p:cNvSpPr>
          <p:nvPr>
            <p:ph sz="quarter" idx="1"/>
          </p:nvPr>
        </p:nvSpPr>
        <p:spPr>
          <a:xfrm>
            <a:off x="33869" y="1337596"/>
            <a:ext cx="11713633" cy="5832376"/>
          </a:xfrm>
        </p:spPr>
        <p:txBody>
          <a:bodyPr>
            <a:normAutofit/>
          </a:bodyPr>
          <a:lstStyle/>
          <a:p>
            <a:pPr algn="l" rtl="0"/>
            <a:r>
              <a:rPr lang="en-US" altLang="he-IL" dirty="0">
                <a:latin typeface="Calibri" panose="020F0502020204030204" pitchFamily="34" charset="0"/>
              </a:rPr>
              <a:t>David Ben-Gurion: "It is clear to us that every place where a Jewish worker works must be protected</a:t>
            </a:r>
            <a:r>
              <a:rPr lang="en-US" altLang="he-IL" dirty="0" smtClean="0">
                <a:latin typeface="Calibri" panose="020F0502020204030204" pitchFamily="34" charset="0"/>
              </a:rPr>
              <a:t>.“ They </a:t>
            </a:r>
            <a:r>
              <a:rPr lang="en-US" altLang="he-IL" dirty="0">
                <a:latin typeface="Calibri" panose="020F0502020204030204" pitchFamily="34" charset="0"/>
              </a:rPr>
              <a:t>say this is an Arabic question. This is a diplomatic question. But the question is neither diplomatic nor Arab. The question is only Zionist, and very serious. Ostrich says that the entire Upper Galilee, and not just the small settlement that lives there, is in danger of losing it to the Jewish people.</a:t>
            </a:r>
            <a:endParaRPr lang="he-IL" altLang="he-IL" dirty="0" smtClean="0">
              <a:latin typeface="Calibri" panose="020F0502020204030204" pitchFamily="34" charset="0"/>
            </a:endParaRPr>
          </a:p>
          <a:p>
            <a:pPr algn="just" rtl="0"/>
            <a:r>
              <a:rPr lang="en-US" dirty="0">
                <a:latin typeface="Calibri" panose="020F0502020204030204" pitchFamily="34" charset="0"/>
              </a:rPr>
              <a:t>Ben-Gurion wrote a few days after the Balfour Declaration</a:t>
            </a:r>
            <a:r>
              <a:rPr lang="en-US" dirty="0" smtClean="0">
                <a:latin typeface="Calibri" panose="020F0502020204030204" pitchFamily="34" charset="0"/>
              </a:rPr>
              <a:t>: "</a:t>
            </a:r>
            <a:r>
              <a:rPr lang="en-US" dirty="0">
                <a:latin typeface="Calibri" panose="020F0502020204030204" pitchFamily="34" charset="0"/>
              </a:rPr>
              <a:t>Only in our labor will our country be. England did not return the land to us. It is precisely now, at the moment of the great triumph of victory, that this particular thing must be emphasized with special force: England is unable to return the land to us, nor because the land does not have it, or does not yet have it." ...] There is no clean country for the people but labor and creation torments, building and settlement efforts. "</a:t>
            </a:r>
            <a:endParaRPr lang="he-IL" altLang="he-IL" dirty="0" smtClean="0">
              <a:latin typeface="Calibri" panose="020F0502020204030204" pitchFamily="34" charset="0"/>
            </a:endParaRPr>
          </a:p>
        </p:txBody>
      </p:sp>
    </p:spTree>
    <p:extLst>
      <p:ext uri="{BB962C8B-B14F-4D97-AF65-F5344CB8AC3E}">
        <p14:creationId xmlns:p14="http://schemas.microsoft.com/office/powerpoint/2010/main" xmlns="" val="1522593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37067"/>
            <a:ext cx="9956800" cy="629392"/>
          </a:xfrm>
        </p:spPr>
        <p:txBody>
          <a:bodyPr>
            <a:normAutofit fontScale="90000"/>
          </a:bodyPr>
          <a:lstStyle/>
          <a:p>
            <a:pPr rtl="0"/>
            <a:r>
              <a:rPr lang="en-US" sz="2800" b="1" dirty="0"/>
              <a:t>Jabotinsky’s Legion Concept and the Lack of Self-Defense Value</a:t>
            </a:r>
            <a:endParaRPr lang="he-IL" b="1" dirty="0"/>
          </a:p>
        </p:txBody>
      </p:sp>
      <p:sp>
        <p:nvSpPr>
          <p:cNvPr id="3" name="מציין מיקום תוכן 2"/>
          <p:cNvSpPr>
            <a:spLocks noGrp="1"/>
          </p:cNvSpPr>
          <p:nvPr>
            <p:ph sz="quarter" idx="1"/>
          </p:nvPr>
        </p:nvSpPr>
        <p:spPr>
          <a:xfrm>
            <a:off x="609600" y="724395"/>
            <a:ext cx="10790712" cy="5749557"/>
          </a:xfrm>
        </p:spPr>
        <p:txBody>
          <a:bodyPr>
            <a:normAutofit lnSpcReduction="10000"/>
          </a:bodyPr>
          <a:lstStyle/>
          <a:p>
            <a:pPr algn="just" rtl="0"/>
            <a:r>
              <a:rPr lang="en-US" dirty="0">
                <a:latin typeface="Calibri" panose="020F0502020204030204" pitchFamily="34" charset="0"/>
              </a:rPr>
              <a:t>Jabotinsky put the Jewish regiments at the center of his security concept. He did not believe in the self-esteem of the Jews to organize a worthy protective force for his name, but rather endeavored to establish a Jewish force for visible and professional Jewish waves, with the agreement of the British, whose commanders were Jews</a:t>
            </a:r>
            <a:r>
              <a:rPr lang="en-US" dirty="0" smtClean="0">
                <a:latin typeface="Calibri" panose="020F0502020204030204" pitchFamily="34" charset="0"/>
              </a:rPr>
              <a:t>:</a:t>
            </a:r>
          </a:p>
          <a:p>
            <a:pPr marL="0" indent="0" algn="just" rtl="0">
              <a:buNone/>
            </a:pPr>
            <a:r>
              <a:rPr lang="en-US" b="1" dirty="0">
                <a:latin typeface="Calibri" panose="020F0502020204030204" pitchFamily="34" charset="0"/>
              </a:rPr>
              <a:t>"And here one must beware of one beautiful but dangerous illusion: It is an all-too-common exaggeration that, in a state of danger, our peasants will be able to defend themselves even without regiments. Simple: one stick to the sixth nation [...] The only and most purposeful form of the Hebrew defense is - a Hebrew battalion. "</a:t>
            </a:r>
            <a:endParaRPr lang="he-IL" dirty="0">
              <a:latin typeface="Calibri" panose="020F0502020204030204" pitchFamily="34" charset="0"/>
            </a:endParaRPr>
          </a:p>
          <a:p>
            <a:pPr algn="just" rtl="0"/>
            <a:r>
              <a:rPr lang="en-US" dirty="0">
                <a:latin typeface="Calibri" panose="020F0502020204030204" pitchFamily="34" charset="0"/>
              </a:rPr>
              <a:t>The concept of British regiments established and operated by the British was integrated into Jabotinsky's overall view of the importance of </a:t>
            </a:r>
            <a:r>
              <a:rPr lang="en-US" dirty="0" smtClean="0">
                <a:latin typeface="Calibri" panose="020F0502020204030204" pitchFamily="34" charset="0"/>
              </a:rPr>
              <a:t>the British </a:t>
            </a:r>
            <a:r>
              <a:rPr lang="en-US" dirty="0">
                <a:latin typeface="Calibri" panose="020F0502020204030204" pitchFamily="34" charset="0"/>
              </a:rPr>
              <a:t>to Zionism. In 1921 he said</a:t>
            </a:r>
            <a:r>
              <a:rPr lang="en-US" dirty="0" smtClean="0">
                <a:latin typeface="Calibri" panose="020F0502020204030204" pitchFamily="34" charset="0"/>
              </a:rPr>
              <a:t>:</a:t>
            </a:r>
          </a:p>
          <a:p>
            <a:pPr marL="0" indent="0" algn="l" rtl="0">
              <a:buNone/>
            </a:pPr>
            <a:r>
              <a:rPr lang="en-US" b="1" dirty="0">
                <a:latin typeface="Calibri" panose="020F0502020204030204" pitchFamily="34" charset="0"/>
              </a:rPr>
              <a:t>"I believe that 5,000 Jewish soldiers constitute a force if they are part of the British army, and represent the British power behind them. If they are not part of the British army, I do not believe in them."</a:t>
            </a:r>
            <a:endParaRPr lang="he-IL" b="1" dirty="0">
              <a:latin typeface="Calibri" panose="020F0502020204030204" pitchFamily="34" charset="0"/>
            </a:endParaRPr>
          </a:p>
        </p:txBody>
      </p:sp>
    </p:spTree>
    <p:extLst>
      <p:ext uri="{BB962C8B-B14F-4D97-AF65-F5344CB8AC3E}">
        <p14:creationId xmlns:p14="http://schemas.microsoft.com/office/powerpoint/2010/main" xmlns="" val="952381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en-US" sz="5400" b="1" cap="small" dirty="0" smtClean="0">
                <a:solidFill>
                  <a:schemeClr val="tx2"/>
                </a:solidFill>
                <a:latin typeface="+mj-lt"/>
                <a:ea typeface="+mj-ea"/>
                <a:cs typeface="+mj-cs"/>
              </a:rPr>
              <a:t>Section 1:</a:t>
            </a:r>
            <a:endParaRPr lang="he-IL" sz="5400" b="1" cap="small" dirty="0">
              <a:solidFill>
                <a:schemeClr val="tx2"/>
              </a:solidFill>
              <a:latin typeface="+mj-lt"/>
              <a:ea typeface="+mj-ea"/>
              <a:cs typeface="+mj-cs"/>
            </a:endParaRPr>
          </a:p>
          <a:p>
            <a:pPr marL="0" indent="0" algn="ctr" rtl="0">
              <a:buNone/>
            </a:pPr>
            <a:r>
              <a:rPr lang="en-US" sz="5400" b="1" cap="small" dirty="0">
                <a:solidFill>
                  <a:schemeClr val="tx2"/>
                </a:solidFill>
                <a:latin typeface="+mj-lt"/>
                <a:ea typeface="+mj-ea"/>
                <a:cs typeface="+mj-cs"/>
              </a:rPr>
              <a:t>Habitat and maturing aspects</a:t>
            </a:r>
          </a:p>
          <a:p>
            <a:pPr marL="0" indent="0" algn="ctr" rtl="0">
              <a:buNone/>
            </a:pPr>
            <a:r>
              <a:rPr lang="en-US" sz="5400" b="1" cap="small" dirty="0">
                <a:solidFill>
                  <a:schemeClr val="tx2"/>
                </a:solidFill>
                <a:latin typeface="+mj-lt"/>
                <a:ea typeface="+mj-ea"/>
                <a:cs typeface="+mj-cs"/>
              </a:rPr>
              <a:t>In the Russian Empire</a:t>
            </a:r>
            <a:endParaRPr lang="he-IL" sz="5400" b="1" cap="small" dirty="0">
              <a:solidFill>
                <a:schemeClr val="tx2"/>
              </a:solidFill>
              <a:latin typeface="+mj-lt"/>
              <a:ea typeface="+mj-ea"/>
              <a:cs typeface="+mj-cs"/>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342035"/>
            <a:ext cx="4806112" cy="35159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מלבן 5"/>
          <p:cNvSpPr/>
          <p:nvPr/>
        </p:nvSpPr>
        <p:spPr>
          <a:xfrm>
            <a:off x="6258297" y="4091624"/>
            <a:ext cx="4678879" cy="1938992"/>
          </a:xfrm>
          <a:prstGeom prst="rect">
            <a:avLst/>
          </a:prstGeom>
        </p:spPr>
        <p:txBody>
          <a:bodyPr wrap="square">
            <a:spAutoFit/>
          </a:bodyPr>
          <a:lstStyle/>
          <a:p>
            <a:pPr algn="ctr"/>
            <a:r>
              <a:rPr lang="en-US" sz="3000" b="1" cap="small" dirty="0" smtClean="0">
                <a:solidFill>
                  <a:srgbClr val="04617B"/>
                </a:solidFill>
                <a:ea typeface="+mj-ea"/>
              </a:rPr>
              <a:t>Area of Settlement:</a:t>
            </a:r>
            <a:endParaRPr lang="he-IL" sz="3000" b="1" cap="small" dirty="0" smtClean="0">
              <a:solidFill>
                <a:srgbClr val="04617B"/>
              </a:solidFill>
              <a:ea typeface="+mj-ea"/>
            </a:endParaRPr>
          </a:p>
          <a:p>
            <a:pPr algn="ctr" rtl="0"/>
            <a:r>
              <a:rPr lang="en-US" sz="3000" b="1" cap="small" dirty="0">
                <a:solidFill>
                  <a:srgbClr val="04617B"/>
                </a:solidFill>
                <a:ea typeface="+mj-ea"/>
              </a:rPr>
              <a:t>The area where nearly six million Jews </a:t>
            </a:r>
            <a:r>
              <a:rPr lang="en-US" sz="3000" b="1" cap="small" dirty="0" smtClean="0">
                <a:solidFill>
                  <a:srgbClr val="04617B"/>
                </a:solidFill>
                <a:ea typeface="+mj-ea"/>
              </a:rPr>
              <a:t>were concentrated</a:t>
            </a:r>
            <a:endParaRPr lang="he-IL" dirty="0"/>
          </a:p>
        </p:txBody>
      </p:sp>
    </p:spTree>
    <p:extLst>
      <p:ext uri="{BB962C8B-B14F-4D97-AF65-F5344CB8AC3E}">
        <p14:creationId xmlns:p14="http://schemas.microsoft.com/office/powerpoint/2010/main" xmlns="" val="2740549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7"/>
          <p:cNvSpPr txBox="1">
            <a:spLocks noChangeArrowheads="1"/>
          </p:cNvSpPr>
          <p:nvPr/>
        </p:nvSpPr>
        <p:spPr bwMode="auto">
          <a:xfrm>
            <a:off x="301061" y="80682"/>
            <a:ext cx="1012988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rtl="0" eaLnBrk="1" hangingPunct="1"/>
            <a:r>
              <a:rPr lang="en-US" altLang="he-IL" sz="2400" dirty="0">
                <a:latin typeface="Calibri" panose="020F0502020204030204" pitchFamily="34" charset="0"/>
                <a:cs typeface="FrankRuehl" pitchFamily="34" charset="-79"/>
              </a:rPr>
              <a:t>Jerusalem, April 1920, was charged with carrying a weapon and sentenced to 15 years in prison with hard labor in Acre Prison. After one year in prison, he was granted a pardon and released.</a:t>
            </a:r>
            <a:endParaRPr lang="he-IL" altLang="he-IL" sz="2400" dirty="0">
              <a:latin typeface="Calibri" panose="020F0502020204030204" pitchFamily="34" charset="0"/>
              <a:cs typeface="FrankRuehl" pitchFamily="34" charset="-79"/>
            </a:endParaRPr>
          </a:p>
        </p:txBody>
      </p:sp>
      <p:pic>
        <p:nvPicPr>
          <p:cNvPr id="14342" name="Picture 10" descr="http://www.zeevgalili.com/wp-content/uploads/2010/08/%D7%96%D7%91%D7%95%D7%98%D7%99%D7%A0%D7%A1%D7%A7%D7%99-%D7%91%D7%97%D7%A6%D7%A8-%D7%9B%D7%9C%D7%90-%D7%A2%D7%9B%D7%95-%D7%95%D7%99%D7%A7%D7%99%D7%A9%D7%99%D7%AA%D7%95%D7%A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63654" y="3737539"/>
            <a:ext cx="5992757" cy="312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http://upload.wikimedia.org/wikipedia/commons/a/a6/PikiWiki_Israel_429_People_of_Israel_%D7%96%D7%90%D7%91_%D7%96%D7%91%D7%95%D7%98%D7%99%D7%A0%D7%A1%D7%A7%D7%99_.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63655" y="1100625"/>
            <a:ext cx="5952613"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8600" y="1281010"/>
            <a:ext cx="4389507" cy="4763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33285772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21962" y="147349"/>
            <a:ext cx="8862071" cy="558476"/>
          </a:xfrm>
        </p:spPr>
        <p:txBody>
          <a:bodyPr>
            <a:normAutofit/>
          </a:bodyPr>
          <a:lstStyle/>
          <a:p>
            <a:pPr algn="r" rtl="0"/>
            <a:r>
              <a:rPr lang="en-US" sz="2800" dirty="0"/>
              <a:t>During the elections to the elected Assembly 1920</a:t>
            </a:r>
            <a:endParaRPr lang="he-IL" b="1" dirty="0"/>
          </a:p>
        </p:txBody>
      </p:sp>
      <p:sp>
        <p:nvSpPr>
          <p:cNvPr id="3" name="מלבן 2"/>
          <p:cNvSpPr/>
          <p:nvPr/>
        </p:nvSpPr>
        <p:spPr>
          <a:xfrm>
            <a:off x="2405957" y="711683"/>
            <a:ext cx="7576457" cy="1569660"/>
          </a:xfrm>
          <a:prstGeom prst="rect">
            <a:avLst/>
          </a:prstGeom>
        </p:spPr>
        <p:txBody>
          <a:bodyPr wrap="square">
            <a:spAutoFit/>
          </a:bodyPr>
          <a:lstStyle/>
          <a:p>
            <a:pPr lvl="0" algn="l" rtl="0">
              <a:spcBef>
                <a:spcPts val="600"/>
              </a:spcBef>
              <a:buClr>
                <a:srgbClr val="0F6FC6"/>
              </a:buClr>
              <a:buSzPct val="70000"/>
            </a:pPr>
            <a:r>
              <a:rPr lang="he-IL" altLang="he-IL" sz="2400" dirty="0" smtClean="0">
                <a:solidFill>
                  <a:srgbClr val="000000"/>
                </a:solidFill>
                <a:latin typeface="Calibri" panose="020F0502020204030204" pitchFamily="34" charset="0"/>
                <a:cs typeface="Gisha" pitchFamily="34" charset="-79"/>
              </a:rPr>
              <a:t>"</a:t>
            </a:r>
            <a:r>
              <a:rPr lang="en-US" altLang="he-IL" sz="2400" dirty="0">
                <a:solidFill>
                  <a:srgbClr val="000000"/>
                </a:solidFill>
                <a:latin typeface="Calibri" panose="020F0502020204030204" pitchFamily="34" charset="0"/>
                <a:cs typeface="Gisha" pitchFamily="34" charset="-79"/>
              </a:rPr>
              <a:t>In the National House we will declare those Jews who will not remove the stainless steel from the exile and refuse to shave the beard and wigs as second class citizens. We will not give them the right to vote "</a:t>
            </a:r>
            <a:endParaRPr lang="he-IL" altLang="he-IL" sz="2400" dirty="0">
              <a:solidFill>
                <a:srgbClr val="000000"/>
              </a:solidFill>
              <a:latin typeface="Calibri" panose="020F0502020204030204" pitchFamily="34" charset="0"/>
              <a:cs typeface="Gisha" pitchFamily="34" charset="-79"/>
            </a:endParaRPr>
          </a:p>
        </p:txBody>
      </p:sp>
      <p:sp>
        <p:nvSpPr>
          <p:cNvPr id="4" name="מלבן 3"/>
          <p:cNvSpPr/>
          <p:nvPr/>
        </p:nvSpPr>
        <p:spPr>
          <a:xfrm>
            <a:off x="288286" y="3259997"/>
            <a:ext cx="5890161" cy="3231654"/>
          </a:xfrm>
          <a:prstGeom prst="rect">
            <a:avLst/>
          </a:prstGeom>
        </p:spPr>
        <p:txBody>
          <a:bodyPr wrap="square">
            <a:spAutoFit/>
          </a:bodyPr>
          <a:lstStyle/>
          <a:p>
            <a:pPr marL="274320" lvl="0" indent="-274320" algn="l" rtl="0">
              <a:spcBef>
                <a:spcPts val="600"/>
              </a:spcBef>
              <a:buClr>
                <a:srgbClr val="0F6FC6"/>
              </a:buClr>
              <a:buSzPct val="70000"/>
            </a:pPr>
            <a:r>
              <a:rPr lang="he-IL" sz="2400" dirty="0">
                <a:solidFill>
                  <a:prstClr val="black"/>
                </a:solidFill>
              </a:rPr>
              <a:t> </a:t>
            </a:r>
            <a:r>
              <a:rPr lang="en-US" sz="2000" dirty="0">
                <a:solidFill>
                  <a:prstClr val="black"/>
                </a:solidFill>
                <a:latin typeface="Calibri" panose="020F0502020204030204" pitchFamily="34" charset="0"/>
              </a:rPr>
              <a:t>There is another side to my father's relation </a:t>
            </a:r>
            <a:r>
              <a:rPr lang="en-US" sz="2000" dirty="0" smtClean="0">
                <a:solidFill>
                  <a:prstClr val="black"/>
                </a:solidFill>
                <a:latin typeface="Calibri" panose="020F0502020204030204" pitchFamily="34" charset="0"/>
              </a:rPr>
              <a:t>to religion</a:t>
            </a:r>
            <a:r>
              <a:rPr lang="en-US" sz="2000" dirty="0">
                <a:solidFill>
                  <a:prstClr val="black"/>
                </a:solidFill>
                <a:latin typeface="Calibri" panose="020F0502020204030204" pitchFamily="34" charset="0"/>
              </a:rPr>
              <a:t>: his family life. Will I testify that never once in my life did my father take me to the synagogue and when I turned 13 did not bother to arrange a traditional "bar mitzvah" but satisfied that he took me for a tour (cinema was not yet) and gave me some books as a gift. [...] Finally, to the last of his life he lived as a free man for everything, did not keep kosher, did not pray, did not fast on Yom Kippur and did not observe the Sabbath.</a:t>
            </a:r>
            <a:endParaRPr lang="he-IL" sz="2000" dirty="0">
              <a:solidFill>
                <a:prstClr val="black"/>
              </a:solidFill>
              <a:latin typeface="Calibri" panose="020F0502020204030204" pitchFamily="34" charset="0"/>
            </a:endParaRPr>
          </a:p>
        </p:txBody>
      </p:sp>
      <p:sp>
        <p:nvSpPr>
          <p:cNvPr id="5" name="מלבן 4"/>
          <p:cNvSpPr/>
          <p:nvPr/>
        </p:nvSpPr>
        <p:spPr>
          <a:xfrm>
            <a:off x="1379846" y="2827802"/>
            <a:ext cx="4356256" cy="461665"/>
          </a:xfrm>
          <a:prstGeom prst="rect">
            <a:avLst/>
          </a:prstGeom>
        </p:spPr>
        <p:txBody>
          <a:bodyPr wrap="none">
            <a:spAutoFit/>
          </a:bodyPr>
          <a:lstStyle/>
          <a:p>
            <a:r>
              <a:rPr lang="en-US" sz="2400" b="1" cap="small" dirty="0" smtClean="0">
                <a:solidFill>
                  <a:srgbClr val="04617B"/>
                </a:solidFill>
                <a:ea typeface="+mj-ea"/>
              </a:rPr>
              <a:t>Ari Jabotinsky on his father</a:t>
            </a:r>
            <a:endParaRPr lang="he-IL" sz="14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95802" y="2269785"/>
            <a:ext cx="4211783" cy="350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37124" y="5778313"/>
            <a:ext cx="4529139" cy="817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מלבן 4"/>
          <p:cNvSpPr/>
          <p:nvPr/>
        </p:nvSpPr>
        <p:spPr>
          <a:xfrm>
            <a:off x="6495802" y="5778313"/>
            <a:ext cx="4211783" cy="707886"/>
          </a:xfrm>
          <a:prstGeom prst="rect">
            <a:avLst/>
          </a:prstGeom>
          <a:solidFill>
            <a:schemeClr val="bg1"/>
          </a:solidFill>
        </p:spPr>
        <p:txBody>
          <a:bodyPr wrap="square">
            <a:spAutoFit/>
          </a:bodyPr>
          <a:lstStyle/>
          <a:p>
            <a:pPr algn="ctr" rtl="0"/>
            <a:r>
              <a:rPr lang="en-US" sz="2000" b="1" cap="small" dirty="0" smtClean="0">
                <a:solidFill>
                  <a:srgbClr val="04617B"/>
                </a:solidFill>
                <a:ea typeface="+mj-ea"/>
              </a:rPr>
              <a:t>Ze’ev Jabotinsky with </a:t>
            </a:r>
          </a:p>
          <a:p>
            <a:pPr algn="ctr" rtl="0"/>
            <a:r>
              <a:rPr lang="en-US" sz="2000" b="1" cap="small" dirty="0" err="1" smtClean="0">
                <a:solidFill>
                  <a:srgbClr val="04617B"/>
                </a:solidFill>
                <a:ea typeface="+mj-ea"/>
              </a:rPr>
              <a:t>Yoanna</a:t>
            </a:r>
            <a:r>
              <a:rPr lang="en-US" sz="2000" b="1" cap="small" dirty="0" smtClean="0">
                <a:solidFill>
                  <a:srgbClr val="04617B"/>
                </a:solidFill>
                <a:ea typeface="+mj-ea"/>
              </a:rPr>
              <a:t> </a:t>
            </a:r>
            <a:r>
              <a:rPr lang="en-US" sz="2000" b="1" cap="small" dirty="0" err="1" smtClean="0">
                <a:solidFill>
                  <a:srgbClr val="04617B"/>
                </a:solidFill>
                <a:ea typeface="+mj-ea"/>
              </a:rPr>
              <a:t>Vaari</a:t>
            </a:r>
            <a:endParaRPr lang="he-IL" sz="1200" dirty="0"/>
          </a:p>
        </p:txBody>
      </p:sp>
    </p:spTree>
    <p:extLst>
      <p:ext uri="{BB962C8B-B14F-4D97-AF65-F5344CB8AC3E}">
        <p14:creationId xmlns:p14="http://schemas.microsoft.com/office/powerpoint/2010/main" xmlns="" val="1209055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rtl="0">
              <a:buNone/>
            </a:pPr>
            <a:r>
              <a:rPr lang="en-US" sz="5400" b="1" cap="small" dirty="0" smtClean="0">
                <a:solidFill>
                  <a:schemeClr val="tx2"/>
                </a:solidFill>
                <a:latin typeface="+mj-lt"/>
                <a:ea typeface="+mj-ea"/>
                <a:cs typeface="+mj-cs"/>
              </a:rPr>
              <a:t>Third Section</a:t>
            </a:r>
            <a:r>
              <a:rPr lang="he-IL" sz="5400" b="1" cap="small" dirty="0" smtClean="0">
                <a:solidFill>
                  <a:schemeClr val="tx2"/>
                </a:solidFill>
                <a:latin typeface="+mj-lt"/>
                <a:ea typeface="+mj-ea"/>
                <a:cs typeface="+mj-cs"/>
              </a:rPr>
              <a:t>:</a:t>
            </a:r>
            <a:endParaRPr lang="he-IL" sz="5400" b="1" cap="small" dirty="0">
              <a:solidFill>
                <a:schemeClr val="tx2"/>
              </a:solidFill>
              <a:latin typeface="+mj-lt"/>
              <a:ea typeface="+mj-ea"/>
              <a:cs typeface="+mj-cs"/>
            </a:endParaRPr>
          </a:p>
          <a:p>
            <a:pPr marL="0" indent="0" algn="ctr" rtl="0">
              <a:buNone/>
            </a:pPr>
            <a:r>
              <a:rPr lang="en-US" sz="5400" b="1" cap="small" dirty="0" smtClean="0">
                <a:solidFill>
                  <a:schemeClr val="tx2"/>
                </a:solidFill>
                <a:latin typeface="+mj-lt"/>
                <a:ea typeface="+mj-ea"/>
                <a:cs typeface="+mj-cs"/>
              </a:rPr>
              <a:t>Facing the Arabic Question</a:t>
            </a:r>
            <a:endParaRPr lang="he-IL" sz="5400" b="1" cap="small" dirty="0">
              <a:solidFill>
                <a:schemeClr val="tx2"/>
              </a:solidFill>
              <a:latin typeface="+mj-lt"/>
              <a:ea typeface="+mj-ea"/>
              <a:cs typeface="+mj-cs"/>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4068" y="2451854"/>
            <a:ext cx="6076683" cy="3903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מלבן 3"/>
          <p:cNvSpPr/>
          <p:nvPr/>
        </p:nvSpPr>
        <p:spPr>
          <a:xfrm>
            <a:off x="1271407" y="6355200"/>
            <a:ext cx="4115166" cy="400110"/>
          </a:xfrm>
          <a:prstGeom prst="rect">
            <a:avLst/>
          </a:prstGeom>
        </p:spPr>
        <p:txBody>
          <a:bodyPr wrap="none">
            <a:spAutoFit/>
          </a:bodyPr>
          <a:lstStyle/>
          <a:p>
            <a:pPr algn="l" rtl="0"/>
            <a:r>
              <a:rPr lang="en-US" sz="2000" b="1" cap="small" dirty="0" smtClean="0">
                <a:solidFill>
                  <a:srgbClr val="04617B"/>
                </a:solidFill>
                <a:ea typeface="+mj-ea"/>
              </a:rPr>
              <a:t>David Ben-Gurion and His Family</a:t>
            </a:r>
            <a:endParaRPr lang="he-IL" sz="1200" dirty="0"/>
          </a:p>
        </p:txBody>
      </p:sp>
    </p:spTree>
    <p:extLst>
      <p:ext uri="{BB962C8B-B14F-4D97-AF65-F5344CB8AC3E}">
        <p14:creationId xmlns:p14="http://schemas.microsoft.com/office/powerpoint/2010/main" xmlns="" val="2561567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01621" y="371887"/>
            <a:ext cx="10959008" cy="576064"/>
          </a:xfrm>
        </p:spPr>
        <p:txBody>
          <a:bodyPr>
            <a:normAutofit fontScale="90000"/>
          </a:bodyPr>
          <a:lstStyle/>
          <a:p>
            <a:pPr rtl="0"/>
            <a:r>
              <a:rPr lang="en-US" sz="3200" b="1" dirty="0"/>
              <a:t>Ben-Gurion and the Workers' Parties: Defensive Ethos and Hope for the Recession of Conflict</a:t>
            </a:r>
            <a:endParaRPr lang="he-IL" sz="3200" b="1" dirty="0"/>
          </a:p>
        </p:txBody>
      </p:sp>
      <p:sp>
        <p:nvSpPr>
          <p:cNvPr id="3" name="מציין מיקום תוכן 2"/>
          <p:cNvSpPr>
            <a:spLocks noGrp="1"/>
          </p:cNvSpPr>
          <p:nvPr>
            <p:ph sz="quarter" idx="1"/>
          </p:nvPr>
        </p:nvSpPr>
        <p:spPr>
          <a:xfrm>
            <a:off x="239349" y="1146031"/>
            <a:ext cx="11521280" cy="5976664"/>
          </a:xfrm>
        </p:spPr>
        <p:txBody>
          <a:bodyPr>
            <a:noAutofit/>
          </a:bodyPr>
          <a:lstStyle/>
          <a:p>
            <a:pPr marL="342900" indent="-342900" algn="just" rtl="0">
              <a:buFont typeface="Arial" panose="020B0604020202020204" pitchFamily="34" charset="0"/>
              <a:buChar char="•"/>
            </a:pPr>
            <a:r>
              <a:rPr lang="en-US" dirty="0">
                <a:solidFill>
                  <a:prstClr val="black"/>
                </a:solidFill>
                <a:latin typeface="Calibri" panose="020F0502020204030204" pitchFamily="34" charset="0"/>
              </a:rPr>
              <a:t>In the 1920s, the concept of the labor movement's reference ethos dominated the defensive ethos that sought to obscure the danger of confrontation between peoples. According to this, it is possible to settle in the Land of Israel without using military force, which is used against the </a:t>
            </a:r>
            <a:r>
              <a:rPr lang="en-US" dirty="0" smtClean="0">
                <a:solidFill>
                  <a:prstClr val="black"/>
                </a:solidFill>
                <a:latin typeface="Calibri" panose="020F0502020204030204" pitchFamily="34" charset="0"/>
              </a:rPr>
              <a:t>Arabs</a:t>
            </a:r>
          </a:p>
          <a:p>
            <a:pPr marL="342900" indent="-342900" algn="l" rtl="0">
              <a:buFont typeface="Arial" panose="020B0604020202020204" pitchFamily="34" charset="0"/>
              <a:buChar char="•"/>
            </a:pPr>
            <a:r>
              <a:rPr lang="en-US" dirty="0">
                <a:latin typeface="Calibri" panose="020F0502020204030204" pitchFamily="34" charset="0"/>
              </a:rPr>
              <a:t>"And as far as the relations between us and the Arab people are concerned, we can be absolutely </a:t>
            </a:r>
            <a:r>
              <a:rPr lang="en-US" dirty="0" smtClean="0">
                <a:latin typeface="Calibri" panose="020F0502020204030204" pitchFamily="34" charset="0"/>
              </a:rPr>
              <a:t>and surely declare aloud: </a:t>
            </a:r>
            <a:r>
              <a:rPr lang="en-US" dirty="0">
                <a:latin typeface="Calibri" panose="020F0502020204030204" pitchFamily="34" charset="0"/>
              </a:rPr>
              <a:t>It is a lie that the Arabs, the Arab masses, </a:t>
            </a:r>
            <a:endParaRPr lang="he-IL" dirty="0" smtClean="0">
              <a:latin typeface="Calibri" panose="020F0502020204030204" pitchFamily="34" charset="0"/>
            </a:endParaRPr>
          </a:p>
          <a:p>
            <a:pPr marL="0" indent="0" algn="l" rtl="0">
              <a:buNone/>
            </a:pPr>
            <a:r>
              <a:rPr lang="en-US" dirty="0" smtClean="0">
                <a:latin typeface="Calibri" panose="020F0502020204030204" pitchFamily="34" charset="0"/>
              </a:rPr>
              <a:t>are </a:t>
            </a:r>
            <a:r>
              <a:rPr lang="en-US" dirty="0">
                <a:latin typeface="Calibri" panose="020F0502020204030204" pitchFamily="34" charset="0"/>
              </a:rPr>
              <a:t>against our work in the </a:t>
            </a:r>
            <a:r>
              <a:rPr lang="en-US" dirty="0" smtClean="0">
                <a:latin typeface="Calibri" panose="020F0502020204030204" pitchFamily="34" charset="0"/>
              </a:rPr>
              <a:t>country. All </a:t>
            </a:r>
            <a:r>
              <a:rPr lang="en-US" dirty="0">
                <a:latin typeface="Calibri" panose="020F0502020204030204" pitchFamily="34" charset="0"/>
              </a:rPr>
              <a:t>of these shouts are the result of political </a:t>
            </a:r>
            <a:endParaRPr lang="he-IL" dirty="0" smtClean="0">
              <a:latin typeface="Calibri" panose="020F0502020204030204" pitchFamily="34" charset="0"/>
            </a:endParaRPr>
          </a:p>
          <a:p>
            <a:pPr marL="0" indent="0" algn="l" rtl="0">
              <a:buNone/>
            </a:pPr>
            <a:r>
              <a:rPr lang="en-US" dirty="0" smtClean="0">
                <a:latin typeface="Calibri" panose="020F0502020204030204" pitchFamily="34" charset="0"/>
              </a:rPr>
              <a:t>intrigues </a:t>
            </a:r>
            <a:r>
              <a:rPr lang="en-US" dirty="0">
                <a:latin typeface="Calibri" panose="020F0502020204030204" pitchFamily="34" charset="0"/>
              </a:rPr>
              <a:t>that the working Arab </a:t>
            </a:r>
            <a:r>
              <a:rPr lang="en-US" dirty="0" smtClean="0">
                <a:latin typeface="Calibri" panose="020F0502020204030204" pitchFamily="34" charset="0"/>
              </a:rPr>
              <a:t>crowd</a:t>
            </a:r>
            <a:r>
              <a:rPr lang="en-US" dirty="0">
                <a:latin typeface="Calibri" panose="020F0502020204030204" pitchFamily="34" charset="0"/>
              </a:rPr>
              <a:t> t</a:t>
            </a:r>
            <a:r>
              <a:rPr lang="en-US" dirty="0" smtClean="0">
                <a:latin typeface="Calibri" panose="020F0502020204030204" pitchFamily="34" charset="0"/>
              </a:rPr>
              <a:t>here </a:t>
            </a:r>
            <a:r>
              <a:rPr lang="en-US" dirty="0">
                <a:latin typeface="Calibri" panose="020F0502020204030204" pitchFamily="34" charset="0"/>
              </a:rPr>
              <a:t>is no relation to them. "</a:t>
            </a:r>
            <a:endParaRPr lang="he-IL" dirty="0" smtClean="0">
              <a:latin typeface="Calibri" panose="020F0502020204030204" pitchFamily="34" charset="0"/>
            </a:endParaRPr>
          </a:p>
          <a:p>
            <a:pPr algn="just" rtl="0"/>
            <a:r>
              <a:rPr lang="en-US" dirty="0">
                <a:latin typeface="Calibri" panose="020F0502020204030204" pitchFamily="34" charset="0"/>
              </a:rPr>
              <a:t>At this stage of the development of the locality, </a:t>
            </a:r>
            <a:endParaRPr lang="he-IL" dirty="0" smtClean="0">
              <a:latin typeface="Calibri" panose="020F0502020204030204" pitchFamily="34" charset="0"/>
            </a:endParaRPr>
          </a:p>
          <a:p>
            <a:pPr marL="0" indent="0" algn="just" rtl="0">
              <a:buNone/>
            </a:pPr>
            <a:r>
              <a:rPr lang="en-US" dirty="0" smtClean="0">
                <a:latin typeface="Calibri" panose="020F0502020204030204" pitchFamily="34" charset="0"/>
              </a:rPr>
              <a:t>it </a:t>
            </a:r>
            <a:r>
              <a:rPr lang="en-US" dirty="0">
                <a:latin typeface="Calibri" panose="020F0502020204030204" pitchFamily="34" charset="0"/>
              </a:rPr>
              <a:t>is not wise to deal with the question of the Arabs</a:t>
            </a:r>
            <a:r>
              <a:rPr lang="en-US" dirty="0" smtClean="0">
                <a:latin typeface="Calibri" panose="020F0502020204030204" pitchFamily="34" charset="0"/>
              </a:rPr>
              <a:t>.</a:t>
            </a:r>
          </a:p>
          <a:p>
            <a:pPr algn="just" rtl="0"/>
            <a:r>
              <a:rPr lang="en-US" dirty="0">
                <a:latin typeface="Calibri" panose="020F0502020204030204" pitchFamily="34" charset="0"/>
              </a:rPr>
              <a:t>Ben-Gurion rejected the inevitable conflict theory presented </a:t>
            </a:r>
            <a:r>
              <a:rPr lang="en-US" dirty="0" smtClean="0">
                <a:latin typeface="Calibri" panose="020F0502020204030204" pitchFamily="34" charset="0"/>
              </a:rPr>
              <a:t>by </a:t>
            </a:r>
            <a:r>
              <a:rPr lang="en-US" dirty="0">
                <a:latin typeface="Calibri" panose="020F0502020204030204" pitchFamily="34" charset="0"/>
              </a:rPr>
              <a:t>Jabotinsky </a:t>
            </a:r>
            <a:endParaRPr lang="he-IL" dirty="0">
              <a:latin typeface="Calibri" panose="020F0502020204030204" pitchFamily="34" charset="0"/>
            </a:endParaRPr>
          </a:p>
          <a:p>
            <a:pPr marL="0" indent="0" algn="just" rtl="0">
              <a:buNone/>
            </a:pPr>
            <a:r>
              <a:rPr lang="en-US" dirty="0" smtClean="0">
                <a:latin typeface="Calibri" panose="020F0502020204030204" pitchFamily="34" charset="0"/>
              </a:rPr>
              <a:t>(</a:t>
            </a:r>
            <a:r>
              <a:rPr lang="en-US" dirty="0">
                <a:latin typeface="Calibri" panose="020F0502020204030204" pitchFamily="34" charset="0"/>
              </a:rPr>
              <a:t>1928</a:t>
            </a:r>
            <a:r>
              <a:rPr lang="en-US" dirty="0" smtClean="0">
                <a:latin typeface="Calibri" panose="020F0502020204030204" pitchFamily="34" charset="0"/>
              </a:rPr>
              <a:t>): "</a:t>
            </a:r>
            <a:r>
              <a:rPr lang="en-US" dirty="0">
                <a:latin typeface="Calibri" panose="020F0502020204030204" pitchFamily="34" charset="0"/>
              </a:rPr>
              <a:t>We will not accept Jabotinsky </a:t>
            </a:r>
            <a:r>
              <a:rPr lang="en-US" dirty="0" smtClean="0">
                <a:latin typeface="Calibri" panose="020F0502020204030204" pitchFamily="34" charset="0"/>
              </a:rPr>
              <a:t>– this is a </a:t>
            </a:r>
            <a:r>
              <a:rPr lang="en-US" dirty="0">
                <a:latin typeface="Calibri" panose="020F0502020204030204" pitchFamily="34" charset="0"/>
              </a:rPr>
              <a:t>world war between us and the </a:t>
            </a:r>
            <a:r>
              <a:rPr lang="en-US" dirty="0" smtClean="0">
                <a:latin typeface="Calibri" panose="020F0502020204030204" pitchFamily="34" charset="0"/>
              </a:rPr>
              <a:t>Arabs. </a:t>
            </a:r>
            <a:endParaRPr lang="he-IL" dirty="0">
              <a:latin typeface="Calibri" panose="020F0502020204030204" pitchFamily="34" charset="0"/>
            </a:endParaRPr>
          </a:p>
          <a:p>
            <a:pPr marL="0" indent="0" algn="just" rtl="0">
              <a:buNone/>
            </a:pPr>
            <a:r>
              <a:rPr lang="en-US" dirty="0" smtClean="0">
                <a:latin typeface="Calibri" panose="020F0502020204030204" pitchFamily="34" charset="0"/>
              </a:rPr>
              <a:t>This </a:t>
            </a:r>
            <a:r>
              <a:rPr lang="en-US" dirty="0">
                <a:latin typeface="Calibri" panose="020F0502020204030204" pitchFamily="34" charset="0"/>
              </a:rPr>
              <a:t>is a death drug for us. </a:t>
            </a:r>
            <a:r>
              <a:rPr lang="en-US" dirty="0" smtClean="0">
                <a:latin typeface="Calibri" panose="020F0502020204030204" pitchFamily="34" charset="0"/>
              </a:rPr>
              <a:t>"</a:t>
            </a:r>
            <a:r>
              <a:rPr lang="he-IL" dirty="0" smtClean="0">
                <a:latin typeface="Calibri" panose="020F0502020204030204" pitchFamily="34" charset="0"/>
              </a:rPr>
              <a:t>					</a:t>
            </a:r>
          </a:p>
          <a:p>
            <a:pPr marL="0" indent="0" algn="just">
              <a:buNone/>
            </a:pPr>
            <a:endParaRPr lang="en-US" dirty="0">
              <a:latin typeface="Calibri" panose="020F0502020204030204" pitchFamily="34"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78718" y="3489159"/>
            <a:ext cx="1389407" cy="2213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9766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en-US" altLang="he-IL" sz="3200" b="1" dirty="0"/>
              <a:t>Ze’ev Jabotinsky’s Iron Wall Concept</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239349" y="836712"/>
            <a:ext cx="11329259" cy="5754588"/>
          </a:xfrm>
        </p:spPr>
        <p:txBody>
          <a:bodyPr>
            <a:noAutofit/>
          </a:bodyPr>
          <a:lstStyle/>
          <a:p>
            <a:pPr algn="just" rtl="0"/>
            <a:r>
              <a:rPr lang="en-US" dirty="0"/>
              <a:t>Zionism settles the Land of Israel against the will of the natives. </a:t>
            </a:r>
            <a:endParaRPr lang="en-US" dirty="0" smtClean="0"/>
          </a:p>
          <a:p>
            <a:pPr algn="just" rtl="0"/>
            <a:endParaRPr lang="en-US" dirty="0" smtClean="0"/>
          </a:p>
          <a:p>
            <a:pPr algn="just" rtl="0"/>
            <a:r>
              <a:rPr lang="en-US" dirty="0"/>
              <a:t> The natives’ opposition is national and unpreventable, and cannot be eliminated through deception or money. </a:t>
            </a:r>
            <a:endParaRPr lang="en-US" dirty="0" smtClean="0"/>
          </a:p>
          <a:p>
            <a:pPr algn="just" rtl="0"/>
            <a:endParaRPr lang="en-US" dirty="0"/>
          </a:p>
          <a:p>
            <a:pPr algn="just" rtl="0"/>
            <a:r>
              <a:rPr lang="en-US" dirty="0"/>
              <a:t>There is no bridge between the minimal demand of the moderate Arab and the minimal demand of the moderate Zionist.</a:t>
            </a:r>
          </a:p>
          <a:p>
            <a:pPr algn="just" rtl="0"/>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9350" y="3714006"/>
            <a:ext cx="5932063" cy="31439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477329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78243" y="620688"/>
            <a:ext cx="11151029" cy="576064"/>
          </a:xfrm>
        </p:spPr>
        <p:txBody>
          <a:bodyPr>
            <a:normAutofit fontScale="90000"/>
          </a:bodyPr>
          <a:lstStyle/>
          <a:p>
            <a:pPr algn="ctr" rtl="0"/>
            <a:r>
              <a:rPr lang="en-US" sz="3200" b="1" dirty="0"/>
              <a:t>Ze'ev Jabotinsky's letter to Frederick </a:t>
            </a:r>
            <a:r>
              <a:rPr lang="en-US" sz="3200" b="1" dirty="0" err="1"/>
              <a:t>Kisch</a:t>
            </a:r>
            <a:endParaRPr lang="en-US" altLang="he-IL" sz="3200" b="1" dirty="0">
              <a:solidFill>
                <a:schemeClr val="folHlink"/>
              </a:solidFill>
            </a:endParaRPr>
          </a:p>
        </p:txBody>
      </p:sp>
      <p:sp>
        <p:nvSpPr>
          <p:cNvPr id="4" name="מציין מיקום תוכן 3"/>
          <p:cNvSpPr>
            <a:spLocks noGrp="1"/>
          </p:cNvSpPr>
          <p:nvPr>
            <p:ph sz="quarter" idx="1"/>
          </p:nvPr>
        </p:nvSpPr>
        <p:spPr>
          <a:xfrm>
            <a:off x="609600" y="1600200"/>
            <a:ext cx="10670976" cy="4873752"/>
          </a:xfrm>
        </p:spPr>
        <p:txBody>
          <a:bodyPr>
            <a:normAutofit fontScale="92500" lnSpcReduction="20000"/>
          </a:bodyPr>
          <a:lstStyle/>
          <a:p>
            <a:pPr marL="0" indent="0" algn="l" rtl="0">
              <a:buNone/>
            </a:pPr>
            <a:r>
              <a:rPr lang="en-US" dirty="0"/>
              <a:t>I am convinced, no less than anyone else, that we should reach an agreement with the Arabs on coexistence. They will always be in Israel and around it, and we can not afford a prolonged conflict with them.</a:t>
            </a:r>
          </a:p>
          <a:p>
            <a:pPr marL="0" indent="0" algn="l" rtl="0">
              <a:buNone/>
            </a:pPr>
            <a:r>
              <a:rPr lang="en-US" dirty="0"/>
              <a:t>But I do not believe that they will accept a Jewish Land of Israel in return for bribes in the form of economic success or by means of blurred or false information about the aims of Zionism.</a:t>
            </a:r>
          </a:p>
          <a:p>
            <a:pPr marL="0" indent="0" algn="l" rtl="0">
              <a:buNone/>
            </a:pPr>
            <a:r>
              <a:rPr lang="en-US" dirty="0"/>
              <a:t>I do not despise Arabs like those who think they will ever sell us the future of their country, as long as there is the slightest hope of getting rid of us in any way. Only when they lose hope will the moderates gain the upper hand, and they will try to achieve the best conditions in a deal that will be bad for them.</a:t>
            </a:r>
          </a:p>
          <a:p>
            <a:pPr marL="0" indent="0" algn="l" rtl="0">
              <a:buNone/>
            </a:pPr>
            <a:r>
              <a:rPr lang="en-US" dirty="0"/>
              <a:t>But until then, and precisely because I am interested in peace, the task is to make them lose all glimmers of hope. They must be brought to the realization that not by force, not by means of constitutional arrangements, nor by a miraculous miracle can it be possible to prevent the formation of a Jewish majority in the Land of Israel.</a:t>
            </a:r>
          </a:p>
          <a:p>
            <a:pPr marL="0" indent="0" algn="l" rtl="0">
              <a:buNone/>
            </a:pPr>
            <a:r>
              <a:rPr lang="en-US" dirty="0"/>
              <a:t>They must recognize this fact, otherwise peace will never prevail.</a:t>
            </a:r>
            <a:endParaRPr lang="he-IL" dirty="0"/>
          </a:p>
        </p:txBody>
      </p:sp>
    </p:spTree>
    <p:extLst>
      <p:ext uri="{BB962C8B-B14F-4D97-AF65-F5344CB8AC3E}">
        <p14:creationId xmlns:p14="http://schemas.microsoft.com/office/powerpoint/2010/main" xmlns="" val="994993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en-US" altLang="he-IL" sz="3200" b="1" dirty="0"/>
              <a:t>Ze’ev Jabotinsky’s Iron Wall Concept</a:t>
            </a:r>
            <a:endParaRPr lang="en-US" altLang="he-IL" sz="3200" b="1" dirty="0">
              <a:solidFill>
                <a:schemeClr val="folHlink"/>
              </a:solidFill>
            </a:endParaRPr>
          </a:p>
        </p:txBody>
      </p:sp>
      <p:sp>
        <p:nvSpPr>
          <p:cNvPr id="36867" name="Rectangle 3"/>
          <p:cNvSpPr>
            <a:spLocks noGrp="1" noChangeArrowheads="1"/>
          </p:cNvSpPr>
          <p:nvPr>
            <p:ph sz="quarter" idx="1"/>
          </p:nvPr>
        </p:nvSpPr>
        <p:spPr>
          <a:xfrm>
            <a:off x="143341" y="747305"/>
            <a:ext cx="11596103" cy="6042620"/>
          </a:xfrm>
        </p:spPr>
        <p:txBody>
          <a:bodyPr>
            <a:noAutofit/>
          </a:bodyPr>
          <a:lstStyle/>
          <a:p>
            <a:pPr algn="just" rtl="0"/>
            <a:r>
              <a:rPr lang="en-US" sz="2800" dirty="0"/>
              <a:t>The Jewish settlements will be able to develop only </a:t>
            </a:r>
            <a:r>
              <a:rPr lang="en-US" sz="2800" dirty="0" smtClean="0"/>
              <a:t>within </a:t>
            </a:r>
            <a:r>
              <a:rPr lang="en-US" sz="2800" dirty="0"/>
              <a:t>British colonialism and difficulty. </a:t>
            </a:r>
          </a:p>
          <a:p>
            <a:pPr algn="just" rtl="0"/>
            <a:r>
              <a:rPr lang="en-US" sz="2800" dirty="0"/>
              <a:t>The Jews depend on the Iron Wall because the Arabs won’t be able to break it. </a:t>
            </a:r>
          </a:p>
          <a:p>
            <a:pPr algn="just" rtl="0"/>
            <a:r>
              <a:rPr lang="en-US" sz="2800" dirty="0"/>
              <a:t>We should set up a Jewish legion </a:t>
            </a:r>
            <a:r>
              <a:rPr lang="en-US" sz="2800" dirty="0" smtClean="0"/>
              <a:t>within the </a:t>
            </a:r>
            <a:r>
              <a:rPr lang="en-US" sz="2800" dirty="0"/>
              <a:t>British </a:t>
            </a:r>
            <a:r>
              <a:rPr lang="en-US" sz="2800" dirty="0" smtClean="0"/>
              <a:t>military with </a:t>
            </a:r>
            <a:r>
              <a:rPr lang="en-US" sz="2800" dirty="0"/>
              <a:t>the goal of keeping watch over the Jewish settlements in the land of Israel. </a:t>
            </a:r>
          </a:p>
          <a:p>
            <a:pPr algn="just" rtl="0"/>
            <a:r>
              <a:rPr lang="en-US" sz="2800" dirty="0"/>
              <a:t>Only after the Arab </a:t>
            </a:r>
            <a:r>
              <a:rPr lang="en-US" sz="2800" dirty="0" smtClean="0"/>
              <a:t>hope to topple Zionism </a:t>
            </a:r>
            <a:r>
              <a:rPr lang="en-US" sz="2800" dirty="0"/>
              <a:t>is </a:t>
            </a:r>
            <a:r>
              <a:rPr lang="en-US" sz="2800" dirty="0" smtClean="0"/>
              <a:t>shattered will </a:t>
            </a:r>
            <a:r>
              <a:rPr lang="en-US" sz="2800" dirty="0"/>
              <a:t>it be possible to create an agreement with them.</a:t>
            </a:r>
          </a:p>
          <a:p>
            <a:pPr algn="just" rtl="0"/>
            <a:endParaRPr lang="en-US" sz="2800" dirty="0"/>
          </a:p>
        </p:txBody>
      </p:sp>
      <p:pic>
        <p:nvPicPr>
          <p:cNvPr id="2" name="Picture 1"/>
          <p:cNvPicPr>
            <a:picLocks noChangeAspect="1"/>
          </p:cNvPicPr>
          <p:nvPr/>
        </p:nvPicPr>
        <p:blipFill>
          <a:blip r:embed="rId2" cstate="print"/>
          <a:stretch>
            <a:fillRect/>
          </a:stretch>
        </p:blipFill>
        <p:spPr>
          <a:xfrm>
            <a:off x="1219027" y="4866046"/>
            <a:ext cx="3535853" cy="1991954"/>
          </a:xfrm>
          <a:prstGeom prst="rect">
            <a:avLst/>
          </a:prstGeom>
        </p:spPr>
      </p:pic>
    </p:spTree>
    <p:extLst>
      <p:ext uri="{BB962C8B-B14F-4D97-AF65-F5344CB8AC3E}">
        <p14:creationId xmlns:p14="http://schemas.microsoft.com/office/powerpoint/2010/main" xmlns="" val="803178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116632"/>
            <a:ext cx="11151029" cy="504056"/>
          </a:xfrm>
        </p:spPr>
        <p:txBody>
          <a:bodyPr>
            <a:normAutofit fontScale="90000"/>
          </a:bodyPr>
          <a:lstStyle/>
          <a:p>
            <a:r>
              <a:rPr lang="en-US" altLang="he-IL" sz="3200" b="1" dirty="0"/>
              <a:t>Ze’ev Jabotinsky’s Iron Wall Concept</a:t>
            </a:r>
            <a:endParaRPr lang="en-US" altLang="he-IL" sz="3200" b="1" dirty="0">
              <a:solidFill>
                <a:schemeClr val="folHlink"/>
              </a:solidFill>
            </a:endParaRPr>
          </a:p>
        </p:txBody>
      </p:sp>
      <p:sp>
        <p:nvSpPr>
          <p:cNvPr id="4" name="מציין מיקום תוכן 3"/>
          <p:cNvSpPr>
            <a:spLocks noGrp="1"/>
          </p:cNvSpPr>
          <p:nvPr>
            <p:ph sz="quarter" idx="1"/>
          </p:nvPr>
        </p:nvSpPr>
        <p:spPr>
          <a:xfrm>
            <a:off x="239351" y="638261"/>
            <a:ext cx="10862997" cy="5853264"/>
          </a:xfrm>
        </p:spPr>
        <p:txBody>
          <a:bodyPr>
            <a:normAutofit fontScale="92500"/>
          </a:bodyPr>
          <a:lstStyle/>
          <a:p>
            <a:pPr marL="0" indent="0" algn="l" rtl="0">
              <a:buNone/>
            </a:pPr>
            <a:r>
              <a:rPr lang="en-US" dirty="0"/>
              <a:t>"It is not to be seen as a mob, but as a people, even if a backward people, but a living people.</a:t>
            </a:r>
          </a:p>
          <a:p>
            <a:pPr marL="0" indent="0" algn="l" rtl="0">
              <a:buNone/>
            </a:pPr>
            <a:r>
              <a:rPr lang="en-US" dirty="0"/>
              <a:t>A living people agrees to make concessions on such </a:t>
            </a:r>
            <a:r>
              <a:rPr lang="en-US" dirty="0" smtClean="0"/>
              <a:t>grand and </a:t>
            </a:r>
            <a:r>
              <a:rPr lang="en-US" dirty="0"/>
              <a:t>fateful questions only when there is no hope left, when no more cracks are seen in the iron wall.</a:t>
            </a:r>
          </a:p>
          <a:p>
            <a:pPr marL="0" indent="0" algn="l" rtl="0">
              <a:buNone/>
            </a:pPr>
            <a:r>
              <a:rPr lang="en-US" dirty="0"/>
              <a:t>Only then do extremist groups whose slogan is "absolutely not" lose their magic, and the influence is transferred to the moderate groups. Only then will these moderates come to us with a proposal for mutual concessions [...]</a:t>
            </a:r>
          </a:p>
          <a:p>
            <a:pPr marL="0" indent="0" algn="l" rtl="0">
              <a:buNone/>
            </a:pPr>
            <a:r>
              <a:rPr lang="en-US" dirty="0"/>
              <a:t>And I believe and hope that then we will be able to give them such guarantees that will calm them down, and that the two peoples will be able to live side by side in peace and in a relationship of fairness.</a:t>
            </a:r>
          </a:p>
          <a:p>
            <a:pPr marL="0" indent="0" algn="l" rtl="0">
              <a:buNone/>
            </a:pPr>
            <a:r>
              <a:rPr lang="en-US" dirty="0"/>
              <a:t>However, the only way to achieve such an agreement is the Iron Wall, that is, the strengthening of the government in </a:t>
            </a:r>
            <a:r>
              <a:rPr lang="en-US" dirty="0" smtClean="0"/>
              <a:t>Israel, </a:t>
            </a:r>
            <a:r>
              <a:rPr lang="en-US" dirty="0"/>
              <a:t>which will not be subject to any Arab influences, that is, the very rule against which the Arab fighters are fighting.</a:t>
            </a:r>
          </a:p>
          <a:p>
            <a:pPr marL="0" indent="0" algn="l" rtl="0">
              <a:buNone/>
            </a:pPr>
            <a:r>
              <a:rPr lang="en-US" dirty="0"/>
              <a:t>In other words, for us the only way to reach an agreement in the future is to withdraw completely from all attempts at reaching an agreement in the present. "</a:t>
            </a:r>
            <a:endParaRPr lang="he-IL" dirty="0"/>
          </a:p>
        </p:txBody>
      </p:sp>
    </p:spTree>
    <p:extLst>
      <p:ext uri="{BB962C8B-B14F-4D97-AF65-F5344CB8AC3E}">
        <p14:creationId xmlns:p14="http://schemas.microsoft.com/office/powerpoint/2010/main" xmlns="" val="3024240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2038763" y="233264"/>
            <a:ext cx="7488832" cy="6624736"/>
          </a:xfrm>
        </p:spPr>
      </p:pic>
    </p:spTree>
    <p:extLst>
      <p:ext uri="{BB962C8B-B14F-4D97-AF65-F5344CB8AC3E}">
        <p14:creationId xmlns:p14="http://schemas.microsoft.com/office/powerpoint/2010/main" xmlns="" val="1284657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404664"/>
            <a:ext cx="10862997" cy="562074"/>
          </a:xfrm>
        </p:spPr>
        <p:txBody>
          <a:bodyPr>
            <a:normAutofit fontScale="90000"/>
          </a:bodyPr>
          <a:lstStyle/>
          <a:p>
            <a:pPr algn="ctr"/>
            <a:r>
              <a:rPr lang="en-US" b="1" dirty="0"/>
              <a:t>The attitude </a:t>
            </a:r>
            <a:r>
              <a:rPr lang="en-US" b="1" dirty="0" smtClean="0"/>
              <a:t>towards </a:t>
            </a:r>
            <a:r>
              <a:rPr lang="en-US" b="1" dirty="0"/>
              <a:t>the Arab minority in the future Jewish state</a:t>
            </a:r>
            <a:endParaRPr lang="he-IL" b="1" dirty="0"/>
          </a:p>
        </p:txBody>
      </p:sp>
      <p:sp>
        <p:nvSpPr>
          <p:cNvPr id="4" name="מציין מיקום תוכן 3"/>
          <p:cNvSpPr>
            <a:spLocks noGrp="1"/>
          </p:cNvSpPr>
          <p:nvPr>
            <p:ph sz="quarter" idx="1"/>
          </p:nvPr>
        </p:nvSpPr>
        <p:spPr>
          <a:xfrm>
            <a:off x="609600" y="1239253"/>
            <a:ext cx="9956800" cy="4873752"/>
          </a:xfrm>
        </p:spPr>
        <p:txBody>
          <a:bodyPr>
            <a:noAutofit/>
          </a:bodyPr>
          <a:lstStyle/>
          <a:p>
            <a:pPr algn="l" rtl="0"/>
            <a:r>
              <a:rPr lang="en-US" sz="2000" dirty="0" smtClean="0"/>
              <a:t>‘</a:t>
            </a:r>
            <a:r>
              <a:rPr lang="en-US" sz="2000" dirty="0" smtClean="0">
                <a:latin typeface="Calibri" panose="020F0502020204030204" pitchFamily="34" charset="0"/>
              </a:rPr>
              <a:t>The </a:t>
            </a:r>
            <a:r>
              <a:rPr lang="en-US" sz="2000" dirty="0">
                <a:latin typeface="Calibri" panose="020F0502020204030204" pitchFamily="34" charset="0"/>
              </a:rPr>
              <a:t>East Bank of the </a:t>
            </a:r>
            <a:r>
              <a:rPr lang="en-US" sz="2000" dirty="0" smtClean="0">
                <a:latin typeface="Calibri" panose="020F0502020204030204" pitchFamily="34" charset="0"/>
              </a:rPr>
              <a:t>Jordan’:</a:t>
            </a:r>
            <a:endParaRPr lang="en-US" sz="2000" dirty="0">
              <a:latin typeface="Calibri" panose="020F0502020204030204" pitchFamily="34" charset="0"/>
            </a:endParaRPr>
          </a:p>
          <a:p>
            <a:pPr marL="0" indent="0" algn="ctr" rtl="0">
              <a:buNone/>
            </a:pPr>
            <a:r>
              <a:rPr lang="en-US" sz="2000" dirty="0" smtClean="0">
                <a:latin typeface="Calibri" panose="020F0502020204030204" pitchFamily="34" charset="0"/>
              </a:rPr>
              <a:t>‘Two </a:t>
            </a:r>
            <a:r>
              <a:rPr lang="en-US" sz="2000" dirty="0">
                <a:latin typeface="Calibri" panose="020F0502020204030204" pitchFamily="34" charset="0"/>
              </a:rPr>
              <a:t>Banks has the Jordan –</a:t>
            </a:r>
          </a:p>
          <a:p>
            <a:pPr marL="0" indent="0" algn="ctr" rtl="0">
              <a:buNone/>
            </a:pPr>
            <a:r>
              <a:rPr lang="en-US" sz="2000" dirty="0">
                <a:latin typeface="Calibri" panose="020F0502020204030204" pitchFamily="34" charset="0"/>
              </a:rPr>
              <a:t>This is ours and, that is as well</a:t>
            </a:r>
            <a:r>
              <a:rPr lang="en-US" sz="2000" dirty="0" smtClean="0">
                <a:latin typeface="Calibri" panose="020F0502020204030204" pitchFamily="34" charset="0"/>
              </a:rPr>
              <a:t>.’</a:t>
            </a:r>
            <a:endParaRPr lang="en-US" sz="2000" dirty="0">
              <a:latin typeface="Calibri" panose="020F0502020204030204" pitchFamily="34" charset="0"/>
            </a:endParaRPr>
          </a:p>
          <a:p>
            <a:pPr marL="0" indent="0" algn="ctr" rtl="0">
              <a:buNone/>
            </a:pPr>
            <a:r>
              <a:rPr lang="en-US" sz="2000" dirty="0" smtClean="0">
                <a:latin typeface="Calibri" panose="020F0502020204030204" pitchFamily="34" charset="0"/>
              </a:rPr>
              <a:t>‘From </a:t>
            </a:r>
            <a:r>
              <a:rPr lang="en-US" sz="2000" dirty="0">
                <a:latin typeface="Calibri" panose="020F0502020204030204" pitchFamily="34" charset="0"/>
              </a:rPr>
              <a:t>the wealth of our land there shall prosper</a:t>
            </a:r>
          </a:p>
          <a:p>
            <a:pPr marL="0" indent="0" algn="ctr" rtl="0">
              <a:buNone/>
            </a:pPr>
            <a:r>
              <a:rPr lang="en-US" sz="2000" dirty="0">
                <a:latin typeface="Calibri" panose="020F0502020204030204" pitchFamily="34" charset="0"/>
              </a:rPr>
              <a:t>The Arab, the Christian, and the </a:t>
            </a:r>
            <a:r>
              <a:rPr lang="en-US" sz="2000" dirty="0" smtClean="0">
                <a:latin typeface="Calibri" panose="020F0502020204030204" pitchFamily="34" charset="0"/>
              </a:rPr>
              <a:t>Jew;</a:t>
            </a:r>
            <a:endParaRPr lang="en-US" sz="2000" dirty="0">
              <a:latin typeface="Calibri" panose="020F0502020204030204" pitchFamily="34" charset="0"/>
            </a:endParaRPr>
          </a:p>
          <a:p>
            <a:pPr marL="0" indent="0" algn="ctr" rtl="0">
              <a:buNone/>
            </a:pPr>
            <a:r>
              <a:rPr lang="en-US" sz="2000" dirty="0">
                <a:latin typeface="Calibri" panose="020F0502020204030204" pitchFamily="34" charset="0"/>
              </a:rPr>
              <a:t>For </a:t>
            </a:r>
            <a:r>
              <a:rPr lang="en-US" sz="2000" dirty="0" smtClean="0">
                <a:latin typeface="Calibri" panose="020F0502020204030204" pitchFamily="34" charset="0"/>
              </a:rPr>
              <a:t>my flag is pure and just</a:t>
            </a:r>
            <a:endParaRPr lang="en-US" sz="2000" dirty="0">
              <a:latin typeface="Calibri" panose="020F0502020204030204" pitchFamily="34" charset="0"/>
            </a:endParaRPr>
          </a:p>
          <a:p>
            <a:pPr marL="0" indent="0" algn="ctr" rtl="0">
              <a:buNone/>
            </a:pPr>
            <a:r>
              <a:rPr lang="en-US" sz="2000" dirty="0">
                <a:latin typeface="Calibri" panose="020F0502020204030204" pitchFamily="34" charset="0"/>
              </a:rPr>
              <a:t>It will illuminate both sides of my Jordan</a:t>
            </a:r>
            <a:r>
              <a:rPr lang="en-US" sz="2000" dirty="0" smtClean="0">
                <a:latin typeface="Calibri" panose="020F0502020204030204" pitchFamily="34" charset="0"/>
              </a:rPr>
              <a:t>.’</a:t>
            </a:r>
          </a:p>
          <a:p>
            <a:pPr marL="0" indent="0" algn="ctr" rtl="0">
              <a:buNone/>
            </a:pPr>
            <a:endParaRPr lang="en-US" sz="2000" dirty="0">
              <a:latin typeface="Calibri" panose="020F0502020204030204" pitchFamily="34" charset="0"/>
            </a:endParaRPr>
          </a:p>
          <a:p>
            <a:pPr algn="l" rtl="0"/>
            <a:r>
              <a:rPr lang="en-US" sz="2000" dirty="0">
                <a:latin typeface="Calibri" panose="020F0502020204030204" pitchFamily="34" charset="0"/>
              </a:rPr>
              <a:t>The Arabs should not be pushed away and their expulsion from the country should not be </a:t>
            </a:r>
            <a:r>
              <a:rPr lang="en-US" sz="2000" dirty="0" smtClean="0">
                <a:latin typeface="Calibri" panose="020F0502020204030204" pitchFamily="34" charset="0"/>
              </a:rPr>
              <a:t>initiated – </a:t>
            </a:r>
            <a:br>
              <a:rPr lang="en-US" sz="2000" dirty="0" smtClean="0">
                <a:latin typeface="Calibri" panose="020F0502020204030204" pitchFamily="34" charset="0"/>
              </a:rPr>
            </a:br>
            <a:r>
              <a:rPr lang="en-US" sz="2000" dirty="0" smtClean="0">
                <a:latin typeface="Calibri" panose="020F0502020204030204" pitchFamily="34" charset="0"/>
              </a:rPr>
              <a:t>"</a:t>
            </a:r>
            <a:r>
              <a:rPr lang="en-US" sz="2000" dirty="0">
                <a:latin typeface="Calibri" panose="020F0502020204030204" pitchFamily="34" charset="0"/>
              </a:rPr>
              <a:t>This is beyond any argument </a:t>
            </a:r>
            <a:r>
              <a:rPr lang="en-US" sz="2000" dirty="0" smtClean="0">
                <a:latin typeface="Calibri" panose="020F0502020204030204" pitchFamily="34" charset="0"/>
              </a:rPr>
              <a:t>[...] </a:t>
            </a:r>
            <a:r>
              <a:rPr lang="en-US" sz="2000" dirty="0">
                <a:latin typeface="Calibri" panose="020F0502020204030204" pitchFamily="34" charset="0"/>
              </a:rPr>
              <a:t>There is enough room in the Land of Israel."</a:t>
            </a:r>
          </a:p>
          <a:p>
            <a:pPr algn="l" rtl="0"/>
            <a:endParaRPr lang="en-US" sz="2000" dirty="0">
              <a:latin typeface="Calibri" panose="020F0502020204030204" pitchFamily="34" charset="0"/>
            </a:endParaRPr>
          </a:p>
          <a:p>
            <a:pPr algn="l" rtl="0"/>
            <a:r>
              <a:rPr lang="en-US" sz="2000" dirty="0">
                <a:latin typeface="Calibri" panose="020F0502020204030204" pitchFamily="34" charset="0"/>
              </a:rPr>
              <a:t>A future constitution in which the Arab minority serves civil and military service and wins the Jewish state with personal and cultural / national rights. The prime minister or his deputy </a:t>
            </a:r>
            <a:r>
              <a:rPr lang="en-US" sz="2000" dirty="0" smtClean="0">
                <a:latin typeface="Calibri" panose="020F0502020204030204" pitchFamily="34" charset="0"/>
              </a:rPr>
              <a:t>will both </a:t>
            </a:r>
            <a:r>
              <a:rPr lang="en-US" sz="2000" dirty="0">
                <a:latin typeface="Calibri" panose="020F0502020204030204" pitchFamily="34" charset="0"/>
              </a:rPr>
              <a:t>be </a:t>
            </a:r>
            <a:r>
              <a:rPr lang="en-US" sz="2000" dirty="0" smtClean="0">
                <a:latin typeface="Calibri" panose="020F0502020204030204" pitchFamily="34" charset="0"/>
              </a:rPr>
              <a:t>Arab</a:t>
            </a:r>
            <a:r>
              <a:rPr lang="en-US" sz="2000" dirty="0">
                <a:latin typeface="Calibri" panose="020F0502020204030204" pitchFamily="34" charset="0"/>
              </a:rPr>
              <a:t>.</a:t>
            </a:r>
            <a:endParaRPr lang="he-IL" sz="2000" dirty="0">
              <a:latin typeface="Calibri" panose="020F0502020204030204" pitchFamily="34" charset="0"/>
            </a:endParaRPr>
          </a:p>
        </p:txBody>
      </p:sp>
    </p:spTree>
    <p:extLst>
      <p:ext uri="{BB962C8B-B14F-4D97-AF65-F5344CB8AC3E}">
        <p14:creationId xmlns:p14="http://schemas.microsoft.com/office/powerpoint/2010/main" xmlns="" val="2000623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154380"/>
            <a:ext cx="9956800" cy="534390"/>
          </a:xfrm>
        </p:spPr>
        <p:txBody>
          <a:bodyPr>
            <a:normAutofit fontScale="90000"/>
          </a:bodyPr>
          <a:lstStyle/>
          <a:p>
            <a:r>
              <a:rPr lang="en-US" b="1" dirty="0" smtClean="0"/>
              <a:t>Odessa, 1910</a:t>
            </a:r>
            <a:endParaRPr lang="he-IL" b="1" dirty="0"/>
          </a:p>
        </p:txBody>
      </p:sp>
      <p:pic>
        <p:nvPicPr>
          <p:cNvPr id="102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064" y="1875510"/>
            <a:ext cx="6556747" cy="4347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מלבן 4"/>
          <p:cNvSpPr/>
          <p:nvPr/>
        </p:nvSpPr>
        <p:spPr>
          <a:xfrm>
            <a:off x="6780811" y="688771"/>
            <a:ext cx="5106388" cy="1646605"/>
          </a:xfrm>
          <a:prstGeom prst="rect">
            <a:avLst/>
          </a:prstGeom>
        </p:spPr>
        <p:txBody>
          <a:bodyPr wrap="square">
            <a:spAutoFit/>
          </a:bodyPr>
          <a:lstStyle/>
          <a:p>
            <a:pPr marL="274320" lvl="0" indent="-274320" algn="l" rtl="0">
              <a:spcBef>
                <a:spcPts val="600"/>
              </a:spcBef>
              <a:buClr>
                <a:srgbClr val="0F6FC6"/>
              </a:buClr>
              <a:buSzPct val="70000"/>
              <a:buFont typeface="Wingdings"/>
              <a:buChar char=""/>
            </a:pPr>
            <a:r>
              <a:rPr lang="en-US" sz="2400" dirty="0">
                <a:solidFill>
                  <a:prstClr val="black"/>
                </a:solidFill>
                <a:latin typeface="Calibri" panose="020F0502020204030204" pitchFamily="34" charset="0"/>
              </a:rPr>
              <a:t>Ze'ev Jabotinsky was born in 1880 in Odessa to a family undergoing an advanced Russification process</a:t>
            </a:r>
            <a:r>
              <a:rPr lang="he-IL" sz="2400" dirty="0" smtClean="0">
                <a:solidFill>
                  <a:prstClr val="black"/>
                </a:solidFill>
                <a:latin typeface="Calibri" panose="020F0502020204030204" pitchFamily="34" charset="0"/>
              </a:rPr>
              <a:t>.</a:t>
            </a:r>
          </a:p>
          <a:p>
            <a:pPr marL="274320" lvl="0" indent="-274320" algn="l" rtl="0">
              <a:spcBef>
                <a:spcPts val="600"/>
              </a:spcBef>
              <a:buClr>
                <a:srgbClr val="0F6FC6"/>
              </a:buClr>
              <a:buSzPct val="70000"/>
              <a:buFont typeface="Wingdings"/>
              <a:buChar char=""/>
            </a:pPr>
            <a:endParaRPr lang="he-IL" sz="2400" dirty="0">
              <a:solidFill>
                <a:prstClr val="black"/>
              </a:solidFill>
              <a:latin typeface="Calibri" panose="020F0502020204030204" pitchFamily="34"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82692" y="2232561"/>
            <a:ext cx="4822123" cy="3403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מלבן 5"/>
          <p:cNvSpPr/>
          <p:nvPr/>
        </p:nvSpPr>
        <p:spPr>
          <a:xfrm>
            <a:off x="6858002" y="5636081"/>
            <a:ext cx="4171951" cy="830997"/>
          </a:xfrm>
          <a:prstGeom prst="rect">
            <a:avLst/>
          </a:prstGeom>
        </p:spPr>
        <p:txBody>
          <a:bodyPr wrap="square">
            <a:spAutoFit/>
          </a:bodyPr>
          <a:lstStyle/>
          <a:p>
            <a:pPr lvl="0" algn="l" rtl="0">
              <a:spcBef>
                <a:spcPts val="600"/>
              </a:spcBef>
              <a:buClr>
                <a:srgbClr val="0F6FC6"/>
              </a:buClr>
              <a:buSzPct val="70000"/>
            </a:pPr>
            <a:r>
              <a:rPr lang="en-US" sz="1600" b="1" dirty="0">
                <a:solidFill>
                  <a:srgbClr val="04617B"/>
                </a:solidFill>
              </a:rPr>
              <a:t>Ze'ev Jabotinsky, Joana, </a:t>
            </a:r>
            <a:r>
              <a:rPr lang="en-US" sz="1600" b="1" dirty="0" smtClean="0">
                <a:solidFill>
                  <a:srgbClr val="04617B"/>
                </a:solidFill>
              </a:rPr>
              <a:t>Ari</a:t>
            </a:r>
            <a:r>
              <a:rPr lang="en-US" sz="1600" b="1" dirty="0">
                <a:solidFill>
                  <a:srgbClr val="04617B"/>
                </a:solidFill>
              </a:rPr>
              <a:t>, his mother </a:t>
            </a:r>
            <a:r>
              <a:rPr lang="en-US" sz="1600" b="1" dirty="0" smtClean="0">
                <a:solidFill>
                  <a:srgbClr val="04617B"/>
                </a:solidFill>
              </a:rPr>
              <a:t>Eve, his </a:t>
            </a:r>
            <a:r>
              <a:rPr lang="en-US" sz="1600" b="1" dirty="0">
                <a:solidFill>
                  <a:srgbClr val="04617B"/>
                </a:solidFill>
              </a:rPr>
              <a:t>sister Tamar and her son </a:t>
            </a:r>
            <a:r>
              <a:rPr lang="en-US" sz="1600" b="1" dirty="0" err="1">
                <a:solidFill>
                  <a:srgbClr val="04617B"/>
                </a:solidFill>
              </a:rPr>
              <a:t>Yona</a:t>
            </a:r>
            <a:r>
              <a:rPr lang="en-US" sz="1600" b="1" dirty="0">
                <a:solidFill>
                  <a:srgbClr val="04617B"/>
                </a:solidFill>
              </a:rPr>
              <a:t> Kopp</a:t>
            </a:r>
            <a:endParaRPr lang="he-IL" sz="1600" b="1" dirty="0">
              <a:solidFill>
                <a:srgbClr val="04617B"/>
              </a:solidFill>
            </a:endParaRPr>
          </a:p>
        </p:txBody>
      </p:sp>
    </p:spTree>
    <p:extLst>
      <p:ext uri="{BB962C8B-B14F-4D97-AF65-F5344CB8AC3E}">
        <p14:creationId xmlns:p14="http://schemas.microsoft.com/office/powerpoint/2010/main" xmlns="" val="26690452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9"/>
            <a:ext cx="9956800" cy="562074"/>
          </a:xfrm>
        </p:spPr>
        <p:txBody>
          <a:bodyPr>
            <a:normAutofit fontScale="90000"/>
          </a:bodyPr>
          <a:lstStyle/>
          <a:p>
            <a:r>
              <a:rPr lang="en-US" sz="2800" b="1" dirty="0"/>
              <a:t>The Status of Israeli Arabs in the Jewish State According to Jabotinsky (1940)</a:t>
            </a:r>
            <a:endParaRPr lang="he-IL"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3554" y="2562228"/>
            <a:ext cx="8461441" cy="4295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מציין מיקום תוכן 2"/>
          <p:cNvSpPr>
            <a:spLocks noGrp="1"/>
          </p:cNvSpPr>
          <p:nvPr>
            <p:ph sz="quarter" idx="1"/>
          </p:nvPr>
        </p:nvSpPr>
        <p:spPr>
          <a:xfrm>
            <a:off x="609600" y="908720"/>
            <a:ext cx="10862997" cy="5565232"/>
          </a:xfrm>
        </p:spPr>
        <p:txBody>
          <a:bodyPr>
            <a:normAutofit/>
          </a:bodyPr>
          <a:lstStyle/>
          <a:p>
            <a:pPr algn="just" rtl="0"/>
            <a:r>
              <a:rPr lang="en-US" sz="2000" dirty="0">
                <a:latin typeface="Calibri" panose="020F0502020204030204" pitchFamily="34" charset="0"/>
              </a:rPr>
              <a:t>Jabotinsky's position was based on a real-political conception of peoples' relations and on an orientation towards the supremacy of European culture as opposed to Eastern culture. Jabotinsky, however, </a:t>
            </a:r>
            <a:r>
              <a:rPr lang="en-US" sz="2000" dirty="0" smtClean="0">
                <a:latin typeface="Calibri" panose="020F0502020204030204" pitchFamily="34" charset="0"/>
              </a:rPr>
              <a:t>represented </a:t>
            </a:r>
            <a:r>
              <a:rPr lang="en-US" sz="2000" dirty="0">
                <a:latin typeface="Calibri" panose="020F0502020204030204" pitchFamily="34" charset="0"/>
              </a:rPr>
              <a:t>liberalism on the relations between peoples in one state and expressed it with regard to the rights of the Arab minority in the Land of Israel in the future.</a:t>
            </a:r>
            <a:endParaRPr lang="he-IL" sz="2000" dirty="0">
              <a:latin typeface="Calibri" panose="020F0502020204030204" pitchFamily="34" charset="0"/>
            </a:endParaRPr>
          </a:p>
        </p:txBody>
      </p:sp>
    </p:spTree>
    <p:extLst>
      <p:ext uri="{BB962C8B-B14F-4D97-AF65-F5344CB8AC3E}">
        <p14:creationId xmlns:p14="http://schemas.microsoft.com/office/powerpoint/2010/main" xmlns="" val="651184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a:buNone/>
            </a:pPr>
            <a:r>
              <a:rPr lang="en-US" sz="5400" b="1" cap="small" dirty="0" smtClean="0">
                <a:solidFill>
                  <a:schemeClr val="tx2"/>
                </a:solidFill>
                <a:latin typeface="+mj-lt"/>
                <a:ea typeface="+mj-ea"/>
                <a:cs typeface="+mj-cs"/>
              </a:rPr>
              <a:t>The fourth part:</a:t>
            </a:r>
            <a:endParaRPr lang="he-IL" sz="5400" b="1" cap="small" dirty="0">
              <a:solidFill>
                <a:schemeClr val="tx2"/>
              </a:solidFill>
              <a:latin typeface="+mj-lt"/>
              <a:ea typeface="+mj-ea"/>
              <a:cs typeface="+mj-cs"/>
            </a:endParaRPr>
          </a:p>
          <a:p>
            <a:pPr marL="0" indent="0" algn="ctr">
              <a:buNone/>
            </a:pPr>
            <a:r>
              <a:rPr lang="en-US" sz="5400" b="1" cap="small" dirty="0" smtClean="0">
                <a:solidFill>
                  <a:schemeClr val="tx2"/>
                </a:solidFill>
                <a:latin typeface="+mj-lt"/>
                <a:ea typeface="+mj-ea"/>
                <a:cs typeface="+mj-cs"/>
              </a:rPr>
              <a:t>The struggle for political hegemony</a:t>
            </a:r>
            <a:endParaRPr lang="he-IL" sz="5400" b="1" cap="small" dirty="0" smtClean="0">
              <a:solidFill>
                <a:schemeClr val="tx2"/>
              </a:solidFill>
              <a:latin typeface="+mj-lt"/>
              <a:ea typeface="+mj-ea"/>
              <a:cs typeface="+mj-cs"/>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6248" y="3432915"/>
            <a:ext cx="5109523" cy="3026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76196" y="3485426"/>
            <a:ext cx="4152421" cy="29922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22255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64019" y="111949"/>
            <a:ext cx="9956800" cy="648072"/>
          </a:xfrm>
        </p:spPr>
        <p:txBody>
          <a:bodyPr>
            <a:noAutofit/>
          </a:bodyPr>
          <a:lstStyle/>
          <a:p>
            <a:r>
              <a:rPr lang="en-US" sz="2400" b="1" dirty="0"/>
              <a:t>Opposition on the right: the struggle for hegemony in the Zionist movement</a:t>
            </a:r>
            <a:endParaRPr lang="he-IL" sz="2400" b="1" dirty="0"/>
          </a:p>
        </p:txBody>
      </p:sp>
      <p:sp>
        <p:nvSpPr>
          <p:cNvPr id="3" name="מציין מיקום תוכן 2"/>
          <p:cNvSpPr>
            <a:spLocks noGrp="1"/>
          </p:cNvSpPr>
          <p:nvPr>
            <p:ph sz="quarter" idx="1"/>
          </p:nvPr>
        </p:nvSpPr>
        <p:spPr>
          <a:xfrm>
            <a:off x="335362" y="760021"/>
            <a:ext cx="11492463" cy="5713931"/>
          </a:xfrm>
        </p:spPr>
        <p:txBody>
          <a:bodyPr>
            <a:noAutofit/>
          </a:bodyPr>
          <a:lstStyle/>
          <a:p>
            <a:pPr algn="l" rtl="0"/>
            <a:r>
              <a:rPr lang="en-US" sz="2000" dirty="0">
                <a:latin typeface="Calibri" panose="020F0502020204030204" pitchFamily="34" charset="0"/>
              </a:rPr>
              <a:t>Founding of the Revisionist Zionist Alliance in April 1925, </a:t>
            </a:r>
            <a:r>
              <a:rPr lang="en-US" sz="2000" dirty="0" smtClean="0">
                <a:latin typeface="Calibri" panose="020F0502020204030204" pitchFamily="34" charset="0"/>
              </a:rPr>
              <a:t>Paris. </a:t>
            </a:r>
          </a:p>
          <a:p>
            <a:pPr algn="l" rtl="0"/>
            <a:r>
              <a:rPr lang="en-US" sz="2000" dirty="0" smtClean="0">
                <a:latin typeface="Calibri" panose="020F0502020204030204" pitchFamily="34" charset="0"/>
              </a:rPr>
              <a:t>The </a:t>
            </a:r>
            <a:r>
              <a:rPr lang="en-US" sz="2000" dirty="0" err="1">
                <a:latin typeface="Calibri" panose="020F0502020204030204" pitchFamily="34" charset="0"/>
              </a:rPr>
              <a:t>Trumpeldor</a:t>
            </a:r>
            <a:r>
              <a:rPr lang="en-US" sz="2000" dirty="0">
                <a:latin typeface="Calibri" panose="020F0502020204030204" pitchFamily="34" charset="0"/>
              </a:rPr>
              <a:t> </a:t>
            </a:r>
            <a:r>
              <a:rPr lang="en-US" sz="2000" dirty="0" err="1">
                <a:latin typeface="Calibri" panose="020F0502020204030204" pitchFamily="34" charset="0"/>
              </a:rPr>
              <a:t>Histadrut</a:t>
            </a:r>
            <a:r>
              <a:rPr lang="en-US" sz="2000" dirty="0">
                <a:latin typeface="Calibri" panose="020F0502020204030204" pitchFamily="34" charset="0"/>
              </a:rPr>
              <a:t> youth movement (later </a:t>
            </a:r>
            <a:r>
              <a:rPr lang="en-US" sz="2000" dirty="0" err="1">
                <a:latin typeface="Calibri" panose="020F0502020204030204" pitchFamily="34" charset="0"/>
              </a:rPr>
              <a:t>Betar</a:t>
            </a:r>
            <a:r>
              <a:rPr lang="en-US" sz="2000" dirty="0">
                <a:latin typeface="Calibri" panose="020F0502020204030204" pitchFamily="34" charset="0"/>
              </a:rPr>
              <a:t>) was founded half an hour earlier</a:t>
            </a:r>
            <a:r>
              <a:rPr lang="he-IL" sz="2000" dirty="0" smtClean="0">
                <a:latin typeface="Calibri" panose="020F0502020204030204" pitchFamily="34" charset="0"/>
              </a:rPr>
              <a:t>.</a:t>
            </a:r>
          </a:p>
          <a:p>
            <a:pPr algn="l" rtl="0"/>
            <a:r>
              <a:rPr lang="en-US" sz="2000" dirty="0" smtClean="0">
                <a:latin typeface="Calibri" panose="020F0502020204030204" pitchFamily="34" charset="0"/>
              </a:rPr>
              <a:t>Goal: Most Jews on the two banks of Jordan.</a:t>
            </a:r>
            <a:endParaRPr lang="he-IL" sz="2000" dirty="0">
              <a:latin typeface="Calibri" panose="020F0502020204030204" pitchFamily="34" charset="0"/>
            </a:endParaRPr>
          </a:p>
          <a:p>
            <a:pPr algn="l" rtl="0"/>
            <a:r>
              <a:rPr lang="he-IL" sz="2000" dirty="0" smtClean="0">
                <a:latin typeface="Calibri" panose="020F0502020204030204" pitchFamily="34" charset="0"/>
              </a:rPr>
              <a:t>'</a:t>
            </a:r>
            <a:r>
              <a:rPr lang="en-US" sz="2000" dirty="0" smtClean="0">
                <a:latin typeface="Calibri" panose="020F0502020204030204" pitchFamily="34" charset="0"/>
              </a:rPr>
              <a:t>One miracle: </a:t>
            </a:r>
            <a:r>
              <a:rPr lang="en-US" sz="2000" dirty="0" err="1" smtClean="0">
                <a:latin typeface="Calibri" panose="020F0502020204030204" pitchFamily="34" charset="0"/>
              </a:rPr>
              <a:t>Jabontisky’s</a:t>
            </a:r>
            <a:r>
              <a:rPr lang="en-US" sz="2000" dirty="0" smtClean="0">
                <a:latin typeface="Calibri" panose="020F0502020204030204" pitchFamily="34" charset="0"/>
              </a:rPr>
              <a:t> concept of anti-class and anti-classism capitalism</a:t>
            </a:r>
            <a:endParaRPr lang="he-IL" sz="2000" dirty="0">
              <a:latin typeface="Calibri" panose="020F0502020204030204" pitchFamily="34" charset="0"/>
            </a:endParaRPr>
          </a:p>
          <a:p>
            <a:pPr algn="l" rtl="0"/>
            <a:r>
              <a:rPr lang="he-IL" sz="2000" dirty="0" smtClean="0">
                <a:latin typeface="Calibri" panose="020F0502020204030204" pitchFamily="34" charset="0"/>
              </a:rPr>
              <a:t>'</a:t>
            </a:r>
            <a:r>
              <a:rPr lang="en-US" sz="2000" dirty="0" smtClean="0">
                <a:latin typeface="Calibri" panose="020F0502020204030204" pitchFamily="34" charset="0"/>
              </a:rPr>
              <a:t>I am bourgeoisie, son of bourgeoisie, for the Grace of G-d bourgeoisie.”</a:t>
            </a:r>
            <a:endParaRPr lang="he-IL" sz="2000" dirty="0">
              <a:latin typeface="Calibri" panose="020F0502020204030204" pitchFamily="34" charset="0"/>
            </a:endParaRPr>
          </a:p>
          <a:p>
            <a:pPr algn="l" rtl="0"/>
            <a:r>
              <a:rPr lang="en-US" sz="2000" dirty="0">
                <a:latin typeface="Calibri" panose="020F0502020204030204" pitchFamily="34" charset="0"/>
              </a:rPr>
              <a:t>During the '</a:t>
            </a:r>
            <a:r>
              <a:rPr lang="en-US" sz="2000" dirty="0" err="1">
                <a:latin typeface="Calibri" panose="020F0502020204030204" pitchFamily="34" charset="0"/>
              </a:rPr>
              <a:t>Promin</a:t>
            </a:r>
            <a:r>
              <a:rPr lang="en-US" sz="2000" dirty="0">
                <a:latin typeface="Calibri" panose="020F0502020204030204" pitchFamily="34" charset="0"/>
              </a:rPr>
              <a:t>' strike, </a:t>
            </a:r>
            <a:r>
              <a:rPr lang="en-US" sz="2000" dirty="0" err="1">
                <a:latin typeface="Calibri" panose="020F0502020204030204" pitchFamily="34" charset="0"/>
              </a:rPr>
              <a:t>Jabotinsky</a:t>
            </a:r>
            <a:r>
              <a:rPr lang="en-US" sz="2000" dirty="0">
                <a:latin typeface="Calibri" panose="020F0502020204030204" pitchFamily="34" charset="0"/>
              </a:rPr>
              <a:t> wrote an article called 'Yes, Break', in which he called for breaking the monopolistic power of the Labor Federation.</a:t>
            </a:r>
            <a:endParaRPr lang="he-IL" sz="2000" dirty="0" smtClean="0">
              <a:latin typeface="Calibri" panose="020F0502020204030204"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93699" y="3364040"/>
            <a:ext cx="7394575" cy="3109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9392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2831637" y="4509120"/>
            <a:ext cx="4349059" cy="1865802"/>
          </a:xfrm>
        </p:spPr>
        <p:txBody>
          <a:bodyPr>
            <a:normAutofit/>
          </a:bodyPr>
          <a:lstStyle/>
          <a:p>
            <a:r>
              <a:rPr lang="he-IL" b="0" dirty="0" smtClean="0"/>
              <a:t>				</a:t>
            </a:r>
          </a:p>
          <a:p>
            <a:endParaRPr lang="he-IL" b="0" dirty="0"/>
          </a:p>
          <a:p>
            <a:endParaRPr lang="he-IL" b="0" dirty="0" smtClean="0"/>
          </a:p>
          <a:p>
            <a:r>
              <a:rPr lang="he-IL" b="0" dirty="0" smtClean="0"/>
              <a:t>			</a:t>
            </a:r>
            <a:endParaRPr lang="he-IL"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2421" y="142503"/>
            <a:ext cx="4913512" cy="34070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6491" y="1910128"/>
            <a:ext cx="4131759" cy="5440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מלבן 5"/>
          <p:cNvSpPr/>
          <p:nvPr/>
        </p:nvSpPr>
        <p:spPr>
          <a:xfrm>
            <a:off x="4876801" y="3797135"/>
            <a:ext cx="6749143" cy="1477328"/>
          </a:xfrm>
          <a:prstGeom prst="rect">
            <a:avLst/>
          </a:prstGeom>
        </p:spPr>
        <p:txBody>
          <a:bodyPr wrap="square">
            <a:spAutoFit/>
          </a:bodyPr>
          <a:lstStyle/>
          <a:p>
            <a:pPr algn="l" rtl="0"/>
            <a:r>
              <a:rPr lang="en-US" b="1" cap="small" dirty="0">
                <a:solidFill>
                  <a:srgbClr val="04617B"/>
                </a:solidFill>
                <a:ea typeface="+mj-ea"/>
              </a:rPr>
              <a:t>A </a:t>
            </a:r>
            <a:r>
              <a:rPr lang="en-US" b="1" cap="small" dirty="0" smtClean="0">
                <a:solidFill>
                  <a:srgbClr val="04617B"/>
                </a:solidFill>
                <a:ea typeface="+mj-ea"/>
              </a:rPr>
              <a:t>sharp turn </a:t>
            </a:r>
            <a:r>
              <a:rPr lang="en-US" b="1" cap="small" dirty="0">
                <a:solidFill>
                  <a:srgbClr val="04617B"/>
                </a:solidFill>
                <a:ea typeface="+mj-ea"/>
              </a:rPr>
              <a:t>and even violent political </a:t>
            </a:r>
            <a:r>
              <a:rPr lang="en-US" b="1" cap="small" dirty="0" smtClean="0">
                <a:solidFill>
                  <a:srgbClr val="04617B"/>
                </a:solidFill>
                <a:ea typeface="+mj-ea"/>
              </a:rPr>
              <a:t>period on </a:t>
            </a:r>
            <a:r>
              <a:rPr lang="en-US" b="1" cap="small" dirty="0">
                <a:solidFill>
                  <a:srgbClr val="04617B"/>
                </a:solidFill>
                <a:ea typeface="+mj-ea"/>
              </a:rPr>
              <a:t>a world scale). The murder of </a:t>
            </a:r>
            <a:r>
              <a:rPr lang="en-US" b="1" cap="small" dirty="0" err="1">
                <a:solidFill>
                  <a:srgbClr val="04617B"/>
                </a:solidFill>
                <a:ea typeface="+mj-ea"/>
              </a:rPr>
              <a:t>Arlozorov</a:t>
            </a:r>
            <a:r>
              <a:rPr lang="en-US" b="1" cap="small" dirty="0">
                <a:solidFill>
                  <a:srgbClr val="04617B"/>
                </a:solidFill>
                <a:ea typeface="+mj-ea"/>
              </a:rPr>
              <a:t>. </a:t>
            </a:r>
            <a:r>
              <a:rPr lang="en-US" b="1" cap="small" dirty="0" smtClean="0">
                <a:solidFill>
                  <a:srgbClr val="04617B"/>
                </a:solidFill>
                <a:ea typeface="+mj-ea"/>
              </a:rPr>
              <a:t>“Vladimir Hitler”.</a:t>
            </a:r>
            <a:r>
              <a:rPr lang="en-US" b="1" cap="small" dirty="0">
                <a:solidFill>
                  <a:srgbClr val="04617B"/>
                </a:solidFill>
                <a:ea typeface="+mj-ea"/>
              </a:rPr>
              <a:t>1933 Widespread support for the League for the Working Land of Israel, which was Ben-Gurion's </a:t>
            </a:r>
            <a:r>
              <a:rPr lang="en-US" b="1" cap="small" dirty="0" smtClean="0">
                <a:solidFill>
                  <a:srgbClr val="04617B"/>
                </a:solidFill>
                <a:ea typeface="+mj-ea"/>
              </a:rPr>
              <a:t>party. </a:t>
            </a:r>
            <a:r>
              <a:rPr lang="en-US" b="1" cap="small" dirty="0">
                <a:solidFill>
                  <a:srgbClr val="04617B"/>
                </a:solidFill>
                <a:ea typeface="+mj-ea"/>
              </a:rPr>
              <a:t>-</a:t>
            </a:r>
          </a:p>
          <a:p>
            <a:pPr algn="l" rtl="0"/>
            <a:r>
              <a:rPr lang="en-US" b="1" cap="small" dirty="0">
                <a:solidFill>
                  <a:srgbClr val="04617B"/>
                </a:solidFill>
                <a:ea typeface="+mj-ea"/>
              </a:rPr>
              <a:t>Close to half of all votes (45%).</a:t>
            </a:r>
            <a:endParaRPr lang="he-IL" sz="1200" dirty="0"/>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6808" y="428496"/>
            <a:ext cx="6973888" cy="1011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06808" y="404198"/>
            <a:ext cx="6720840" cy="1200329"/>
          </a:xfrm>
          <a:prstGeom prst="rect">
            <a:avLst/>
          </a:prstGeom>
          <a:solidFill>
            <a:schemeClr val="bg1"/>
          </a:solidFill>
        </p:spPr>
        <p:txBody>
          <a:bodyPr wrap="square" rtlCol="0">
            <a:spAutoFit/>
          </a:bodyPr>
          <a:lstStyle/>
          <a:p>
            <a:pPr algn="l" rtl="0"/>
            <a:r>
              <a:rPr lang="en-US" sz="2400" dirty="0">
                <a:latin typeface="Calibri" panose="020F0502020204030204" pitchFamily="34" charset="0"/>
              </a:rPr>
              <a:t>Organizational ability was at the heart of the labor movement - and Ben-Gurion was the leader of this effective system.</a:t>
            </a:r>
          </a:p>
        </p:txBody>
      </p:sp>
    </p:spTree>
    <p:extLst>
      <p:ext uri="{BB962C8B-B14F-4D97-AF65-F5344CB8AC3E}">
        <p14:creationId xmlns:p14="http://schemas.microsoft.com/office/powerpoint/2010/main" xmlns="" val="810407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154378"/>
            <a:ext cx="9956800" cy="6509578"/>
          </a:xfrm>
        </p:spPr>
        <p:txBody>
          <a:bodyPr>
            <a:normAutofit/>
          </a:bodyPr>
          <a:lstStyle/>
          <a:p>
            <a:pPr marL="0" indent="0" algn="ctr" rtl="0">
              <a:buNone/>
            </a:pPr>
            <a:r>
              <a:rPr lang="en-US" sz="5400" b="1" cap="small" dirty="0" smtClean="0">
                <a:solidFill>
                  <a:schemeClr val="tx2"/>
                </a:solidFill>
                <a:latin typeface="+mj-lt"/>
                <a:ea typeface="+mj-ea"/>
                <a:cs typeface="+mj-cs"/>
              </a:rPr>
              <a:t>The fifth part</a:t>
            </a:r>
            <a:endParaRPr lang="he-IL" sz="5400" b="1" cap="small" dirty="0">
              <a:solidFill>
                <a:schemeClr val="tx2"/>
              </a:solidFill>
              <a:latin typeface="+mj-lt"/>
              <a:ea typeface="+mj-ea"/>
              <a:cs typeface="+mj-cs"/>
            </a:endParaRPr>
          </a:p>
          <a:p>
            <a:pPr marL="0" indent="0" algn="ctr" rtl="0">
              <a:buNone/>
            </a:pPr>
            <a:r>
              <a:rPr lang="en-US" sz="5400" b="1" cap="small" dirty="0" smtClean="0">
                <a:solidFill>
                  <a:schemeClr val="tx2"/>
                </a:solidFill>
                <a:latin typeface="+mj-lt"/>
                <a:ea typeface="+mj-ea"/>
                <a:cs typeface="+mj-cs"/>
              </a:rPr>
              <a:t>A reconciliation attempt</a:t>
            </a:r>
            <a:endParaRPr lang="he-IL" sz="5400" b="1" cap="small" dirty="0">
              <a:solidFill>
                <a:schemeClr val="tx2"/>
              </a:solidFill>
              <a:latin typeface="+mj-lt"/>
              <a:ea typeface="+mj-ea"/>
              <a:cs typeface="+mj-cs"/>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5480" y="1882961"/>
            <a:ext cx="4322763" cy="4462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03919" y="1882961"/>
            <a:ext cx="4224339" cy="4462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1717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3494" y="1679373"/>
            <a:ext cx="10868527" cy="1261884"/>
          </a:xfrm>
          <a:prstGeom prst="rect">
            <a:avLst/>
          </a:prstGeom>
          <a:solidFill>
            <a:schemeClr val="bg1"/>
          </a:solidFill>
        </p:spPr>
        <p:txBody>
          <a:bodyPr wrap="square" rtlCol="0">
            <a:spAutoFit/>
          </a:bodyPr>
          <a:lstStyle/>
          <a:p>
            <a:pPr algn="l" rtl="0"/>
            <a:r>
              <a:rPr lang="en-US" sz="2800" b="1" dirty="0" smtClean="0"/>
              <a:t>Peace was Achieved in Zionism</a:t>
            </a:r>
          </a:p>
          <a:p>
            <a:pPr algn="l" rtl="0"/>
            <a:r>
              <a:rPr lang="en-US" sz="2400" b="1" dirty="0" smtClean="0"/>
              <a:t>Agreement between Ben-Gurion and </a:t>
            </a:r>
            <a:r>
              <a:rPr lang="en-US" sz="2400" b="1" dirty="0" err="1" smtClean="0"/>
              <a:t>Jabotinsky</a:t>
            </a:r>
            <a:endParaRPr lang="en-US" sz="2400" b="1" dirty="0" smtClean="0"/>
          </a:p>
          <a:p>
            <a:pPr algn="l" rtl="0"/>
            <a:r>
              <a:rPr lang="en-US" sz="2400" b="1" dirty="0" smtClean="0"/>
              <a:t>Immediately cease all acts of violence - establish working relationships</a:t>
            </a:r>
            <a:endParaRPr lang="en-US" sz="2400" b="1" dirty="0"/>
          </a:p>
        </p:txBody>
      </p:sp>
      <p:sp>
        <p:nvSpPr>
          <p:cNvPr id="7" name="TextBox 6"/>
          <p:cNvSpPr txBox="1"/>
          <p:nvPr/>
        </p:nvSpPr>
        <p:spPr>
          <a:xfrm>
            <a:off x="890339" y="4978917"/>
            <a:ext cx="9649325" cy="1631216"/>
          </a:xfrm>
          <a:prstGeom prst="rect">
            <a:avLst/>
          </a:prstGeom>
          <a:solidFill>
            <a:schemeClr val="bg1"/>
          </a:solidFill>
        </p:spPr>
        <p:txBody>
          <a:bodyPr wrap="square" rtlCol="0">
            <a:spAutoFit/>
          </a:bodyPr>
          <a:lstStyle/>
          <a:p>
            <a:pPr algn="l" rtl="0"/>
            <a:r>
              <a:rPr lang="en-US" sz="2800" b="1" dirty="0"/>
              <a:t>The </a:t>
            </a:r>
            <a:r>
              <a:rPr lang="en-US" sz="2800" b="1" dirty="0" smtClean="0"/>
              <a:t>Affair </a:t>
            </a:r>
            <a:r>
              <a:rPr lang="en-US" sz="2800" b="1" dirty="0"/>
              <a:t>of the </a:t>
            </a:r>
            <a:r>
              <a:rPr lang="en-US" sz="2800" b="1" dirty="0" smtClean="0"/>
              <a:t>Agreement </a:t>
            </a:r>
            <a:r>
              <a:rPr lang="en-US" sz="2800" b="1" dirty="0"/>
              <a:t>is </a:t>
            </a:r>
            <a:r>
              <a:rPr lang="en-US" sz="2800" b="1" dirty="0" smtClean="0"/>
              <a:t>Not </a:t>
            </a:r>
            <a:r>
              <a:rPr lang="en-US" sz="2800" b="1" dirty="0"/>
              <a:t>O</a:t>
            </a:r>
            <a:r>
              <a:rPr lang="en-US" sz="2800" b="1" dirty="0" smtClean="0"/>
              <a:t>ver </a:t>
            </a:r>
            <a:r>
              <a:rPr lang="en-US" sz="2800" b="1" dirty="0"/>
              <a:t>Y</a:t>
            </a:r>
            <a:r>
              <a:rPr lang="en-US" sz="2800" b="1" dirty="0" smtClean="0"/>
              <a:t>et</a:t>
            </a:r>
            <a:endParaRPr lang="en-US" sz="2800" b="1" dirty="0"/>
          </a:p>
          <a:p>
            <a:pPr algn="l" rtl="0"/>
            <a:r>
              <a:rPr lang="en-US" sz="2400" b="1" dirty="0"/>
              <a:t>Phone conversation with Ben </a:t>
            </a:r>
            <a:r>
              <a:rPr lang="en-US" sz="2400" b="1" dirty="0" err="1"/>
              <a:t>Gurion</a:t>
            </a:r>
            <a:r>
              <a:rPr lang="en-US" sz="2400" b="1" dirty="0"/>
              <a:t> in London. - The Council of the Israeli Workers' Party will meet. First Impressions in the Country - Satisfaction in America</a:t>
            </a:r>
          </a:p>
        </p:txBody>
      </p:sp>
      <p:pic>
        <p:nvPicPr>
          <p:cNvPr id="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47959" y="0"/>
            <a:ext cx="6555347" cy="1679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8755" y="3528211"/>
            <a:ext cx="6564551" cy="1450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93575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7361" y="0"/>
            <a:ext cx="9021277" cy="6531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58069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5520" y="404665"/>
            <a:ext cx="8375483" cy="59971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223927" y="149545"/>
            <a:ext cx="9478669" cy="6247864"/>
          </a:xfrm>
          <a:prstGeom prst="rect">
            <a:avLst/>
          </a:prstGeom>
          <a:solidFill>
            <a:srgbClr val="EDEEEF"/>
          </a:solidFill>
        </p:spPr>
        <p:txBody>
          <a:bodyPr wrap="square" rtlCol="0">
            <a:spAutoFit/>
          </a:bodyPr>
          <a:lstStyle/>
          <a:p>
            <a:pPr algn="l" rtl="0"/>
            <a:r>
              <a:rPr lang="en-US" sz="2000" dirty="0">
                <a:latin typeface="Calibri" panose="020F0502020204030204" pitchFamily="34" charset="0"/>
              </a:rPr>
              <a:t>Dear </a:t>
            </a:r>
            <a:r>
              <a:rPr lang="en-US" sz="2000" dirty="0" err="1">
                <a:latin typeface="Calibri" panose="020F0502020204030204" pitchFamily="34" charset="0"/>
              </a:rPr>
              <a:t>Jabotinsky</a:t>
            </a:r>
            <a:r>
              <a:rPr lang="en-US" sz="2000" dirty="0">
                <a:latin typeface="Calibri" panose="020F0502020204030204" pitchFamily="34" charset="0"/>
              </a:rPr>
              <a:t>,</a:t>
            </a:r>
          </a:p>
          <a:p>
            <a:pPr algn="l" rtl="0"/>
            <a:r>
              <a:rPr lang="en-US" sz="2000" dirty="0">
                <a:latin typeface="Calibri" panose="020F0502020204030204" pitchFamily="34" charset="0"/>
              </a:rPr>
              <a:t>I hope you will not resent me if I refer to you as my friend and friend without the ceremonial </a:t>
            </a:r>
            <a:r>
              <a:rPr lang="en-US" sz="2000" dirty="0" smtClean="0">
                <a:latin typeface="Calibri" panose="020F0502020204030204" pitchFamily="34" charset="0"/>
              </a:rPr>
              <a:t>“Mister". </a:t>
            </a:r>
            <a:r>
              <a:rPr lang="en-US" sz="2000" dirty="0">
                <a:latin typeface="Calibri" panose="020F0502020204030204" pitchFamily="34" charset="0"/>
              </a:rPr>
              <a:t>We broke up yesterday from fatigue after 15 straight hours of tense work. I'm not sentimental and I don't think you are either. But I didn't tell you what's in my heart. I won't say that now either. Objectively what we did - and perhaps more accurately what we tried to do - depended on its value and not ours, and on the public who spoke on its behalf: Will the spirit that has troubled us create it as well, will it act when we want it to act? However, there is also a subjective examination, and nothing that will happen from now on will change the fact that we both met and for many hours forgot all that was behind us, and much thanks to the movement and the success of its operation, out of mutual trust and mutual respect, motivated us to a joint effort.</a:t>
            </a:r>
          </a:p>
          <a:p>
            <a:pPr algn="l" rtl="0"/>
            <a:r>
              <a:rPr lang="en-US" sz="2000" dirty="0">
                <a:latin typeface="Calibri" panose="020F0502020204030204" pitchFamily="34" charset="0"/>
              </a:rPr>
              <a:t>That fact will not be upset by my heart, whatever </a:t>
            </a:r>
            <a:r>
              <a:rPr lang="en-US" sz="2000" dirty="0" smtClean="0">
                <a:latin typeface="Calibri" panose="020F0502020204030204" pitchFamily="34" charset="0"/>
              </a:rPr>
              <a:t>happens.</a:t>
            </a:r>
          </a:p>
          <a:p>
            <a:pPr algn="l" rtl="0"/>
            <a:r>
              <a:rPr lang="en-US" sz="2000" dirty="0">
                <a:latin typeface="Calibri" panose="020F0502020204030204" pitchFamily="34" charset="0"/>
              </a:rPr>
              <a:t>By the way, you propose we fly immediately to Israel. I can't leave London these days. I have several other political meetings here. And this is how I was ordered to do things before returning to Israel. I think in ten days or two weeks I can get out of here, and if you are ready then, I accept your suggestion, because I think we both need to be in Israel these days, for the sake of our common desire for tens of </a:t>
            </a:r>
            <a:r>
              <a:rPr lang="en-US" sz="2000" dirty="0" smtClean="0">
                <a:latin typeface="Calibri" panose="020F0502020204030204" pitchFamily="34" charset="0"/>
              </a:rPr>
              <a:t>thousands.</a:t>
            </a:r>
          </a:p>
          <a:p>
            <a:pPr algn="l" rtl="0"/>
            <a:endParaRPr lang="en-US" sz="2000" dirty="0" smtClean="0">
              <a:latin typeface="Calibri" panose="020F0502020204030204" pitchFamily="34" charset="0"/>
            </a:endParaRPr>
          </a:p>
          <a:p>
            <a:pPr rtl="0"/>
            <a:r>
              <a:rPr lang="en-US" sz="2000" dirty="0">
                <a:latin typeface="Calibri" panose="020F0502020204030204" pitchFamily="34" charset="0"/>
              </a:rPr>
              <a:t>I shake your hand in appreciation,</a:t>
            </a:r>
          </a:p>
          <a:p>
            <a:pPr rtl="0"/>
            <a:r>
              <a:rPr lang="en-US" sz="2000" dirty="0">
                <a:latin typeface="Calibri" panose="020F0502020204030204" pitchFamily="34" charset="0"/>
              </a:rPr>
              <a:t>D. Ben </a:t>
            </a:r>
            <a:r>
              <a:rPr lang="en-US" sz="2000" dirty="0" err="1">
                <a:latin typeface="Calibri" panose="020F0502020204030204" pitchFamily="34" charset="0"/>
              </a:rPr>
              <a:t>Gurion</a:t>
            </a:r>
            <a:endParaRPr lang="en-US" sz="2000" dirty="0">
              <a:latin typeface="Calibri" panose="020F0502020204030204" pitchFamily="34" charset="0"/>
            </a:endParaRPr>
          </a:p>
        </p:txBody>
      </p:sp>
    </p:spTree>
    <p:extLst>
      <p:ext uri="{BB962C8B-B14F-4D97-AF65-F5344CB8AC3E}">
        <p14:creationId xmlns:p14="http://schemas.microsoft.com/office/powerpoint/2010/main" xmlns="" val="744509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594678"/>
            <a:ext cx="9956800" cy="418058"/>
          </a:xfrm>
        </p:spPr>
        <p:txBody>
          <a:bodyPr>
            <a:normAutofit fontScale="90000"/>
          </a:bodyPr>
          <a:lstStyle/>
          <a:p>
            <a:pPr rtl="0"/>
            <a:r>
              <a:rPr lang="en-US" b="1" dirty="0"/>
              <a:t>Letter from Ze'ev </a:t>
            </a:r>
            <a:r>
              <a:rPr lang="en-US" b="1" dirty="0" err="1"/>
              <a:t>Jabotinsky</a:t>
            </a:r>
            <a:r>
              <a:rPr lang="en-US" b="1" dirty="0"/>
              <a:t> to David Ben-Gurion, May 2, 1935</a:t>
            </a:r>
            <a:endParaRPr lang="he-IL" b="1"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145661" y="1223160"/>
            <a:ext cx="5983201" cy="5345671"/>
          </a:xfrm>
          <a:prstGeom prst="rect">
            <a:avLst/>
          </a:prstGeom>
          <a:noFill/>
          <a:ln w="9525">
            <a:noFill/>
            <a:miter lim="800000"/>
            <a:headEnd/>
            <a:tailEnd/>
          </a:ln>
        </p:spPr>
      </p:pic>
      <p:sp>
        <p:nvSpPr>
          <p:cNvPr id="3" name="מלבן 2"/>
          <p:cNvSpPr/>
          <p:nvPr/>
        </p:nvSpPr>
        <p:spPr>
          <a:xfrm>
            <a:off x="6128861" y="803707"/>
            <a:ext cx="5510152" cy="4832092"/>
          </a:xfrm>
          <a:prstGeom prst="rect">
            <a:avLst/>
          </a:prstGeom>
        </p:spPr>
        <p:txBody>
          <a:bodyPr wrap="square">
            <a:spAutoFit/>
          </a:bodyPr>
          <a:lstStyle/>
          <a:p>
            <a:pPr marL="274320" lvl="0" indent="-274320" algn="just" rtl="0">
              <a:spcBef>
                <a:spcPts val="600"/>
              </a:spcBef>
              <a:buClr>
                <a:srgbClr val="0F6FC6"/>
              </a:buClr>
              <a:buSzPct val="70000"/>
            </a:pPr>
            <a:r>
              <a:rPr lang="en-US" sz="2400" dirty="0">
                <a:solidFill>
                  <a:prstClr val="black"/>
                </a:solidFill>
                <a:latin typeface="Calibri" panose="020F0502020204030204" pitchFamily="34" charset="0"/>
              </a:rPr>
              <a:t>My friend Ben </a:t>
            </a:r>
            <a:r>
              <a:rPr lang="en-US" sz="2400" dirty="0" err="1">
                <a:solidFill>
                  <a:prstClr val="black"/>
                </a:solidFill>
                <a:latin typeface="Calibri" panose="020F0502020204030204" pitchFamily="34" charset="0"/>
              </a:rPr>
              <a:t>Gurion</a:t>
            </a:r>
            <a:r>
              <a:rPr lang="en-US" sz="2400" dirty="0">
                <a:solidFill>
                  <a:prstClr val="black"/>
                </a:solidFill>
                <a:latin typeface="Calibri" panose="020F0502020204030204" pitchFamily="34" charset="0"/>
              </a:rPr>
              <a:t>,</a:t>
            </a:r>
          </a:p>
          <a:p>
            <a:pPr marL="274320" lvl="0" indent="-274320" algn="just" rtl="0">
              <a:spcBef>
                <a:spcPts val="600"/>
              </a:spcBef>
              <a:buClr>
                <a:srgbClr val="0F6FC6"/>
              </a:buClr>
              <a:buSzPct val="70000"/>
            </a:pPr>
            <a:r>
              <a:rPr lang="en-US" sz="2400" dirty="0">
                <a:solidFill>
                  <a:prstClr val="black"/>
                </a:solidFill>
                <a:latin typeface="Calibri" panose="020F0502020204030204" pitchFamily="34" charset="0"/>
              </a:rPr>
              <a:t>[...] I was very pleased with your letter: He is "</a:t>
            </a:r>
            <a:r>
              <a:rPr lang="en-US" sz="2400" dirty="0" err="1">
                <a:solidFill>
                  <a:prstClr val="black"/>
                </a:solidFill>
                <a:latin typeface="Calibri" panose="020F0502020204030204" pitchFamily="34" charset="0"/>
              </a:rPr>
              <a:t>Nahmani</a:t>
            </a:r>
            <a:r>
              <a:rPr lang="en-US" sz="2400" dirty="0">
                <a:solidFill>
                  <a:prstClr val="black"/>
                </a:solidFill>
                <a:latin typeface="Calibri" panose="020F0502020204030204" pitchFamily="34" charset="0"/>
              </a:rPr>
              <a:t>". Lately, even more than before,</a:t>
            </a:r>
          </a:p>
          <a:p>
            <a:pPr marL="274320" lvl="0" indent="-274320" algn="just" rtl="0">
              <a:spcBef>
                <a:spcPts val="600"/>
              </a:spcBef>
              <a:buClr>
                <a:srgbClr val="0F6FC6"/>
              </a:buClr>
              <a:buSzPct val="70000"/>
            </a:pPr>
            <a:r>
              <a:rPr lang="en-US" sz="2400" dirty="0">
                <a:solidFill>
                  <a:prstClr val="black"/>
                </a:solidFill>
                <a:latin typeface="Calibri" panose="020F0502020204030204" pitchFamily="34" charset="0"/>
              </a:rPr>
              <a:t>I began to hate my life, my endless bitterness endlessly beyond the horizon. You mentioned that there might be an end anyway.</a:t>
            </a:r>
          </a:p>
          <a:p>
            <a:pPr marL="274320" lvl="0" indent="-274320" algn="just" rtl="0">
              <a:spcBef>
                <a:spcPts val="600"/>
              </a:spcBef>
              <a:buClr>
                <a:srgbClr val="0F6FC6"/>
              </a:buClr>
              <a:buSzPct val="70000"/>
            </a:pPr>
            <a:r>
              <a:rPr lang="en-US" sz="2400" dirty="0">
                <a:solidFill>
                  <a:prstClr val="black"/>
                </a:solidFill>
                <a:latin typeface="Calibri" panose="020F0502020204030204" pitchFamily="34" charset="0"/>
              </a:rPr>
              <a:t>Only one 'philosophical' section:</a:t>
            </a:r>
          </a:p>
          <a:p>
            <a:pPr marL="274320" lvl="0" indent="-274320" algn="just" rtl="0">
              <a:spcBef>
                <a:spcPts val="600"/>
              </a:spcBef>
              <a:buClr>
                <a:srgbClr val="0F6FC6"/>
              </a:buClr>
              <a:buSzPct val="70000"/>
            </a:pPr>
            <a:r>
              <a:rPr lang="en-US" sz="2400" dirty="0">
                <a:solidFill>
                  <a:prstClr val="black"/>
                </a:solidFill>
                <a:latin typeface="Calibri" panose="020F0502020204030204" pitchFamily="34" charset="0"/>
              </a:rPr>
              <a:t>I am sure that there is a type of Zionist who does not care about the social color of the "state": I am.</a:t>
            </a:r>
            <a:endParaRPr lang="he-IL" sz="2400" dirty="0">
              <a:solidFill>
                <a:prstClr val="black"/>
              </a:solidFill>
              <a:latin typeface="Calibri" panose="020F0502020204030204" pitchFamily="34" charset="0"/>
            </a:endParaRPr>
          </a:p>
        </p:txBody>
      </p:sp>
    </p:spTree>
    <p:extLst>
      <p:ext uri="{BB962C8B-B14F-4D97-AF65-F5344CB8AC3E}">
        <p14:creationId xmlns:p14="http://schemas.microsoft.com/office/powerpoint/2010/main" xmlns="" val="3704050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19403" y="476672"/>
            <a:ext cx="9956800" cy="490066"/>
          </a:xfrm>
        </p:spPr>
        <p:txBody>
          <a:bodyPr>
            <a:normAutofit fontScale="90000"/>
          </a:bodyPr>
          <a:lstStyle/>
          <a:p>
            <a:pPr algn="ctr"/>
            <a:r>
              <a:rPr lang="en-US" b="1" dirty="0"/>
              <a:t>Ze'ev Jabotinsky letter to David Ben-Gurion, May 2</a:t>
            </a:r>
            <a:r>
              <a:rPr lang="en-US" b="1" baseline="30000" dirty="0"/>
              <a:t>nd</a:t>
            </a:r>
            <a:r>
              <a:rPr lang="en-US" b="1" dirty="0"/>
              <a:t>, 1935</a:t>
            </a:r>
            <a:endParaRPr lang="he-IL" b="1" dirty="0"/>
          </a:p>
        </p:txBody>
      </p:sp>
      <p:sp>
        <p:nvSpPr>
          <p:cNvPr id="3" name="מציין מיקום תוכן 2"/>
          <p:cNvSpPr>
            <a:spLocks noGrp="1"/>
          </p:cNvSpPr>
          <p:nvPr>
            <p:ph sz="quarter" idx="1"/>
          </p:nvPr>
        </p:nvSpPr>
        <p:spPr>
          <a:xfrm>
            <a:off x="431372" y="996171"/>
            <a:ext cx="11041227" cy="5565232"/>
          </a:xfrm>
        </p:spPr>
        <p:txBody>
          <a:bodyPr>
            <a:noAutofit/>
          </a:bodyPr>
          <a:lstStyle/>
          <a:p>
            <a:pPr algn="just" rtl="0">
              <a:buNone/>
            </a:pPr>
            <a:r>
              <a:rPr lang="en-US" sz="2000" dirty="0">
                <a:latin typeface="Calibri" panose="020F0502020204030204" pitchFamily="34" charset="0"/>
              </a:rPr>
              <a:t>My dear friend Ben Gurion, </a:t>
            </a:r>
            <a:endParaRPr lang="en-US" sz="2000" dirty="0" smtClean="0">
              <a:latin typeface="Calibri" panose="020F0502020204030204" pitchFamily="34" charset="0"/>
            </a:endParaRPr>
          </a:p>
          <a:p>
            <a:pPr algn="just" rtl="0">
              <a:buNone/>
            </a:pPr>
            <a:r>
              <a:rPr lang="en-US" sz="2000" dirty="0">
                <a:latin typeface="Calibri" panose="020F0502020204030204" pitchFamily="34" charset="0"/>
              </a:rPr>
              <a:t>[...] I was very happy </a:t>
            </a:r>
            <a:r>
              <a:rPr lang="en-US" sz="2000" dirty="0" smtClean="0">
                <a:latin typeface="Calibri" panose="020F0502020204030204" pitchFamily="34" charset="0"/>
              </a:rPr>
              <a:t>to receive your </a:t>
            </a:r>
            <a:r>
              <a:rPr lang="en-US" sz="2000" dirty="0">
                <a:latin typeface="Calibri" panose="020F0502020204030204" pitchFamily="34" charset="0"/>
              </a:rPr>
              <a:t>letter: It is </a:t>
            </a:r>
            <a:r>
              <a:rPr lang="en-US" sz="2000" dirty="0" smtClean="0">
                <a:latin typeface="Calibri" panose="020F0502020204030204" pitchFamily="34" charset="0"/>
              </a:rPr>
              <a:t>comforting. </a:t>
            </a:r>
            <a:r>
              <a:rPr lang="en-US" sz="2000" dirty="0">
                <a:latin typeface="Calibri" panose="020F0502020204030204" pitchFamily="34" charset="0"/>
              </a:rPr>
              <a:t>Lately, even more than before, I had begun to hate my life, </a:t>
            </a:r>
            <a:r>
              <a:rPr lang="en-US" sz="2000" dirty="0" smtClean="0">
                <a:latin typeface="Calibri" panose="020F0502020204030204" pitchFamily="34" charset="0"/>
              </a:rPr>
              <a:t>I am sick of the </a:t>
            </a:r>
            <a:r>
              <a:rPr lang="en-US" sz="2000" dirty="0">
                <a:latin typeface="Calibri" panose="020F0502020204030204" pitchFamily="34" charset="0"/>
              </a:rPr>
              <a:t>constant bitterness beyond the horizon. You reminded me that maybe there was an end to it </a:t>
            </a:r>
            <a:r>
              <a:rPr lang="en-US" sz="2000" dirty="0" smtClean="0">
                <a:latin typeface="Calibri" panose="020F0502020204030204" pitchFamily="34" charset="0"/>
              </a:rPr>
              <a:t>after all.</a:t>
            </a:r>
            <a:endParaRPr lang="en-US" sz="2000" dirty="0">
              <a:latin typeface="Calibri" panose="020F0502020204030204" pitchFamily="34" charset="0"/>
            </a:endParaRPr>
          </a:p>
          <a:p>
            <a:pPr algn="just" rtl="0">
              <a:buNone/>
            </a:pPr>
            <a:r>
              <a:rPr lang="en-US" sz="2000" dirty="0">
                <a:latin typeface="Calibri" panose="020F0502020204030204" pitchFamily="34" charset="0"/>
              </a:rPr>
              <a:t> Just a single ‘philosophical’ </a:t>
            </a:r>
            <a:r>
              <a:rPr lang="en-US" sz="2000" dirty="0" smtClean="0">
                <a:latin typeface="Calibri" panose="020F0502020204030204" pitchFamily="34" charset="0"/>
              </a:rPr>
              <a:t>moment: </a:t>
            </a:r>
            <a:r>
              <a:rPr lang="en-US" sz="2000" dirty="0">
                <a:latin typeface="Calibri" panose="020F0502020204030204" pitchFamily="34" charset="0"/>
              </a:rPr>
              <a:t>I am confident that there is the type of Zionist who does not care for the socialist character of the ‘state’: I am such a Zionist. </a:t>
            </a:r>
            <a:endParaRPr lang="en-US" sz="2000" dirty="0" smtClean="0">
              <a:latin typeface="Calibri" panose="020F0502020204030204" pitchFamily="34" charset="0"/>
            </a:endParaRPr>
          </a:p>
          <a:p>
            <a:pPr algn="just" rtl="0">
              <a:buNone/>
            </a:pPr>
            <a:r>
              <a:rPr lang="en-US" sz="2000" dirty="0" smtClean="0">
                <a:latin typeface="Calibri" panose="020F0502020204030204" pitchFamily="34" charset="0"/>
              </a:rPr>
              <a:t>Had </a:t>
            </a:r>
            <a:r>
              <a:rPr lang="en-US" sz="2000" dirty="0">
                <a:latin typeface="Calibri" panose="020F0502020204030204" pitchFamily="34" charset="0"/>
              </a:rPr>
              <a:t>I found that there was no way to have a </a:t>
            </a:r>
            <a:r>
              <a:rPr lang="en-US" sz="2000" dirty="0" smtClean="0">
                <a:latin typeface="Calibri" panose="020F0502020204030204" pitchFamily="34" charset="0"/>
              </a:rPr>
              <a:t>‘state’ </a:t>
            </a:r>
            <a:r>
              <a:rPr lang="en-US" sz="2000" dirty="0">
                <a:latin typeface="Calibri" panose="020F0502020204030204" pitchFamily="34" charset="0"/>
              </a:rPr>
              <a:t>besides socialism, or even just that it would hasten the building of the state in another generation – I would be willing and ready</a:t>
            </a:r>
            <a:r>
              <a:rPr lang="en-US" sz="2000" dirty="0" smtClean="0">
                <a:latin typeface="Calibri" panose="020F0502020204030204" pitchFamily="34" charset="0"/>
              </a:rPr>
              <a:t>.</a:t>
            </a:r>
          </a:p>
          <a:p>
            <a:pPr algn="just" rtl="0">
              <a:buNone/>
            </a:pPr>
            <a:r>
              <a:rPr lang="en-US" sz="2000" dirty="0" smtClean="0">
                <a:latin typeface="Calibri" panose="020F0502020204030204" pitchFamily="34" charset="0"/>
              </a:rPr>
              <a:t> </a:t>
            </a:r>
            <a:r>
              <a:rPr lang="en-US" sz="2000" dirty="0">
                <a:latin typeface="Calibri" panose="020F0502020204030204" pitchFamily="34" charset="0"/>
              </a:rPr>
              <a:t>Furthermore, I would even agree to an observant state that would force people to eat gefilte fish from dawn to dawn (if there was no other way</a:t>
            </a:r>
            <a:r>
              <a:rPr lang="en-US" sz="2000" dirty="0" smtClean="0">
                <a:latin typeface="Calibri" panose="020F0502020204030204" pitchFamily="34" charset="0"/>
              </a:rPr>
              <a:t>) – I would agree to it. </a:t>
            </a:r>
          </a:p>
          <a:p>
            <a:pPr algn="just" rtl="0">
              <a:buNone/>
            </a:pPr>
            <a:r>
              <a:rPr lang="en-US" sz="2000" dirty="0" smtClean="0">
                <a:latin typeface="Calibri" panose="020F0502020204030204" pitchFamily="34" charset="0"/>
              </a:rPr>
              <a:t>Or </a:t>
            </a:r>
            <a:r>
              <a:rPr lang="en-US" sz="2000" dirty="0">
                <a:latin typeface="Calibri" panose="020F0502020204030204" pitchFamily="34" charset="0"/>
              </a:rPr>
              <a:t>even worse: A “</a:t>
            </a:r>
            <a:r>
              <a:rPr lang="en-US" sz="2000" dirty="0" err="1">
                <a:latin typeface="Calibri" panose="020F0502020204030204" pitchFamily="34" charset="0"/>
              </a:rPr>
              <a:t>yiddishe</a:t>
            </a:r>
            <a:r>
              <a:rPr lang="en-US" sz="2000" dirty="0">
                <a:latin typeface="Calibri" panose="020F0502020204030204" pitchFamily="34" charset="0"/>
              </a:rPr>
              <a:t>” (Eastern European Jewry) state</a:t>
            </a:r>
            <a:r>
              <a:rPr lang="en-US" sz="2000" dirty="0" smtClean="0">
                <a:latin typeface="Calibri" panose="020F0502020204030204" pitchFamily="34" charset="0"/>
              </a:rPr>
              <a:t>, </a:t>
            </a:r>
            <a:r>
              <a:rPr lang="en-US" sz="2000" dirty="0">
                <a:latin typeface="Calibri" panose="020F0502020204030204" pitchFamily="34" charset="0"/>
              </a:rPr>
              <a:t>which for me </a:t>
            </a:r>
            <a:r>
              <a:rPr lang="en-US" sz="2000" dirty="0" smtClean="0">
                <a:latin typeface="Calibri" panose="020F0502020204030204" pitchFamily="34" charset="0"/>
              </a:rPr>
              <a:t>takes the magic out of </a:t>
            </a:r>
            <a:r>
              <a:rPr lang="en-US" sz="2000" dirty="0">
                <a:latin typeface="Calibri" panose="020F0502020204030204" pitchFamily="34" charset="0"/>
              </a:rPr>
              <a:t>it: if there was no other way- I would agree to it.  </a:t>
            </a:r>
          </a:p>
          <a:p>
            <a:pPr algn="just">
              <a:buNone/>
            </a:pPr>
            <a:endParaRPr lang="he-IL" sz="2800" dirty="0">
              <a:latin typeface="Calibri" panose="020F0502020204030204" pitchFamily="34" charset="0"/>
            </a:endParaRPr>
          </a:p>
        </p:txBody>
      </p:sp>
    </p:spTree>
    <p:extLst>
      <p:ext uri="{BB962C8B-B14F-4D97-AF65-F5344CB8AC3E}">
        <p14:creationId xmlns:p14="http://schemas.microsoft.com/office/powerpoint/2010/main" xmlns="" val="4131013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24591" y="119338"/>
            <a:ext cx="6542517" cy="850106"/>
          </a:xfrm>
        </p:spPr>
        <p:txBody>
          <a:bodyPr>
            <a:normAutofit/>
          </a:bodyPr>
          <a:lstStyle/>
          <a:p>
            <a:r>
              <a:rPr lang="en-US" sz="2400" b="1" dirty="0" smtClean="0"/>
              <a:t>Jabotinsky, youth in Odessa</a:t>
            </a:r>
            <a:endParaRPr lang="he-IL" sz="2400" b="1" dirty="0"/>
          </a:p>
        </p:txBody>
      </p:sp>
      <p:pic>
        <p:nvPicPr>
          <p:cNvPr id="4" name="מציין מיקום תוכן 3"/>
          <p:cNvPicPr>
            <a:picLocks noGrp="1" noChangeAspect="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0" y="2060851"/>
            <a:ext cx="5327915" cy="4320479"/>
          </a:xfrm>
        </p:spPr>
      </p:pic>
      <p:sp>
        <p:nvSpPr>
          <p:cNvPr id="3" name="מלבן 2"/>
          <p:cNvSpPr/>
          <p:nvPr/>
        </p:nvSpPr>
        <p:spPr>
          <a:xfrm>
            <a:off x="5327916" y="129615"/>
            <a:ext cx="6273535" cy="3416320"/>
          </a:xfrm>
          <a:prstGeom prst="rect">
            <a:avLst/>
          </a:prstGeom>
        </p:spPr>
        <p:txBody>
          <a:bodyPr wrap="square">
            <a:spAutoFit/>
          </a:bodyPr>
          <a:lstStyle/>
          <a:p>
            <a:pPr algn="just" rtl="0">
              <a:tabLst>
                <a:tab pos="5504815" algn="l"/>
              </a:tabLst>
            </a:pPr>
            <a:r>
              <a:rPr lang="en-US" sz="2400" dirty="0">
                <a:latin typeface="Calibri" panose="020F0502020204030204" pitchFamily="34" charset="0"/>
                <a:ea typeface="Times New Roman"/>
                <a:cs typeface="David"/>
              </a:rPr>
              <a:t>The most interesting phenomenon of our lives in those days was the </a:t>
            </a:r>
            <a:r>
              <a:rPr lang="en-US" sz="2400" dirty="0" smtClean="0">
                <a:latin typeface="Calibri" panose="020F0502020204030204" pitchFamily="34" charset="0"/>
                <a:ea typeface="Times New Roman"/>
                <a:cs typeface="David"/>
              </a:rPr>
              <a:t>sense of peace between </a:t>
            </a:r>
            <a:r>
              <a:rPr lang="en-US" sz="2400" dirty="0">
                <a:latin typeface="Calibri" panose="020F0502020204030204" pitchFamily="34" charset="0"/>
                <a:ea typeface="Times New Roman"/>
                <a:cs typeface="David"/>
              </a:rPr>
              <a:t>the nations. All eight or ten of the old Odessa peoples met in the same club, and no one thought it was worth mentioning, </a:t>
            </a:r>
            <a:r>
              <a:rPr lang="en-US" sz="2400" dirty="0" smtClean="0">
                <a:latin typeface="Calibri" panose="020F0502020204030204" pitchFamily="34" charset="0"/>
                <a:ea typeface="Times New Roman"/>
                <a:cs typeface="David"/>
              </a:rPr>
              <a:t>even if </a:t>
            </a:r>
            <a:r>
              <a:rPr lang="en-US" sz="2400" dirty="0">
                <a:latin typeface="Calibri" panose="020F0502020204030204" pitchFamily="34" charset="0"/>
                <a:ea typeface="Times New Roman"/>
                <a:cs typeface="David"/>
              </a:rPr>
              <a:t>only by the thought of the heart, </a:t>
            </a:r>
            <a:r>
              <a:rPr lang="en-US" sz="2400" dirty="0" smtClean="0">
                <a:latin typeface="Calibri" panose="020F0502020204030204" pitchFamily="34" charset="0"/>
                <a:ea typeface="Times New Roman"/>
                <a:cs typeface="David"/>
              </a:rPr>
              <a:t>what his nation is(...) </a:t>
            </a:r>
            <a:r>
              <a:rPr lang="en-US" sz="2400" dirty="0">
                <a:latin typeface="Calibri" panose="020F0502020204030204" pitchFamily="34" charset="0"/>
                <a:ea typeface="Times New Roman"/>
                <a:cs typeface="David"/>
              </a:rPr>
              <a:t>and </a:t>
            </a:r>
            <a:r>
              <a:rPr lang="en-US" sz="2400" dirty="0" smtClean="0">
                <a:latin typeface="Calibri" panose="020F0502020204030204" pitchFamily="34" charset="0"/>
                <a:ea typeface="Times New Roman"/>
                <a:cs typeface="David"/>
              </a:rPr>
              <a:t>deep down we </a:t>
            </a:r>
            <a:r>
              <a:rPr lang="en-US" sz="2400" dirty="0">
                <a:latin typeface="Calibri" panose="020F0502020204030204" pitchFamily="34" charset="0"/>
                <a:ea typeface="Times New Roman"/>
                <a:cs typeface="David"/>
              </a:rPr>
              <a:t>thought </a:t>
            </a:r>
            <a:r>
              <a:rPr lang="en-US" sz="2400" dirty="0" smtClean="0">
                <a:latin typeface="Calibri" panose="020F0502020204030204" pitchFamily="34" charset="0"/>
                <a:ea typeface="Times New Roman"/>
                <a:cs typeface="David"/>
              </a:rPr>
              <a:t>(...) </a:t>
            </a:r>
            <a:r>
              <a:rPr lang="en-US" sz="2400" dirty="0" smtClean="0">
                <a:latin typeface="Calibri" panose="020F0502020204030204" pitchFamily="34" charset="0"/>
                <a:ea typeface="Times New Roman"/>
                <a:cs typeface="David"/>
              </a:rPr>
              <a:t>that the </a:t>
            </a:r>
            <a:r>
              <a:rPr lang="en-US" sz="2400" dirty="0">
                <a:latin typeface="Calibri" panose="020F0502020204030204" pitchFamily="34" charset="0"/>
                <a:ea typeface="Times New Roman"/>
                <a:cs typeface="David"/>
              </a:rPr>
              <a:t>Common Forum's colorful </a:t>
            </a:r>
            <a:r>
              <a:rPr lang="en-US" sz="2400" dirty="0" smtClean="0">
                <a:latin typeface="Calibri" panose="020F0502020204030204" pitchFamily="34" charset="0"/>
                <a:ea typeface="Times New Roman"/>
                <a:cs typeface="David"/>
              </a:rPr>
              <a:t>Babylon style </a:t>
            </a:r>
            <a:r>
              <a:rPr lang="en-US" sz="2400" dirty="0" smtClean="0">
                <a:latin typeface="Calibri" panose="020F0502020204030204" pitchFamily="34" charset="0"/>
                <a:ea typeface="Times New Roman"/>
                <a:cs typeface="David"/>
              </a:rPr>
              <a:t>– to symbolize the </a:t>
            </a:r>
            <a:r>
              <a:rPr lang="en-US" sz="2400" dirty="0">
                <a:latin typeface="Calibri" panose="020F0502020204030204" pitchFamily="34" charset="0"/>
                <a:ea typeface="Times New Roman"/>
                <a:cs typeface="David"/>
              </a:rPr>
              <a:t>wonderful </a:t>
            </a:r>
            <a:r>
              <a:rPr lang="en-US" sz="2400" dirty="0" smtClean="0">
                <a:latin typeface="Calibri" panose="020F0502020204030204" pitchFamily="34" charset="0"/>
                <a:ea typeface="Times New Roman"/>
                <a:cs typeface="David"/>
              </a:rPr>
              <a:t>Tomorrow.</a:t>
            </a:r>
            <a:endParaRPr lang="en-US" sz="2400" dirty="0">
              <a:effectLst/>
              <a:latin typeface="Calibri" panose="020F0502020204030204" pitchFamily="34" charset="0"/>
              <a:ea typeface="Times New Roman"/>
              <a:cs typeface="David"/>
            </a:endParaRPr>
          </a:p>
        </p:txBody>
      </p:sp>
      <p:sp>
        <p:nvSpPr>
          <p:cNvPr id="6" name="מלבן 5"/>
          <p:cNvSpPr/>
          <p:nvPr/>
        </p:nvSpPr>
        <p:spPr>
          <a:xfrm>
            <a:off x="5308864" y="3811012"/>
            <a:ext cx="5435336" cy="3046988"/>
          </a:xfrm>
          <a:prstGeom prst="rect">
            <a:avLst/>
          </a:prstGeom>
        </p:spPr>
        <p:txBody>
          <a:bodyPr wrap="square">
            <a:spAutoFit/>
          </a:bodyPr>
          <a:lstStyle/>
          <a:p>
            <a:pPr lvl="0" algn="just" rtl="0"/>
            <a:r>
              <a:rPr lang="en-US" sz="2000" dirty="0" smtClean="0">
                <a:solidFill>
                  <a:srgbClr val="000000"/>
                </a:solidFill>
                <a:latin typeface="Arial"/>
                <a:ea typeface="Times New Roman"/>
                <a:cs typeface="David"/>
              </a:rPr>
              <a:t>‘</a:t>
            </a:r>
            <a:r>
              <a:rPr lang="en-US" sz="2400" dirty="0" smtClean="0">
                <a:solidFill>
                  <a:srgbClr val="000000"/>
                </a:solidFill>
                <a:latin typeface="Calibri" panose="020F0502020204030204" pitchFamily="34" charset="0"/>
                <a:ea typeface="Times New Roman"/>
                <a:cs typeface="David"/>
              </a:rPr>
              <a:t>Even stranger, even </a:t>
            </a:r>
            <a:r>
              <a:rPr lang="en-US" sz="2400" dirty="0">
                <a:solidFill>
                  <a:srgbClr val="000000"/>
                </a:solidFill>
                <a:latin typeface="Calibri" panose="020F0502020204030204" pitchFamily="34" charset="0"/>
                <a:ea typeface="Times New Roman"/>
                <a:cs typeface="David"/>
              </a:rPr>
              <a:t>in our Hebrew "</a:t>
            </a:r>
            <a:r>
              <a:rPr lang="en-US" sz="2400" dirty="0" smtClean="0">
                <a:solidFill>
                  <a:srgbClr val="000000"/>
                </a:solidFill>
                <a:latin typeface="Calibri" panose="020F0502020204030204" pitchFamily="34" charset="0"/>
                <a:ea typeface="Times New Roman"/>
                <a:cs typeface="David"/>
              </a:rPr>
              <a:t>circle“ no Hebrew Spirit was blown. </a:t>
            </a:r>
            <a:r>
              <a:rPr lang="en-US" sz="2400" dirty="0">
                <a:solidFill>
                  <a:srgbClr val="000000"/>
                </a:solidFill>
                <a:latin typeface="Calibri" panose="020F0502020204030204" pitchFamily="34" charset="0"/>
                <a:ea typeface="Times New Roman"/>
                <a:cs typeface="David"/>
              </a:rPr>
              <a:t>If we read together - </a:t>
            </a:r>
            <a:r>
              <a:rPr lang="en-US" sz="2400" dirty="0" smtClean="0">
                <a:solidFill>
                  <a:srgbClr val="000000"/>
                </a:solidFill>
                <a:latin typeface="Calibri" panose="020F0502020204030204" pitchFamily="34" charset="0"/>
                <a:ea typeface="Times New Roman"/>
                <a:cs typeface="David"/>
              </a:rPr>
              <a:t>we read foreign literature, </a:t>
            </a:r>
            <a:r>
              <a:rPr lang="en-US" sz="2400" dirty="0">
                <a:solidFill>
                  <a:srgbClr val="000000"/>
                </a:solidFill>
                <a:latin typeface="Calibri" panose="020F0502020204030204" pitchFamily="34" charset="0"/>
                <a:ea typeface="Times New Roman"/>
                <a:cs typeface="David"/>
              </a:rPr>
              <a:t>we debated Nietzsche and the questions of morality, morality in general or sexual morality, not the fate of Judaism or even the state of Russian Jewry, which was burdensome to each of us</a:t>
            </a:r>
            <a:r>
              <a:rPr lang="en-US" sz="2400" dirty="0" smtClean="0">
                <a:solidFill>
                  <a:srgbClr val="000000"/>
                </a:solidFill>
                <a:latin typeface="Calibri" panose="020F0502020204030204" pitchFamily="34" charset="0"/>
                <a:ea typeface="Times New Roman"/>
                <a:cs typeface="David"/>
              </a:rPr>
              <a:t>.’</a:t>
            </a:r>
            <a:endParaRPr lang="en-US" sz="2400" dirty="0">
              <a:solidFill>
                <a:prstClr val="black"/>
              </a:solidFill>
              <a:latin typeface="Calibri" panose="020F0502020204030204" pitchFamily="34" charset="0"/>
              <a:ea typeface="Calibri"/>
              <a:cs typeface="Arial"/>
            </a:endParaRPr>
          </a:p>
        </p:txBody>
      </p:sp>
    </p:spTree>
    <p:extLst>
      <p:ext uri="{BB962C8B-B14F-4D97-AF65-F5344CB8AC3E}">
        <p14:creationId xmlns:p14="http://schemas.microsoft.com/office/powerpoint/2010/main" xmlns="" val="27532278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8151" y="483503"/>
            <a:ext cx="3330743" cy="38390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מלבן 1"/>
          <p:cNvSpPr/>
          <p:nvPr/>
        </p:nvSpPr>
        <p:spPr>
          <a:xfrm>
            <a:off x="3753001" y="1244923"/>
            <a:ext cx="7992093" cy="4724370"/>
          </a:xfrm>
          <a:prstGeom prst="rect">
            <a:avLst/>
          </a:prstGeom>
        </p:spPr>
        <p:txBody>
          <a:bodyPr wrap="square">
            <a:spAutoFit/>
          </a:bodyPr>
          <a:lstStyle/>
          <a:p>
            <a:pPr marL="274320" lvl="0" indent="-274320" algn="just" rtl="0" fontAlgn="base">
              <a:spcBef>
                <a:spcPts val="600"/>
              </a:spcBef>
              <a:buClr>
                <a:srgbClr val="0F6FC6"/>
              </a:buClr>
              <a:buSzPct val="70000"/>
              <a:buFont typeface="Wingdings"/>
              <a:buChar char=""/>
            </a:pPr>
            <a:r>
              <a:rPr lang="en-US" dirty="0">
                <a:solidFill>
                  <a:prstClr val="black"/>
                </a:solidFill>
                <a:latin typeface="Calibri" panose="020F0502020204030204" pitchFamily="34" charset="0"/>
              </a:rPr>
              <a:t>At the Zionist Congress held in 1935, David Ben-Gurion was elected to head the Zionist administration, which led the </a:t>
            </a:r>
            <a:r>
              <a:rPr lang="en-US" dirty="0" smtClean="0">
                <a:solidFill>
                  <a:prstClr val="black"/>
                </a:solidFill>
                <a:latin typeface="Calibri" panose="020F0502020204030204" pitchFamily="34" charset="0"/>
              </a:rPr>
              <a:t>settlements </a:t>
            </a:r>
            <a:r>
              <a:rPr lang="en-US" dirty="0">
                <a:solidFill>
                  <a:prstClr val="black"/>
                </a:solidFill>
                <a:latin typeface="Calibri" panose="020F0502020204030204" pitchFamily="34" charset="0"/>
              </a:rPr>
              <a:t>until the establishment of the state.</a:t>
            </a:r>
          </a:p>
          <a:p>
            <a:pPr marL="274320" lvl="0" indent="-274320" algn="just" rtl="0" fontAlgn="base">
              <a:spcBef>
                <a:spcPts val="600"/>
              </a:spcBef>
              <a:buClr>
                <a:srgbClr val="0F6FC6"/>
              </a:buClr>
              <a:buSzPct val="70000"/>
              <a:buFont typeface="Wingdings"/>
              <a:buChar char=""/>
            </a:pPr>
            <a:endParaRPr lang="en-US" dirty="0">
              <a:solidFill>
                <a:prstClr val="black"/>
              </a:solidFill>
              <a:latin typeface="Calibri" panose="020F0502020204030204" pitchFamily="34" charset="0"/>
            </a:endParaRPr>
          </a:p>
          <a:p>
            <a:pPr marL="274320" lvl="0" indent="-274320" algn="just" rtl="0" fontAlgn="base">
              <a:spcBef>
                <a:spcPts val="600"/>
              </a:spcBef>
              <a:buClr>
                <a:srgbClr val="0F6FC6"/>
              </a:buClr>
              <a:buSzPct val="70000"/>
              <a:buFont typeface="Wingdings"/>
              <a:buChar char=""/>
            </a:pPr>
            <a:r>
              <a:rPr lang="en-US" dirty="0">
                <a:solidFill>
                  <a:prstClr val="black"/>
                </a:solidFill>
                <a:latin typeface="Calibri" panose="020F0502020204030204" pitchFamily="34" charset="0"/>
              </a:rPr>
              <a:t>Ben-Gurion </a:t>
            </a:r>
            <a:r>
              <a:rPr lang="en-US" dirty="0" smtClean="0">
                <a:solidFill>
                  <a:prstClr val="black"/>
                </a:solidFill>
                <a:latin typeface="Calibri" panose="020F0502020204030204" pitchFamily="34" charset="0"/>
              </a:rPr>
              <a:t> </a:t>
            </a:r>
            <a:r>
              <a:rPr lang="en-US" dirty="0">
                <a:solidFill>
                  <a:prstClr val="black"/>
                </a:solidFill>
                <a:latin typeface="Calibri" panose="020F0502020204030204" pitchFamily="34" charset="0"/>
              </a:rPr>
              <a:t>made </a:t>
            </a:r>
            <a:r>
              <a:rPr lang="en-US" dirty="0" smtClean="0">
                <a:solidFill>
                  <a:prstClr val="black"/>
                </a:solidFill>
                <a:latin typeface="Calibri" panose="020F0502020204030204" pitchFamily="34" charset="0"/>
              </a:rPr>
              <a:t> </a:t>
            </a:r>
            <a:r>
              <a:rPr lang="en-US" dirty="0">
                <a:solidFill>
                  <a:prstClr val="black"/>
                </a:solidFill>
                <a:latin typeface="Calibri" panose="020F0502020204030204" pitchFamily="34" charset="0"/>
              </a:rPr>
              <a:t>decisions proving that he understood the weight of national responsibility that </a:t>
            </a:r>
            <a:r>
              <a:rPr lang="en-US" dirty="0" smtClean="0">
                <a:solidFill>
                  <a:prstClr val="black"/>
                </a:solidFill>
                <a:latin typeface="Calibri" panose="020F0502020204030204" pitchFamily="34" charset="0"/>
              </a:rPr>
              <a:t>lays </a:t>
            </a:r>
            <a:r>
              <a:rPr lang="en-US" dirty="0">
                <a:solidFill>
                  <a:prstClr val="black"/>
                </a:solidFill>
                <a:latin typeface="Calibri" panose="020F0502020204030204" pitchFamily="34" charset="0"/>
              </a:rPr>
              <a:t>on his shoulder.</a:t>
            </a:r>
          </a:p>
          <a:p>
            <a:pPr marL="274320" lvl="0" indent="-274320" algn="just" rtl="0" fontAlgn="base">
              <a:spcBef>
                <a:spcPts val="600"/>
              </a:spcBef>
              <a:buClr>
                <a:srgbClr val="0F6FC6"/>
              </a:buClr>
              <a:buSzPct val="70000"/>
              <a:buFont typeface="Wingdings"/>
              <a:buChar char=""/>
            </a:pPr>
            <a:r>
              <a:rPr lang="en-US" dirty="0">
                <a:solidFill>
                  <a:prstClr val="black"/>
                </a:solidFill>
                <a:latin typeface="Calibri" panose="020F0502020204030204" pitchFamily="34" charset="0"/>
              </a:rPr>
              <a:t>He formed a broad coalition that represented all parties in Congress, including religious ones, although it was necessary to ensure kosher and Sabbath observance in kibbutzim.</a:t>
            </a:r>
          </a:p>
          <a:p>
            <a:pPr marL="274320" lvl="0" indent="-274320" algn="just" rtl="0" fontAlgn="base">
              <a:spcBef>
                <a:spcPts val="600"/>
              </a:spcBef>
              <a:buClr>
                <a:srgbClr val="0F6FC6"/>
              </a:buClr>
              <a:buSzPct val="70000"/>
              <a:buFont typeface="Wingdings"/>
              <a:buChar char=""/>
            </a:pPr>
            <a:endParaRPr lang="en-US" dirty="0">
              <a:solidFill>
                <a:prstClr val="black"/>
              </a:solidFill>
              <a:latin typeface="Calibri" panose="020F0502020204030204" pitchFamily="34" charset="0"/>
            </a:endParaRPr>
          </a:p>
          <a:p>
            <a:pPr marL="274320" lvl="0" indent="-274320" algn="just" rtl="0" fontAlgn="base">
              <a:spcBef>
                <a:spcPts val="600"/>
              </a:spcBef>
              <a:buClr>
                <a:srgbClr val="0F6FC6"/>
              </a:buClr>
              <a:buSzPct val="70000"/>
              <a:buFont typeface="Wingdings"/>
              <a:buChar char=""/>
            </a:pPr>
            <a:r>
              <a:rPr lang="en-US" dirty="0">
                <a:solidFill>
                  <a:prstClr val="black"/>
                </a:solidFill>
                <a:latin typeface="Calibri" panose="020F0502020204030204" pitchFamily="34" charset="0"/>
              </a:rPr>
              <a:t>When asked why he did not talk about class war in Congress, he explained that in contrast to other labor movements operating in an existing state, the Zionist-Socialist movement is supposed to establish a state, economy, society and culture, </a:t>
            </a:r>
            <a:r>
              <a:rPr lang="en-US" dirty="0" smtClean="0">
                <a:solidFill>
                  <a:prstClr val="black"/>
                </a:solidFill>
                <a:latin typeface="Calibri" panose="020F0502020204030204" pitchFamily="34" charset="0"/>
              </a:rPr>
              <a:t>and these </a:t>
            </a:r>
            <a:r>
              <a:rPr lang="en-US" dirty="0">
                <a:solidFill>
                  <a:prstClr val="black"/>
                </a:solidFill>
                <a:latin typeface="Calibri" panose="020F0502020204030204" pitchFamily="34" charset="0"/>
              </a:rPr>
              <a:t>cannot be done without cooperation with all the forces in the nation</a:t>
            </a:r>
            <a:r>
              <a:rPr lang="en-US" sz="2400" dirty="0">
                <a:solidFill>
                  <a:prstClr val="black"/>
                </a:solidFill>
                <a:latin typeface="Calibri" panose="020F0502020204030204" pitchFamily="34" charset="0"/>
              </a:rPr>
              <a:t>.</a:t>
            </a:r>
            <a:endParaRPr lang="he-IL" sz="2400" b="1" dirty="0">
              <a:solidFill>
                <a:prstClr val="black"/>
              </a:solidFill>
              <a:latin typeface="Calibri" panose="020F0502020204030204" pitchFamily="34" charset="0"/>
            </a:endParaRPr>
          </a:p>
        </p:txBody>
      </p:sp>
      <p:sp>
        <p:nvSpPr>
          <p:cNvPr id="4" name="מלבן 3"/>
          <p:cNvSpPr/>
          <p:nvPr/>
        </p:nvSpPr>
        <p:spPr>
          <a:xfrm>
            <a:off x="3550823" y="160338"/>
            <a:ext cx="8396453" cy="954107"/>
          </a:xfrm>
          <a:prstGeom prst="rect">
            <a:avLst/>
          </a:prstGeom>
        </p:spPr>
        <p:txBody>
          <a:bodyPr wrap="square">
            <a:spAutoFit/>
          </a:bodyPr>
          <a:lstStyle/>
          <a:p>
            <a:pPr lvl="0" algn="ctr">
              <a:spcBef>
                <a:spcPts val="600"/>
              </a:spcBef>
              <a:buClr>
                <a:srgbClr val="0F6FC6"/>
              </a:buClr>
              <a:buSzPct val="70000"/>
            </a:pPr>
            <a:r>
              <a:rPr lang="en-US" sz="2800" b="1" cap="small" dirty="0">
                <a:solidFill>
                  <a:srgbClr val="04617B"/>
                </a:solidFill>
              </a:rPr>
              <a:t>Part Five: Leadership and Movement, State and Retirement</a:t>
            </a:r>
            <a:endParaRPr lang="he-IL" sz="2800" b="1" cap="small" dirty="0">
              <a:solidFill>
                <a:srgbClr val="04617B"/>
              </a:solidFill>
            </a:endParaRPr>
          </a:p>
        </p:txBody>
      </p:sp>
      <p:sp>
        <p:nvSpPr>
          <p:cNvPr id="5" name="AutoShape 2" descr="תוצאת תמונה עבור משה שרת"/>
          <p:cNvSpPr>
            <a:spLocks noChangeAspect="1" noChangeArrowheads="1"/>
          </p:cNvSpPr>
          <p:nvPr/>
        </p:nvSpPr>
        <p:spPr bwMode="auto">
          <a:xfrm>
            <a:off x="11971339"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5241" y="4465123"/>
            <a:ext cx="1628735" cy="20522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AutoShape 5" descr="תוצאת תמונה עבור אליעזר קפלן"/>
          <p:cNvSpPr>
            <a:spLocks noChangeAspect="1" noChangeArrowheads="1"/>
          </p:cNvSpPr>
          <p:nvPr/>
        </p:nvSpPr>
        <p:spPr bwMode="auto">
          <a:xfrm>
            <a:off x="12123739" y="7938"/>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3318"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48693" y="4453074"/>
            <a:ext cx="1687039" cy="24049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800555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86677" y="290677"/>
            <a:ext cx="11905323" cy="767061"/>
          </a:xfrm>
        </p:spPr>
        <p:txBody>
          <a:bodyPr>
            <a:normAutofit fontScale="90000"/>
          </a:bodyPr>
          <a:lstStyle/>
          <a:p>
            <a:pPr algn="ctr" rtl="0"/>
            <a:r>
              <a:rPr lang="en-US" dirty="0" smtClean="0">
                <a:solidFill>
                  <a:srgbClr val="04617B"/>
                </a:solidFill>
              </a:rPr>
              <a:t>Far from the land of Israel – </a:t>
            </a:r>
            <a:br>
              <a:rPr lang="en-US" dirty="0" smtClean="0">
                <a:solidFill>
                  <a:srgbClr val="04617B"/>
                </a:solidFill>
              </a:rPr>
            </a:br>
            <a:r>
              <a:rPr lang="en-US" dirty="0" smtClean="0">
                <a:solidFill>
                  <a:srgbClr val="04617B"/>
                </a:solidFill>
              </a:rPr>
              <a:t>the decrease in energy versus the focus of ben </a:t>
            </a:r>
            <a:r>
              <a:rPr lang="en-US" dirty="0" err="1" smtClean="0">
                <a:solidFill>
                  <a:srgbClr val="04617B"/>
                </a:solidFill>
              </a:rPr>
              <a:t>gurion</a:t>
            </a:r>
            <a:endParaRPr lang="he-IL" sz="4600" dirty="0"/>
          </a:p>
        </p:txBody>
      </p:sp>
      <p:sp>
        <p:nvSpPr>
          <p:cNvPr id="3" name="כותרת משנה 2"/>
          <p:cNvSpPr>
            <a:spLocks noGrp="1"/>
          </p:cNvSpPr>
          <p:nvPr>
            <p:ph type="subTitle" idx="1"/>
          </p:nvPr>
        </p:nvSpPr>
        <p:spPr>
          <a:xfrm>
            <a:off x="2831637" y="4509120"/>
            <a:ext cx="8445963" cy="1865802"/>
          </a:xfrm>
        </p:spPr>
        <p:txBody>
          <a:bodyPr>
            <a:normAutofit/>
          </a:bodyPr>
          <a:lstStyle/>
          <a:p>
            <a:r>
              <a:rPr lang="he-IL" b="0" dirty="0" smtClean="0"/>
              <a:t>				</a:t>
            </a:r>
          </a:p>
          <a:p>
            <a:endParaRPr lang="he-IL" b="0" dirty="0"/>
          </a:p>
          <a:p>
            <a:endParaRPr lang="he-IL" b="0" dirty="0" smtClean="0"/>
          </a:p>
          <a:p>
            <a:r>
              <a:rPr lang="he-IL" b="0" dirty="0" smtClean="0"/>
              <a:t>			</a:t>
            </a:r>
            <a:endParaRPr lang="he-IL" dirty="0"/>
          </a:p>
        </p:txBody>
      </p:sp>
      <p:pic>
        <p:nvPicPr>
          <p:cNvPr id="5" name="Picture 13" descr="http://www.booksefer.co.il/files/catalogReg/1232473554495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80309" y="3068959"/>
            <a:ext cx="3311691" cy="3067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תמונה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3337" y="1099717"/>
            <a:ext cx="4896544" cy="2160240"/>
          </a:xfrm>
          <a:prstGeom prst="rect">
            <a:avLst/>
          </a:prstGeom>
        </p:spPr>
      </p:pic>
      <p:pic>
        <p:nvPicPr>
          <p:cNvPr id="7" name="תמונה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27915" y="3933057"/>
            <a:ext cx="3168352" cy="2600325"/>
          </a:xfrm>
          <a:prstGeom prst="rect">
            <a:avLst/>
          </a:prstGeom>
        </p:spPr>
      </p:pic>
      <p:sp>
        <p:nvSpPr>
          <p:cNvPr id="6" name="מלבן 5"/>
          <p:cNvSpPr/>
          <p:nvPr/>
        </p:nvSpPr>
        <p:spPr>
          <a:xfrm>
            <a:off x="5001356" y="1816301"/>
            <a:ext cx="6989821" cy="1200329"/>
          </a:xfrm>
          <a:prstGeom prst="rect">
            <a:avLst/>
          </a:prstGeom>
        </p:spPr>
        <p:txBody>
          <a:bodyPr wrap="square">
            <a:spAutoFit/>
          </a:bodyPr>
          <a:lstStyle/>
          <a:p>
            <a:pPr algn="l" rtl="0"/>
            <a:r>
              <a:rPr lang="en-US" sz="2400" dirty="0">
                <a:latin typeface="Calibri" panose="020F0502020204030204" pitchFamily="34" charset="0"/>
              </a:rPr>
              <a:t>Spring-Summer 1935: Final retirement from the Zionist Movement and the establishment of </a:t>
            </a:r>
            <a:r>
              <a:rPr lang="en-US" sz="2400" dirty="0" smtClean="0">
                <a:latin typeface="Calibri" panose="020F0502020204030204" pitchFamily="34" charset="0"/>
              </a:rPr>
              <a:t>the New </a:t>
            </a:r>
            <a:r>
              <a:rPr lang="en-US" sz="2400" dirty="0">
                <a:latin typeface="Calibri" panose="020F0502020204030204" pitchFamily="34" charset="0"/>
              </a:rPr>
              <a:t>Zionist </a:t>
            </a:r>
            <a:r>
              <a:rPr lang="en-US" sz="2400" dirty="0" smtClean="0">
                <a:latin typeface="Calibri" panose="020F0502020204030204" pitchFamily="34" charset="0"/>
              </a:rPr>
              <a:t>Organization.</a:t>
            </a:r>
            <a:endParaRPr lang="he-IL" sz="2400" dirty="0">
              <a:solidFill>
                <a:prstClr val="black"/>
              </a:solidFill>
              <a:latin typeface="Calibri" panose="020F0502020204030204" pitchFamily="34"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8656" y="3259959"/>
            <a:ext cx="2786063" cy="3273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53988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799751"/>
            <a:ext cx="5272645" cy="439387"/>
          </a:xfrm>
        </p:spPr>
        <p:txBody>
          <a:bodyPr>
            <a:noAutofit/>
          </a:bodyPr>
          <a:lstStyle/>
          <a:p>
            <a:r>
              <a:rPr lang="en-US" sz="1400" b="1" dirty="0"/>
              <a:t>Heads of </a:t>
            </a:r>
            <a:r>
              <a:rPr lang="en-US" sz="1400" b="1" dirty="0" smtClean="0"/>
              <a:t>the strongmen alliance: </a:t>
            </a:r>
            <a:r>
              <a:rPr lang="en-US" sz="1400" b="1" dirty="0" err="1" smtClean="0"/>
              <a:t>Ahimeir</a:t>
            </a:r>
            <a:r>
              <a:rPr lang="en-US" sz="1400" b="1" dirty="0"/>
              <a:t>, </a:t>
            </a:r>
            <a:r>
              <a:rPr lang="en-US" sz="1400" b="1" dirty="0" err="1"/>
              <a:t>u</a:t>
            </a:r>
            <a:r>
              <a:rPr lang="en-US" sz="1400" b="1" dirty="0" err="1" smtClean="0"/>
              <a:t>ri</a:t>
            </a:r>
            <a:r>
              <a:rPr lang="en-US" sz="1400" b="1" dirty="0" smtClean="0"/>
              <a:t> </a:t>
            </a:r>
            <a:r>
              <a:rPr lang="en-US" sz="1400" b="1" dirty="0" err="1" smtClean="0"/>
              <a:t>zvi</a:t>
            </a:r>
            <a:r>
              <a:rPr lang="en-US" sz="1400" b="1" dirty="0" smtClean="0"/>
              <a:t> Greenberg and </a:t>
            </a:r>
            <a:r>
              <a:rPr lang="en-US" sz="1400" b="1" dirty="0" err="1" smtClean="0"/>
              <a:t>Yelvin</a:t>
            </a:r>
            <a:endParaRPr lang="he-IL" sz="1400" b="1" dirty="0"/>
          </a:p>
        </p:txBody>
      </p:sp>
      <p:pic>
        <p:nvPicPr>
          <p:cNvPr id="205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4765" y="2339440"/>
            <a:ext cx="3605871" cy="46650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מלבן 2"/>
          <p:cNvSpPr/>
          <p:nvPr/>
        </p:nvSpPr>
        <p:spPr>
          <a:xfrm>
            <a:off x="4696418" y="1914305"/>
            <a:ext cx="6642143" cy="1862048"/>
          </a:xfrm>
          <a:prstGeom prst="rect">
            <a:avLst/>
          </a:prstGeom>
        </p:spPr>
        <p:txBody>
          <a:bodyPr wrap="square">
            <a:spAutoFit/>
          </a:bodyPr>
          <a:lstStyle/>
          <a:p>
            <a:pPr marL="274320" lvl="0" indent="-274320" algn="just" rtl="0">
              <a:spcBef>
                <a:spcPts val="600"/>
              </a:spcBef>
              <a:buClr>
                <a:srgbClr val="0F6FC6"/>
              </a:buClr>
              <a:buSzPct val="70000"/>
              <a:buFont typeface="Wingdings"/>
              <a:buChar char=""/>
            </a:pPr>
            <a:r>
              <a:rPr lang="en-US" sz="2000" dirty="0" smtClean="0">
                <a:solidFill>
                  <a:prstClr val="black"/>
                </a:solidFill>
              </a:rPr>
              <a:t>The Strongmen Alliance </a:t>
            </a:r>
          </a:p>
          <a:p>
            <a:pPr marL="274320" lvl="0" indent="-274320" algn="just" rtl="0">
              <a:spcBef>
                <a:spcPts val="600"/>
              </a:spcBef>
              <a:buClr>
                <a:srgbClr val="0F6FC6"/>
              </a:buClr>
              <a:buSzPct val="70000"/>
              <a:buFont typeface="Wingdings"/>
              <a:buChar char=""/>
            </a:pPr>
            <a:r>
              <a:rPr lang="en-US" sz="2000" dirty="0" smtClean="0">
                <a:solidFill>
                  <a:prstClr val="black"/>
                </a:solidFill>
              </a:rPr>
              <a:t>Radical influence on the </a:t>
            </a:r>
            <a:r>
              <a:rPr lang="en-US" sz="2000" dirty="0" err="1" smtClean="0">
                <a:solidFill>
                  <a:prstClr val="black"/>
                </a:solidFill>
              </a:rPr>
              <a:t>Betar</a:t>
            </a:r>
            <a:r>
              <a:rPr lang="en-US" sz="2000" dirty="0" smtClean="0">
                <a:solidFill>
                  <a:prstClr val="black"/>
                </a:solidFill>
              </a:rPr>
              <a:t> Movement</a:t>
            </a:r>
            <a:endParaRPr lang="he-IL" sz="2000" dirty="0" smtClean="0">
              <a:solidFill>
                <a:prstClr val="black"/>
              </a:solidFill>
            </a:endParaRPr>
          </a:p>
          <a:p>
            <a:pPr marL="274320" lvl="0" indent="-274320" algn="just" rtl="0">
              <a:spcBef>
                <a:spcPts val="600"/>
              </a:spcBef>
              <a:buClr>
                <a:srgbClr val="0F6FC6"/>
              </a:buClr>
              <a:buSzPct val="70000"/>
              <a:buFont typeface="Wingdings"/>
              <a:buChar char=""/>
            </a:pPr>
            <a:r>
              <a:rPr lang="en-US" sz="2000" dirty="0">
                <a:solidFill>
                  <a:prstClr val="black"/>
                </a:solidFill>
              </a:rPr>
              <a:t>An increasing rift within the Revisionist movement</a:t>
            </a:r>
            <a:r>
              <a:rPr lang="en-US" sz="2000" dirty="0" smtClean="0">
                <a:solidFill>
                  <a:prstClr val="black"/>
                </a:solidFill>
              </a:rPr>
              <a:t>.</a:t>
            </a:r>
          </a:p>
          <a:p>
            <a:pPr marL="274320" lvl="0" indent="-274320" algn="just" rtl="0">
              <a:spcBef>
                <a:spcPts val="600"/>
              </a:spcBef>
              <a:buClr>
                <a:srgbClr val="0F6FC6"/>
              </a:buClr>
              <a:buSzPct val="70000"/>
              <a:buFont typeface="Wingdings"/>
              <a:buChar char=""/>
            </a:pPr>
            <a:r>
              <a:rPr lang="en-US" sz="2000" dirty="0"/>
              <a:t>The Irgun did not fit the </a:t>
            </a:r>
            <a:r>
              <a:rPr lang="en-US" sz="2000" dirty="0" err="1"/>
              <a:t>Jabotinsky</a:t>
            </a:r>
            <a:r>
              <a:rPr lang="en-US" sz="2000" dirty="0"/>
              <a:t> theory that was gradually perceived </a:t>
            </a:r>
            <a:r>
              <a:rPr lang="en-US" sz="2000" dirty="0" smtClean="0"/>
              <a:t>as out of touch and irrelevant.</a:t>
            </a:r>
            <a:endParaRPr lang="he-IL" sz="2000" dirty="0"/>
          </a:p>
        </p:txBody>
      </p:sp>
      <p:sp>
        <p:nvSpPr>
          <p:cNvPr id="4" name="מלבן 3"/>
          <p:cNvSpPr/>
          <p:nvPr/>
        </p:nvSpPr>
        <p:spPr>
          <a:xfrm>
            <a:off x="486888" y="171571"/>
            <a:ext cx="10141528" cy="1015663"/>
          </a:xfrm>
          <a:prstGeom prst="rect">
            <a:avLst/>
          </a:prstGeom>
        </p:spPr>
        <p:txBody>
          <a:bodyPr wrap="square">
            <a:spAutoFit/>
          </a:bodyPr>
          <a:lstStyle/>
          <a:p>
            <a:pPr algn="ctr" rtl="0"/>
            <a:r>
              <a:rPr lang="en-US" sz="3000" b="1" cap="small" dirty="0" smtClean="0">
                <a:solidFill>
                  <a:srgbClr val="04617B"/>
                </a:solidFill>
                <a:ea typeface="+mj-ea"/>
              </a:rPr>
              <a:t>Jabotinsky from esteemed leader to his loosening grip on the youth in his movement</a:t>
            </a:r>
            <a:endParaRPr lang="he-IL" sz="3000" dirty="0"/>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57309" y="4095373"/>
            <a:ext cx="5471108" cy="2909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29266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836712"/>
            <a:ext cx="10862997" cy="576064"/>
          </a:xfrm>
        </p:spPr>
        <p:txBody>
          <a:bodyPr>
            <a:noAutofit/>
          </a:bodyPr>
          <a:lstStyle/>
          <a:p>
            <a:pPr algn="ctr" rtl="0"/>
            <a:r>
              <a:rPr lang="en-US" b="1" dirty="0"/>
              <a:t>The debate about the relation of democracy, liberalism and </a:t>
            </a:r>
            <a:r>
              <a:rPr lang="en-US" b="1" dirty="0" smtClean="0"/>
              <a:t>the Parliamentary system</a:t>
            </a:r>
            <a:endParaRPr lang="he-IL" b="1" dirty="0"/>
          </a:p>
        </p:txBody>
      </p:sp>
      <p:sp>
        <p:nvSpPr>
          <p:cNvPr id="4" name="מציין מיקום תוכן 3"/>
          <p:cNvSpPr>
            <a:spLocks noGrp="1"/>
          </p:cNvSpPr>
          <p:nvPr>
            <p:ph sz="quarter" idx="1"/>
          </p:nvPr>
        </p:nvSpPr>
        <p:spPr/>
        <p:txBody>
          <a:bodyPr>
            <a:normAutofit lnSpcReduction="10000"/>
          </a:bodyPr>
          <a:lstStyle/>
          <a:p>
            <a:pPr algn="just" rtl="0"/>
            <a:r>
              <a:rPr lang="en-US" dirty="0">
                <a:latin typeface="Calibri" panose="020F0502020204030204" pitchFamily="34" charset="0"/>
              </a:rPr>
              <a:t>ABA </a:t>
            </a:r>
            <a:r>
              <a:rPr lang="en-US" dirty="0" err="1">
                <a:latin typeface="Calibri" panose="020F0502020204030204" pitchFamily="34" charset="0"/>
              </a:rPr>
              <a:t>Ahimeir</a:t>
            </a:r>
            <a:r>
              <a:rPr lang="en-US" dirty="0">
                <a:latin typeface="Calibri" panose="020F0502020204030204" pitchFamily="34" charset="0"/>
              </a:rPr>
              <a:t> (1928, 'From the Notebook of </a:t>
            </a:r>
            <a:r>
              <a:rPr lang="en-US" dirty="0" smtClean="0">
                <a:latin typeface="Calibri" panose="020F0502020204030204" pitchFamily="34" charset="0"/>
              </a:rPr>
              <a:t>Fascist):</a:t>
            </a:r>
            <a:endParaRPr lang="en-US" dirty="0">
              <a:latin typeface="Calibri" panose="020F0502020204030204" pitchFamily="34" charset="0"/>
            </a:endParaRPr>
          </a:p>
          <a:p>
            <a:pPr algn="just" rtl="0"/>
            <a:r>
              <a:rPr lang="en-US" dirty="0">
                <a:latin typeface="Calibri" panose="020F0502020204030204" pitchFamily="34" charset="0"/>
              </a:rPr>
              <a:t>" Do not fall into the spirit of the Duce under whose flag only a handful </a:t>
            </a:r>
            <a:r>
              <a:rPr lang="en-US" dirty="0" smtClean="0">
                <a:latin typeface="Calibri" panose="020F0502020204030204" pitchFamily="34" charset="0"/>
              </a:rPr>
              <a:t>gathered.</a:t>
            </a:r>
            <a:r>
              <a:rPr lang="en-US" dirty="0">
                <a:latin typeface="Calibri" panose="020F0502020204030204" pitchFamily="34" charset="0"/>
              </a:rPr>
              <a:t> This is the way of the world, so that the few will rule the </a:t>
            </a:r>
            <a:r>
              <a:rPr lang="en-US" dirty="0" smtClean="0">
                <a:latin typeface="Calibri" panose="020F0502020204030204" pitchFamily="34" charset="0"/>
              </a:rPr>
              <a:t>majority</a:t>
            </a:r>
            <a:r>
              <a:rPr lang="en-US" dirty="0">
                <a:latin typeface="Calibri" panose="020F0502020204030204" pitchFamily="34" charset="0"/>
              </a:rPr>
              <a:t>. Will rule by force of arms or by force of faith. The Hebrew duce must organize the handful of people capable of obeying him. To create the ‘national guard‘ and he should not put his time with the majority. </a:t>
            </a:r>
            <a:r>
              <a:rPr lang="en-US" dirty="0" smtClean="0">
                <a:latin typeface="Calibri" panose="020F0502020204030204" pitchFamily="34" charset="0"/>
              </a:rPr>
              <a:t>"</a:t>
            </a:r>
            <a:endParaRPr lang="en-US" dirty="0">
              <a:latin typeface="Calibri" panose="020F0502020204030204" pitchFamily="34" charset="0"/>
            </a:endParaRPr>
          </a:p>
          <a:p>
            <a:pPr marL="0" indent="0" algn="just" rtl="0">
              <a:buNone/>
            </a:pPr>
            <a:endParaRPr lang="en-US" dirty="0">
              <a:latin typeface="Calibri" panose="020F0502020204030204" pitchFamily="34" charset="0"/>
            </a:endParaRPr>
          </a:p>
          <a:p>
            <a:pPr algn="just" rtl="0"/>
            <a:r>
              <a:rPr lang="en-US" dirty="0" smtClean="0">
                <a:latin typeface="Calibri" panose="020F0502020204030204" pitchFamily="34" charset="0"/>
              </a:rPr>
              <a:t>His command must be obeyed and he should be addressed with </a:t>
            </a:r>
            <a:r>
              <a:rPr lang="en-US" dirty="0">
                <a:latin typeface="Calibri" panose="020F0502020204030204" pitchFamily="34" charset="0"/>
              </a:rPr>
              <a:t>the words "will we do, and obey." "In particular, our" Duce "must be guarded" because </a:t>
            </a:r>
            <a:r>
              <a:rPr lang="en-US" dirty="0" smtClean="0">
                <a:latin typeface="Calibri" panose="020F0502020204030204" pitchFamily="34" charset="0"/>
              </a:rPr>
              <a:t>the </a:t>
            </a:r>
            <a:r>
              <a:rPr lang="en-US" dirty="0">
                <a:latin typeface="Calibri" panose="020F0502020204030204" pitchFamily="34" charset="0"/>
              </a:rPr>
              <a:t>idea of the state </a:t>
            </a:r>
            <a:r>
              <a:rPr lang="en-US" dirty="0" smtClean="0">
                <a:latin typeface="Calibri" panose="020F0502020204030204" pitchFamily="34" charset="0"/>
              </a:rPr>
              <a:t>has many enemies among </a:t>
            </a:r>
            <a:r>
              <a:rPr lang="en-US" dirty="0">
                <a:latin typeface="Calibri" panose="020F0502020204030204" pitchFamily="34" charset="0"/>
              </a:rPr>
              <a:t>us. "</a:t>
            </a:r>
          </a:p>
          <a:p>
            <a:pPr algn="just" rtl="0"/>
            <a:endParaRPr lang="en-US" dirty="0">
              <a:latin typeface="Calibri" panose="020F0502020204030204" pitchFamily="34" charset="0"/>
            </a:endParaRPr>
          </a:p>
          <a:p>
            <a:pPr algn="just" rtl="0"/>
            <a:r>
              <a:rPr lang="en-US" dirty="0">
                <a:latin typeface="Calibri" panose="020F0502020204030204" pitchFamily="34" charset="0"/>
              </a:rPr>
              <a:t>Jabotinsky refused to be called the Duce (leader): </a:t>
            </a:r>
            <a:r>
              <a:rPr lang="en-US" dirty="0" smtClean="0">
                <a:latin typeface="Calibri" panose="020F0502020204030204" pitchFamily="34" charset="0"/>
              </a:rPr>
              <a:t>“Animals have leaders, </a:t>
            </a:r>
            <a:r>
              <a:rPr lang="en-US" dirty="0">
                <a:latin typeface="Calibri" panose="020F0502020204030204" pitchFamily="34" charset="0"/>
              </a:rPr>
              <a:t>people have heads."</a:t>
            </a:r>
            <a:endParaRPr lang="he-IL" dirty="0">
              <a:latin typeface="Calibri" panose="020F0502020204030204" pitchFamily="34" charset="0"/>
            </a:endParaRPr>
          </a:p>
        </p:txBody>
      </p:sp>
    </p:spTree>
    <p:extLst>
      <p:ext uri="{BB962C8B-B14F-4D97-AF65-F5344CB8AC3E}">
        <p14:creationId xmlns:p14="http://schemas.microsoft.com/office/powerpoint/2010/main" xmlns="" val="2733515420"/>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80852" y="0"/>
            <a:ext cx="9956800" cy="562074"/>
          </a:xfrm>
        </p:spPr>
        <p:txBody>
          <a:bodyPr>
            <a:normAutofit/>
          </a:bodyPr>
          <a:lstStyle/>
          <a:p>
            <a:pPr algn="r" rtl="0"/>
            <a:r>
              <a:rPr lang="en-US" b="1" dirty="0"/>
              <a:t>Jabotinsky letter to Miriam </a:t>
            </a:r>
            <a:r>
              <a:rPr lang="en-US" b="1" dirty="0" err="1"/>
              <a:t>Leng</a:t>
            </a:r>
            <a:r>
              <a:rPr lang="en-US" b="1" dirty="0"/>
              <a:t>, August 27, 1930</a:t>
            </a:r>
            <a:endParaRPr lang="he-IL" b="1" dirty="0"/>
          </a:p>
        </p:txBody>
      </p:sp>
      <p:sp>
        <p:nvSpPr>
          <p:cNvPr id="3" name="מציין מיקום תוכן 2"/>
          <p:cNvSpPr>
            <a:spLocks noGrp="1"/>
          </p:cNvSpPr>
          <p:nvPr>
            <p:ph sz="quarter" idx="1"/>
          </p:nvPr>
        </p:nvSpPr>
        <p:spPr>
          <a:xfrm>
            <a:off x="273135" y="558140"/>
            <a:ext cx="11590316" cy="6139542"/>
          </a:xfrm>
        </p:spPr>
        <p:txBody>
          <a:bodyPr>
            <a:noAutofit/>
          </a:bodyPr>
          <a:lstStyle/>
          <a:p>
            <a:pPr algn="just" rtl="0">
              <a:buNone/>
            </a:pPr>
            <a:r>
              <a:rPr lang="he-IL" sz="2600" dirty="0" smtClean="0"/>
              <a:t>	</a:t>
            </a:r>
            <a:r>
              <a:rPr lang="en-US" dirty="0">
                <a:latin typeface="Calibri" panose="020F0502020204030204" pitchFamily="34" charset="0"/>
              </a:rPr>
              <a:t>I hate the cult of personality with all my heart, it disgusts me. Fascism has a lot of good ideas, but I can't judge it quietly and honestly - the cult of duchy disgusts me, it's like rude behavior in the </a:t>
            </a:r>
            <a:r>
              <a:rPr lang="en-US" dirty="0" err="1">
                <a:latin typeface="Calibri" panose="020F0502020204030204" pitchFamily="34" charset="0"/>
              </a:rPr>
              <a:t>Pershas</a:t>
            </a:r>
            <a:r>
              <a:rPr lang="en-US" dirty="0">
                <a:latin typeface="Calibri" panose="020F0502020204030204" pitchFamily="34" charset="0"/>
              </a:rPr>
              <a:t>. I see a real danger in dealing with this issue with us. There are countless times I have spoken orally and in writing against the nickname 'leader' [...] The current generation probably has to turn someone into a myth [...]</a:t>
            </a:r>
            <a:endParaRPr lang="he-IL" sz="2800" b="1" cap="small" dirty="0" smtClean="0">
              <a:solidFill>
                <a:schemeClr val="tx2"/>
              </a:solidFill>
              <a:latin typeface="Calibri" panose="020F0502020204030204" pitchFamily="34" charset="0"/>
              <a:ea typeface="+mj-ea"/>
              <a:cs typeface="+mj-cs"/>
            </a:endParaRPr>
          </a:p>
          <a:p>
            <a:pPr algn="just" rtl="0">
              <a:buNone/>
            </a:pPr>
            <a:r>
              <a:rPr lang="en-US" sz="2800" b="1" cap="small" dirty="0">
                <a:solidFill>
                  <a:schemeClr val="tx2"/>
                </a:solidFill>
                <a:latin typeface="+mj-lt"/>
                <a:ea typeface="+mj-ea"/>
                <a:cs typeface="+mj-cs"/>
              </a:rPr>
              <a:t>And in a letter to the People's Front system - he warned</a:t>
            </a:r>
            <a:r>
              <a:rPr lang="en-US" sz="2800" b="1" cap="small" dirty="0" smtClean="0">
                <a:solidFill>
                  <a:schemeClr val="tx2"/>
                </a:solidFill>
                <a:latin typeface="+mj-lt"/>
                <a:ea typeface="+mj-ea"/>
                <a:cs typeface="+mj-cs"/>
              </a:rPr>
              <a:t>:</a:t>
            </a:r>
          </a:p>
          <a:p>
            <a:pPr algn="l" rtl="0">
              <a:buNone/>
            </a:pPr>
            <a:r>
              <a:rPr lang="en-US" dirty="0" smtClean="0"/>
              <a:t>“</a:t>
            </a:r>
            <a:r>
              <a:rPr lang="en-US" dirty="0" smtClean="0">
                <a:latin typeface="Calibri" panose="020F0502020204030204" pitchFamily="34" charset="0"/>
              </a:rPr>
              <a:t>The </a:t>
            </a:r>
            <a:r>
              <a:rPr lang="en-US" dirty="0">
                <a:latin typeface="Calibri" panose="020F0502020204030204" pitchFamily="34" charset="0"/>
              </a:rPr>
              <a:t>articles and notes on Hitler on the front of the people are like a knife sticking in the back and back of us all. I demand that I completely stop this abomination. This point of view, which in Hitlerism finds signs of a national liberation movement, is ignorance ... This chatter is a disgrace to my work and paralyzes it. I demand that this dirty hysteria disappear completely over the front pages of the people without leaving any trace ...</a:t>
            </a:r>
          </a:p>
          <a:p>
            <a:pPr algn="l" rtl="0">
              <a:buNone/>
            </a:pPr>
            <a:r>
              <a:rPr lang="en-US" dirty="0">
                <a:latin typeface="Calibri" panose="020F0502020204030204" pitchFamily="34" charset="0"/>
              </a:rPr>
              <a:t>If even one word appeared in the paper [thanks to Hitler and his regime] ... I would have to disassociate the whole system from the party and sever my personal relations with the people who impede me with cheap and arrogant language (17 May 1933).</a:t>
            </a:r>
            <a:endParaRPr lang="he-IL" dirty="0">
              <a:latin typeface="Calibri" panose="020F0502020204030204" pitchFamily="34" charset="0"/>
            </a:endParaRPr>
          </a:p>
        </p:txBody>
      </p:sp>
    </p:spTree>
    <p:extLst>
      <p:ext uri="{BB962C8B-B14F-4D97-AF65-F5344CB8AC3E}">
        <p14:creationId xmlns:p14="http://schemas.microsoft.com/office/powerpoint/2010/main" xmlns="" val="745622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sz="quarter" idx="1"/>
          </p:nvPr>
        </p:nvSpPr>
        <p:spPr>
          <a:xfrm>
            <a:off x="1013361" y="0"/>
            <a:ext cx="9956800" cy="6355200"/>
          </a:xfrm>
        </p:spPr>
        <p:txBody>
          <a:bodyPr>
            <a:normAutofit/>
          </a:bodyPr>
          <a:lstStyle/>
          <a:p>
            <a:pPr marL="0" indent="0" algn="ctr">
              <a:buNone/>
            </a:pPr>
            <a:r>
              <a:rPr lang="en-US" sz="4000" b="1" cap="small" dirty="0" smtClean="0">
                <a:solidFill>
                  <a:schemeClr val="tx2"/>
                </a:solidFill>
                <a:latin typeface="+mj-lt"/>
                <a:ea typeface="+mj-ea"/>
                <a:cs typeface="+mj-cs"/>
              </a:rPr>
              <a:t>The Partition plan</a:t>
            </a:r>
            <a:endParaRPr lang="he-IL" sz="4000" b="1" cap="small" dirty="0">
              <a:solidFill>
                <a:schemeClr val="tx2"/>
              </a:solidFill>
              <a:latin typeface="+mj-lt"/>
              <a:ea typeface="+mj-ea"/>
              <a:cs typeface="+mj-cs"/>
            </a:endParaRPr>
          </a:p>
        </p:txBody>
      </p:sp>
      <p:sp>
        <p:nvSpPr>
          <p:cNvPr id="2" name="מלבן 1"/>
          <p:cNvSpPr/>
          <p:nvPr/>
        </p:nvSpPr>
        <p:spPr>
          <a:xfrm>
            <a:off x="0" y="1464212"/>
            <a:ext cx="6103917" cy="4524315"/>
          </a:xfrm>
          <a:prstGeom prst="rect">
            <a:avLst/>
          </a:prstGeom>
        </p:spPr>
        <p:txBody>
          <a:bodyPr wrap="square">
            <a:spAutoFit/>
          </a:bodyPr>
          <a:lstStyle/>
          <a:p>
            <a:pPr marL="342900" indent="-342900" algn="ctr" rtl="0">
              <a:buFont typeface="Arial" panose="020B0604020202020204" pitchFamily="34" charset="0"/>
              <a:buChar char="•"/>
            </a:pPr>
            <a:r>
              <a:rPr lang="en-US" sz="2400" dirty="0" err="1">
                <a:solidFill>
                  <a:prstClr val="black"/>
                </a:solidFill>
              </a:rPr>
              <a:t>Jabotinsky</a:t>
            </a:r>
            <a:r>
              <a:rPr lang="en-US" sz="2400" dirty="0">
                <a:solidFill>
                  <a:prstClr val="black"/>
                </a:solidFill>
              </a:rPr>
              <a:t> pauses for a moment but stands up against me.</a:t>
            </a:r>
          </a:p>
          <a:p>
            <a:pPr marL="342900" indent="-342900" algn="ctr" rtl="0">
              <a:buFont typeface="Arial" panose="020B0604020202020204" pitchFamily="34" charset="0"/>
              <a:buChar char="•"/>
            </a:pPr>
            <a:r>
              <a:rPr lang="en-US" sz="2400" dirty="0">
                <a:solidFill>
                  <a:prstClr val="black"/>
                </a:solidFill>
              </a:rPr>
              <a:t>David Ben-Gurion brings the Zionist Organization in principle to support the idea of partition, despite much opposition within the </a:t>
            </a:r>
            <a:r>
              <a:rPr lang="en-US" sz="2400" dirty="0" smtClean="0">
                <a:solidFill>
                  <a:prstClr val="black"/>
                </a:solidFill>
              </a:rPr>
              <a:t>Israel’s </a:t>
            </a:r>
            <a:r>
              <a:rPr lang="en-US" sz="2400" dirty="0">
                <a:solidFill>
                  <a:prstClr val="black"/>
                </a:solidFill>
              </a:rPr>
              <a:t>Workers' Party and the labor movement in general.</a:t>
            </a:r>
          </a:p>
          <a:p>
            <a:pPr marL="342900" indent="-342900" algn="ctr" rtl="0">
              <a:buFont typeface="Arial" panose="020B0604020202020204" pitchFamily="34" charset="0"/>
              <a:buChar char="•"/>
            </a:pPr>
            <a:r>
              <a:rPr lang="en-US" sz="2400" dirty="0">
                <a:solidFill>
                  <a:prstClr val="black"/>
                </a:solidFill>
              </a:rPr>
              <a:t>And all your imagination</a:t>
            </a:r>
          </a:p>
          <a:p>
            <a:pPr marL="342900" indent="-342900" algn="ctr" rtl="0">
              <a:buFont typeface="Arial" panose="020B0604020202020204" pitchFamily="34" charset="0"/>
              <a:buChar char="•"/>
            </a:pPr>
            <a:r>
              <a:rPr lang="en-US" sz="2400" dirty="0">
                <a:solidFill>
                  <a:prstClr val="black"/>
                </a:solidFill>
              </a:rPr>
              <a:t>The response to the Arab revolt - conceptual or political differences?</a:t>
            </a:r>
          </a:p>
          <a:p>
            <a:pPr marL="342900" indent="-342900" algn="ctr" rtl="0">
              <a:buFont typeface="Arial" panose="020B0604020202020204" pitchFamily="34" charset="0"/>
              <a:buChar char="•"/>
            </a:pPr>
            <a:r>
              <a:rPr lang="en-US" sz="2400" dirty="0">
                <a:solidFill>
                  <a:prstClr val="black"/>
                </a:solidFill>
              </a:rPr>
              <a:t>The response to the White Paper and the outbreak of World War II - shared</a:t>
            </a:r>
            <a:endParaRPr lang="he-IL" sz="2400" dirty="0">
              <a:solidFill>
                <a:prstClr val="black"/>
              </a:solidFill>
            </a:endParaRPr>
          </a:p>
        </p:txBody>
      </p:sp>
      <p:pic>
        <p:nvPicPr>
          <p:cNvPr id="4" name="Picture 3"/>
          <p:cNvPicPr>
            <a:picLocks noChangeAspect="1"/>
          </p:cNvPicPr>
          <p:nvPr/>
        </p:nvPicPr>
        <p:blipFill>
          <a:blip r:embed="rId2" cstate="print"/>
          <a:stretch>
            <a:fillRect/>
          </a:stretch>
        </p:blipFill>
        <p:spPr>
          <a:xfrm>
            <a:off x="8691006" y="378301"/>
            <a:ext cx="2279156" cy="6114601"/>
          </a:xfrm>
          <a:prstGeom prst="rect">
            <a:avLst/>
          </a:prstGeom>
        </p:spPr>
      </p:pic>
    </p:spTree>
    <p:extLst>
      <p:ext uri="{BB962C8B-B14F-4D97-AF65-F5344CB8AC3E}">
        <p14:creationId xmlns:p14="http://schemas.microsoft.com/office/powerpoint/2010/main" xmlns="" val="3841207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28067" y="249238"/>
            <a:ext cx="9956800" cy="487362"/>
          </a:xfrm>
        </p:spPr>
        <p:txBody>
          <a:bodyPr>
            <a:noAutofit/>
          </a:bodyPr>
          <a:lstStyle/>
          <a:p>
            <a:pPr rtl="0"/>
            <a:r>
              <a:rPr lang="en-US" sz="2400" b="1" dirty="0" smtClean="0"/>
              <a:t>Artistry is possible </a:t>
            </a:r>
            <a:r>
              <a:rPr lang="en-US" sz="2400" b="1" dirty="0"/>
              <a:t>with bursts of the impossible and willingness to return to </a:t>
            </a:r>
            <a:r>
              <a:rPr lang="en-US" sz="2400" b="1" dirty="0" smtClean="0"/>
              <a:t> the pragmatic</a:t>
            </a:r>
            <a:endParaRPr lang="he-IL" sz="2400" b="1" dirty="0"/>
          </a:p>
        </p:txBody>
      </p:sp>
      <p:sp>
        <p:nvSpPr>
          <p:cNvPr id="3" name="מציין מיקום תוכן 2"/>
          <p:cNvSpPr>
            <a:spLocks noGrp="1"/>
          </p:cNvSpPr>
          <p:nvPr>
            <p:ph sz="quarter" idx="1"/>
          </p:nvPr>
        </p:nvSpPr>
        <p:spPr>
          <a:xfrm>
            <a:off x="254001" y="736600"/>
            <a:ext cx="11417300" cy="5737352"/>
          </a:xfrm>
        </p:spPr>
        <p:txBody>
          <a:bodyPr>
            <a:normAutofit/>
          </a:bodyPr>
          <a:lstStyle/>
          <a:p>
            <a:pPr algn="just" rtl="0"/>
            <a:r>
              <a:rPr lang="en-US" dirty="0">
                <a:latin typeface="Calibri" panose="020F0502020204030204" pitchFamily="34" charset="0"/>
              </a:rPr>
              <a:t>Ben-Gurion </a:t>
            </a:r>
            <a:r>
              <a:rPr lang="en-US" dirty="0" smtClean="0">
                <a:latin typeface="Calibri" panose="020F0502020204030204" pitchFamily="34" charset="0"/>
              </a:rPr>
              <a:t>was obsessed with </a:t>
            </a:r>
            <a:r>
              <a:rPr lang="en-US" dirty="0">
                <a:latin typeface="Calibri" panose="020F0502020204030204" pitchFamily="34" charset="0"/>
              </a:rPr>
              <a:t>data collection. In the 1930s, he talked about solutions with the Arabs, but at the same time he recorded in his journal every month, quietly and secretly, statistics comparing the number of men of the age of recruitment - Jews and Arabs. How </a:t>
            </a:r>
            <a:r>
              <a:rPr lang="en-US" dirty="0" smtClean="0">
                <a:latin typeface="Calibri" panose="020F0502020204030204" pitchFamily="34" charset="0"/>
              </a:rPr>
              <a:t>many </a:t>
            </a:r>
            <a:r>
              <a:rPr lang="en-US" dirty="0">
                <a:latin typeface="Calibri" panose="020F0502020204030204" pitchFamily="34" charset="0"/>
              </a:rPr>
              <a:t>more do we need so we can stand against them.</a:t>
            </a:r>
          </a:p>
          <a:p>
            <a:pPr algn="just" rtl="0"/>
            <a:r>
              <a:rPr lang="en-US" dirty="0">
                <a:latin typeface="Calibri" panose="020F0502020204030204" pitchFamily="34" charset="0"/>
              </a:rPr>
              <a:t>When he decided, as early as 1945-6, that going to war as a result of the establishment of the state, he realized that it would be a war not only with the Arabs in the country, but with all Arab states. The Arab states have not yet figured that out.</a:t>
            </a:r>
          </a:p>
          <a:p>
            <a:pPr algn="just" rtl="0"/>
            <a:r>
              <a:rPr lang="en-US" dirty="0">
                <a:latin typeface="Calibri" panose="020F0502020204030204" pitchFamily="34" charset="0"/>
              </a:rPr>
              <a:t>The British were still in the country and did not intend to evacuate it, but Ben-Gurion sat and learned the capabilities of the militia called the </a:t>
            </a:r>
            <a:r>
              <a:rPr lang="en-US" dirty="0" err="1" smtClean="0">
                <a:latin typeface="Calibri" panose="020F0502020204030204" pitchFamily="34" charset="0"/>
              </a:rPr>
              <a:t>HaHagana</a:t>
            </a:r>
            <a:r>
              <a:rPr lang="en-US" dirty="0" smtClean="0">
                <a:latin typeface="Calibri" panose="020F0502020204030204" pitchFamily="34" charset="0"/>
              </a:rPr>
              <a:t> (The Defense).. </a:t>
            </a:r>
            <a:r>
              <a:rPr lang="en-US" dirty="0">
                <a:latin typeface="Calibri" panose="020F0502020204030204" pitchFamily="34" charset="0"/>
              </a:rPr>
              <a:t>He forced his will on reality through reality</a:t>
            </a:r>
            <a:r>
              <a:rPr lang="en-US" dirty="0" smtClean="0">
                <a:latin typeface="Calibri" panose="020F0502020204030204" pitchFamily="34" charset="0"/>
              </a:rPr>
              <a:t>.</a:t>
            </a:r>
            <a:endParaRPr lang="en-US" dirty="0">
              <a:latin typeface="Calibri" panose="020F0502020204030204" pitchFamily="34" charset="0"/>
            </a:endParaRPr>
          </a:p>
          <a:p>
            <a:pPr algn="just" rtl="0"/>
            <a:r>
              <a:rPr lang="en-US" dirty="0">
                <a:latin typeface="Calibri" panose="020F0502020204030204" pitchFamily="34" charset="0"/>
              </a:rPr>
              <a:t>Eventually in 1948 much of what was available to the Jewish community was built through the practical and constructive Zionist concept of the labor movement.</a:t>
            </a:r>
          </a:p>
          <a:p>
            <a:pPr algn="just" rtl="0"/>
            <a:r>
              <a:rPr lang="en-US" dirty="0">
                <a:latin typeface="Calibri" panose="020F0502020204030204" pitchFamily="34" charset="0"/>
              </a:rPr>
              <a:t>Ben-Gurion was there to make the decisions under the most difficult conditions and to reach </a:t>
            </a:r>
            <a:r>
              <a:rPr lang="en-US" dirty="0" smtClean="0">
                <a:latin typeface="Calibri" panose="020F0502020204030204" pitchFamily="34" charset="0"/>
              </a:rPr>
              <a:t>the peak </a:t>
            </a:r>
            <a:r>
              <a:rPr lang="en-US" dirty="0">
                <a:latin typeface="Calibri" panose="020F0502020204030204" pitchFamily="34" charset="0"/>
              </a:rPr>
              <a:t>of his leadership in 1948-1953 (at the end of his term as prime minister).</a:t>
            </a:r>
            <a:endParaRPr lang="he-IL" dirty="0">
              <a:latin typeface="Calibri" panose="020F0502020204030204" pitchFamily="34" charset="0"/>
            </a:endParaRPr>
          </a:p>
        </p:txBody>
      </p:sp>
    </p:spTree>
    <p:extLst>
      <p:ext uri="{BB962C8B-B14F-4D97-AF65-F5344CB8AC3E}">
        <p14:creationId xmlns:p14="http://schemas.microsoft.com/office/powerpoint/2010/main" xmlns="" val="2610678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en-US" sz="2400" b="1" dirty="0" smtClean="0"/>
              <a:t>Everyone and their </a:t>
            </a:r>
            <a:r>
              <a:rPr lang="en-US" sz="2400" b="1" dirty="0" err="1" smtClean="0"/>
              <a:t>jabontinsky</a:t>
            </a:r>
            <a:r>
              <a:rPr lang="en-US" sz="2400" b="1" dirty="0" smtClean="0"/>
              <a:t>. Everyone and their </a:t>
            </a:r>
            <a:r>
              <a:rPr lang="en-US" sz="2400" b="1" dirty="0" err="1" smtClean="0"/>
              <a:t>ben-gurion</a:t>
            </a:r>
            <a:r>
              <a:rPr lang="he-IL" sz="2400" b="1" dirty="0" smtClean="0"/>
              <a:t/>
            </a:r>
            <a:br>
              <a:rPr lang="he-IL" sz="2400" b="1" dirty="0" smtClean="0"/>
            </a:br>
            <a:r>
              <a:rPr lang="en-US" sz="2000" b="1" dirty="0" smtClean="0"/>
              <a:t>If ben </a:t>
            </a:r>
            <a:r>
              <a:rPr lang="en-US" sz="2000" b="1" dirty="0" err="1" smtClean="0"/>
              <a:t>gurion</a:t>
            </a:r>
            <a:r>
              <a:rPr lang="en-US" sz="2000" b="1" dirty="0" smtClean="0"/>
              <a:t> and others actualized the perceptions of </a:t>
            </a:r>
            <a:r>
              <a:rPr lang="en-US" sz="2000" b="1" dirty="0" err="1" smtClean="0"/>
              <a:t>jabontisky</a:t>
            </a:r>
            <a:r>
              <a:rPr lang="en-US" sz="2000" b="1" dirty="0" smtClean="0"/>
              <a:t>?</a:t>
            </a:r>
            <a:endParaRPr lang="he-IL" sz="2000" b="1" dirty="0"/>
          </a:p>
        </p:txBody>
      </p:sp>
      <p:pic>
        <p:nvPicPr>
          <p:cNvPr id="22530"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6507" y="2539987"/>
            <a:ext cx="4157832" cy="4157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מלבן 2"/>
          <p:cNvSpPr/>
          <p:nvPr/>
        </p:nvSpPr>
        <p:spPr>
          <a:xfrm>
            <a:off x="5375563" y="1516330"/>
            <a:ext cx="6096000" cy="4985980"/>
          </a:xfrm>
          <a:prstGeom prst="rect">
            <a:avLst/>
          </a:prstGeom>
        </p:spPr>
        <p:txBody>
          <a:bodyPr>
            <a:spAutoFit/>
          </a:bodyPr>
          <a:lstStyle/>
          <a:p>
            <a:pPr marL="274320" lvl="0" indent="-274320" algn="just" rtl="0">
              <a:spcBef>
                <a:spcPts val="600"/>
              </a:spcBef>
              <a:buClr>
                <a:srgbClr val="0F6FC6"/>
              </a:buClr>
              <a:buSzPct val="70000"/>
              <a:buFont typeface="Wingdings"/>
              <a:buChar char=""/>
            </a:pPr>
            <a:r>
              <a:rPr lang="en-US" sz="2000" dirty="0">
                <a:solidFill>
                  <a:prstClr val="black"/>
                </a:solidFill>
                <a:latin typeface="Calibri" panose="020F0502020204030204" pitchFamily="34" charset="0"/>
              </a:rPr>
              <a:t>The Zionist movement is prominent in the high level of leadership that characterized it for many years.</a:t>
            </a:r>
          </a:p>
          <a:p>
            <a:pPr marL="274320" lvl="0" indent="-274320" algn="just" rtl="0">
              <a:spcBef>
                <a:spcPts val="600"/>
              </a:spcBef>
              <a:buClr>
                <a:srgbClr val="0F6FC6"/>
              </a:buClr>
              <a:buSzPct val="70000"/>
              <a:buFont typeface="Wingdings"/>
              <a:buChar char=""/>
            </a:pPr>
            <a:r>
              <a:rPr lang="en-US" sz="2000" dirty="0">
                <a:solidFill>
                  <a:prstClr val="black"/>
                </a:solidFill>
                <a:latin typeface="Calibri" panose="020F0502020204030204" pitchFamily="34" charset="0"/>
              </a:rPr>
              <a:t>Two leaders, two movements, overlap and disagreement.</a:t>
            </a:r>
          </a:p>
          <a:p>
            <a:pPr marL="274320" lvl="0" indent="-274320" algn="just" rtl="0">
              <a:spcBef>
                <a:spcPts val="600"/>
              </a:spcBef>
              <a:buClr>
                <a:srgbClr val="0F6FC6"/>
              </a:buClr>
              <a:buSzPct val="70000"/>
              <a:buFont typeface="Wingdings"/>
              <a:buChar char=""/>
            </a:pPr>
            <a:r>
              <a:rPr lang="en-US" sz="2000" dirty="0">
                <a:solidFill>
                  <a:prstClr val="black"/>
                </a:solidFill>
                <a:latin typeface="Calibri" panose="020F0502020204030204" pitchFamily="34" charset="0"/>
              </a:rPr>
              <a:t>The passion of leadership and politics - and the difference in the degree of status enhancement.</a:t>
            </a:r>
          </a:p>
          <a:p>
            <a:pPr marL="274320" lvl="0" indent="-274320" algn="just" rtl="0">
              <a:spcBef>
                <a:spcPts val="600"/>
              </a:spcBef>
              <a:buClr>
                <a:srgbClr val="0F6FC6"/>
              </a:buClr>
              <a:buSzPct val="70000"/>
              <a:buFont typeface="Wingdings"/>
              <a:buChar char=""/>
            </a:pPr>
            <a:r>
              <a:rPr lang="en-US" sz="2000" dirty="0">
                <a:solidFill>
                  <a:prstClr val="black"/>
                </a:solidFill>
                <a:latin typeface="Calibri" panose="020F0502020204030204" pitchFamily="34" charset="0"/>
              </a:rPr>
              <a:t>Intellectuality - a trait that provides a useful by-product of leadership</a:t>
            </a:r>
          </a:p>
          <a:p>
            <a:pPr marL="274320" lvl="0" indent="-274320" algn="just" rtl="0">
              <a:spcBef>
                <a:spcPts val="600"/>
              </a:spcBef>
              <a:buClr>
                <a:srgbClr val="0F6FC6"/>
              </a:buClr>
              <a:buSzPct val="70000"/>
              <a:buFont typeface="Wingdings"/>
              <a:buChar char=""/>
            </a:pPr>
            <a:r>
              <a:rPr lang="en-US" sz="2000" dirty="0">
                <a:solidFill>
                  <a:prstClr val="black"/>
                </a:solidFill>
                <a:latin typeface="Calibri" panose="020F0502020204030204" pitchFamily="34" charset="0"/>
              </a:rPr>
              <a:t>Between effective and missed leadership, between retirement and statehood.</a:t>
            </a:r>
          </a:p>
          <a:p>
            <a:pPr marL="274320" lvl="0" indent="-274320" algn="just" rtl="0">
              <a:spcBef>
                <a:spcPts val="600"/>
              </a:spcBef>
              <a:buClr>
                <a:srgbClr val="0F6FC6"/>
              </a:buClr>
              <a:buSzPct val="70000"/>
              <a:buFont typeface="Wingdings"/>
              <a:buChar char=""/>
            </a:pPr>
            <a:r>
              <a:rPr lang="en-US" sz="2000" dirty="0">
                <a:solidFill>
                  <a:prstClr val="black"/>
                </a:solidFill>
                <a:latin typeface="Calibri" panose="020F0502020204030204" pitchFamily="34" charset="0"/>
              </a:rPr>
              <a:t>Ben-Gurion: Infrastructure for the state and its foundation.</a:t>
            </a:r>
          </a:p>
          <a:p>
            <a:pPr marL="274320" lvl="0" indent="-274320" algn="just" rtl="0">
              <a:spcBef>
                <a:spcPts val="600"/>
              </a:spcBef>
              <a:buClr>
                <a:srgbClr val="0F6FC6"/>
              </a:buClr>
              <a:buSzPct val="70000"/>
              <a:buFont typeface="Wingdings"/>
              <a:buChar char=""/>
            </a:pPr>
            <a:r>
              <a:rPr lang="en-US" sz="2000" dirty="0" err="1">
                <a:solidFill>
                  <a:prstClr val="black"/>
                </a:solidFill>
                <a:latin typeface="Calibri" panose="020F0502020204030204" pitchFamily="34" charset="0"/>
              </a:rPr>
              <a:t>Jabotinsky</a:t>
            </a:r>
            <a:r>
              <a:rPr lang="en-US" sz="2000" dirty="0">
                <a:solidFill>
                  <a:prstClr val="black"/>
                </a:solidFill>
                <a:latin typeface="Calibri" panose="020F0502020204030204" pitchFamily="34" charset="0"/>
              </a:rPr>
              <a:t>: Infrastructure for a </a:t>
            </a:r>
            <a:r>
              <a:rPr lang="en-US" sz="2000" dirty="0" smtClean="0">
                <a:solidFill>
                  <a:prstClr val="black"/>
                </a:solidFill>
                <a:latin typeface="Calibri" panose="020F0502020204030204" pitchFamily="34" charset="0"/>
              </a:rPr>
              <a:t>stream of thought </a:t>
            </a:r>
            <a:r>
              <a:rPr lang="en-US" sz="2000" dirty="0">
                <a:solidFill>
                  <a:prstClr val="black"/>
                </a:solidFill>
                <a:latin typeface="Calibri" panose="020F0502020204030204" pitchFamily="34" charset="0"/>
              </a:rPr>
              <a:t>that will become dominant for years to come</a:t>
            </a:r>
            <a:r>
              <a:rPr lang="en-US" sz="2800" dirty="0">
                <a:solidFill>
                  <a:prstClr val="black"/>
                </a:solidFill>
                <a:latin typeface="Calibri" panose="020F0502020204030204" pitchFamily="34" charset="0"/>
              </a:rPr>
              <a:t>.</a:t>
            </a:r>
            <a:endParaRPr lang="he-IL" sz="2800" dirty="0">
              <a:solidFill>
                <a:prstClr val="black"/>
              </a:solidFill>
              <a:latin typeface="Calibri" panose="020F0502020204030204" pitchFamily="34" charset="0"/>
            </a:endParaRPr>
          </a:p>
        </p:txBody>
      </p:sp>
    </p:spTree>
    <p:extLst>
      <p:ext uri="{BB962C8B-B14F-4D97-AF65-F5344CB8AC3E}">
        <p14:creationId xmlns:p14="http://schemas.microsoft.com/office/powerpoint/2010/main" xmlns="" val="1287920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4638"/>
            <a:ext cx="11343051" cy="706090"/>
          </a:xfrm>
        </p:spPr>
        <p:txBody>
          <a:bodyPr>
            <a:normAutofit/>
          </a:bodyPr>
          <a:lstStyle/>
          <a:p>
            <a:pPr rtl="0"/>
            <a:r>
              <a:rPr lang="en-US" b="1" dirty="0"/>
              <a:t>Epilogue: Raising </a:t>
            </a:r>
            <a:r>
              <a:rPr lang="en-US" b="1" dirty="0" smtClean="0"/>
              <a:t>Jabotinsky’s </a:t>
            </a:r>
            <a:r>
              <a:rPr lang="en-US" b="1" dirty="0"/>
              <a:t>Bones in 1964</a:t>
            </a:r>
            <a:endParaRPr lang="he-IL" b="1" dirty="0"/>
          </a:p>
        </p:txBody>
      </p:sp>
      <p:sp>
        <p:nvSpPr>
          <p:cNvPr id="3" name="מציין מיקום תוכן 2"/>
          <p:cNvSpPr>
            <a:spLocks noGrp="1"/>
          </p:cNvSpPr>
          <p:nvPr>
            <p:ph sz="quarter" idx="1"/>
          </p:nvPr>
        </p:nvSpPr>
        <p:spPr>
          <a:xfrm>
            <a:off x="623392" y="1052736"/>
            <a:ext cx="10273141" cy="5805264"/>
          </a:xfrm>
        </p:spPr>
        <p:txBody>
          <a:bodyPr>
            <a:normAutofit/>
          </a:bodyPr>
          <a:lstStyle/>
          <a:p>
            <a:endParaRPr lang="he-IL" sz="2800" dirty="0" smtClean="0"/>
          </a:p>
          <a:p>
            <a:endParaRPr lang="he-IL" sz="2800" dirty="0" smtClean="0"/>
          </a:p>
        </p:txBody>
      </p:sp>
      <p:pic>
        <p:nvPicPr>
          <p:cNvPr id="4" name="מציין מיקום תוכן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7381" y="1170420"/>
            <a:ext cx="3456384" cy="3384376"/>
          </a:xfrm>
          <a:prstGeom prst="rect">
            <a:avLst/>
          </a:prstGeom>
        </p:spPr>
      </p:pic>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16059" y="1484704"/>
            <a:ext cx="4938712" cy="877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16061" y="2525991"/>
            <a:ext cx="4799569" cy="4057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8661536"/>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52501" y="1"/>
            <a:ext cx="10096500" cy="723900"/>
          </a:xfrm>
        </p:spPr>
        <p:txBody>
          <a:bodyPr>
            <a:normAutofit/>
          </a:bodyPr>
          <a:lstStyle/>
          <a:p>
            <a:pPr rtl="0"/>
            <a:r>
              <a:rPr lang="en-US" b="1" dirty="0"/>
              <a:t>Childhood and youth in Odessa's turn of the century</a:t>
            </a:r>
            <a:endParaRPr lang="he-IL" b="1" dirty="0"/>
          </a:p>
        </p:txBody>
      </p:sp>
      <p:sp>
        <p:nvSpPr>
          <p:cNvPr id="3" name="מציין מיקום תוכן 2"/>
          <p:cNvSpPr>
            <a:spLocks noGrp="1"/>
          </p:cNvSpPr>
          <p:nvPr>
            <p:ph sz="quarter" idx="1"/>
          </p:nvPr>
        </p:nvSpPr>
        <p:spPr>
          <a:xfrm>
            <a:off x="143340" y="815831"/>
            <a:ext cx="11617291" cy="6204857"/>
          </a:xfrm>
        </p:spPr>
        <p:txBody>
          <a:bodyPr>
            <a:normAutofit/>
          </a:bodyPr>
          <a:lstStyle/>
          <a:p>
            <a:pPr algn="just" rtl="0"/>
            <a:r>
              <a:rPr lang="en-US" dirty="0">
                <a:latin typeface="Calibri" panose="020F0502020204030204" pitchFamily="34" charset="0"/>
              </a:rPr>
              <a:t>Before he turned 18, </a:t>
            </a:r>
            <a:r>
              <a:rPr lang="en-US" dirty="0" err="1" smtClean="0">
                <a:latin typeface="Calibri" panose="020F0502020204030204" pitchFamily="34" charset="0"/>
              </a:rPr>
              <a:t>Jabotinsky</a:t>
            </a:r>
            <a:r>
              <a:rPr lang="en-US" dirty="0" smtClean="0">
                <a:latin typeface="Calibri" panose="020F0502020204030204" pitchFamily="34" charset="0"/>
              </a:rPr>
              <a:t> left </a:t>
            </a:r>
            <a:r>
              <a:rPr lang="en-US" dirty="0">
                <a:latin typeface="Calibri" panose="020F0502020204030204" pitchFamily="34" charset="0"/>
              </a:rPr>
              <a:t>high school and traveled to Western </a:t>
            </a:r>
            <a:r>
              <a:rPr lang="en-US" dirty="0" smtClean="0">
                <a:latin typeface="Calibri" panose="020F0502020204030204" pitchFamily="34" charset="0"/>
              </a:rPr>
              <a:t>Europe, </a:t>
            </a:r>
            <a:r>
              <a:rPr lang="en-US" dirty="0">
                <a:latin typeface="Calibri" panose="020F0502020204030204" pitchFamily="34" charset="0"/>
              </a:rPr>
              <a:t>following his dream of becoming a Russian writer.</a:t>
            </a:r>
          </a:p>
          <a:p>
            <a:pPr algn="just" rtl="0"/>
            <a:r>
              <a:rPr lang="en-US" dirty="0">
                <a:latin typeface="Calibri" panose="020F0502020204030204" pitchFamily="34" charset="0"/>
              </a:rPr>
              <a:t>A prominent journalist in Russia, a playwright </a:t>
            </a:r>
            <a:r>
              <a:rPr lang="en-US" dirty="0" smtClean="0">
                <a:latin typeface="Calibri" panose="020F0502020204030204" pitchFamily="34" charset="0"/>
              </a:rPr>
              <a:t>who would sign his name as </a:t>
            </a:r>
            <a:r>
              <a:rPr lang="en-US" dirty="0" smtClean="0">
                <a:latin typeface="Calibri" panose="020F0502020204030204" pitchFamily="34" charset="0"/>
              </a:rPr>
              <a:t>“</a:t>
            </a:r>
            <a:r>
              <a:rPr lang="en-US" dirty="0" err="1" smtClean="0">
                <a:latin typeface="Calibri" panose="020F0502020204030204" pitchFamily="34" charset="0"/>
              </a:rPr>
              <a:t>Altalena</a:t>
            </a:r>
            <a:r>
              <a:rPr lang="en-US" dirty="0" smtClean="0">
                <a:latin typeface="Calibri" panose="020F0502020204030204" pitchFamily="34" charset="0"/>
              </a:rPr>
              <a:t>".</a:t>
            </a:r>
            <a:endParaRPr lang="en-US" dirty="0">
              <a:latin typeface="Calibri" panose="020F0502020204030204" pitchFamily="34" charset="0"/>
            </a:endParaRPr>
          </a:p>
          <a:p>
            <a:pPr algn="just" rtl="0"/>
            <a:r>
              <a:rPr lang="en-US" dirty="0" smtClean="0">
                <a:latin typeface="Calibri" panose="020F0502020204030204" pitchFamily="34" charset="0"/>
              </a:rPr>
              <a:t>Began his Zionist </a:t>
            </a:r>
            <a:r>
              <a:rPr lang="en-US" dirty="0">
                <a:latin typeface="Calibri" panose="020F0502020204030204" pitchFamily="34" charset="0"/>
              </a:rPr>
              <a:t>activity at the age of 23.</a:t>
            </a:r>
          </a:p>
          <a:p>
            <a:pPr algn="just" rtl="0"/>
            <a:r>
              <a:rPr lang="en-US" dirty="0">
                <a:latin typeface="Calibri" panose="020F0502020204030204" pitchFamily="34" charset="0"/>
              </a:rPr>
              <a:t>From Cosmopolitanism to Nationalism: Modernity </a:t>
            </a:r>
            <a:r>
              <a:rPr lang="en-US" dirty="0" smtClean="0">
                <a:latin typeface="Calibri" panose="020F0502020204030204" pitchFamily="34" charset="0"/>
              </a:rPr>
              <a:t>at </a:t>
            </a:r>
            <a:r>
              <a:rPr lang="en-US" dirty="0">
                <a:latin typeface="Calibri" panose="020F0502020204030204" pitchFamily="34" charset="0"/>
              </a:rPr>
              <a:t>the </a:t>
            </a:r>
            <a:r>
              <a:rPr lang="en-US" dirty="0" smtClean="0">
                <a:latin typeface="Calibri" panose="020F0502020204030204" pitchFamily="34" charset="0"/>
              </a:rPr>
              <a:t>turn </a:t>
            </a:r>
            <a:r>
              <a:rPr lang="en-US" dirty="0">
                <a:latin typeface="Calibri" panose="020F0502020204030204" pitchFamily="34" charset="0"/>
              </a:rPr>
              <a:t>of the </a:t>
            </a:r>
            <a:r>
              <a:rPr lang="en-US" dirty="0" smtClean="0">
                <a:latin typeface="Calibri" panose="020F0502020204030204" pitchFamily="34" charset="0"/>
              </a:rPr>
              <a:t>century</a:t>
            </a:r>
            <a:r>
              <a:rPr lang="en-US" dirty="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                 </a:t>
            </a:r>
            <a:r>
              <a:rPr lang="en-US" dirty="0" smtClean="0">
                <a:latin typeface="Calibri" panose="020F0502020204030204" pitchFamily="34" charset="0"/>
              </a:rPr>
              <a:t>the </a:t>
            </a:r>
            <a:r>
              <a:rPr lang="en-US" dirty="0">
                <a:latin typeface="Calibri" panose="020F0502020204030204" pitchFamily="34" charset="0"/>
              </a:rPr>
              <a:t>National </a:t>
            </a:r>
            <a:r>
              <a:rPr lang="en-US" dirty="0" smtClean="0">
                <a:latin typeface="Calibri" panose="020F0502020204030204" pitchFamily="34" charset="0"/>
              </a:rPr>
              <a:t>Era.</a:t>
            </a:r>
            <a:endParaRPr lang="en-US" dirty="0">
              <a:latin typeface="Calibri" panose="020F0502020204030204" pitchFamily="34" charset="0"/>
            </a:endParaRPr>
          </a:p>
          <a:p>
            <a:pPr algn="just" rtl="0"/>
            <a:r>
              <a:rPr lang="en-US" dirty="0" smtClean="0">
                <a:latin typeface="Calibri" panose="020F0502020204030204" pitchFamily="34" charset="0"/>
              </a:rPr>
              <a:t>Nationalism </a:t>
            </a:r>
            <a:r>
              <a:rPr lang="en-US" dirty="0">
                <a:latin typeface="Calibri" panose="020F0502020204030204" pitchFamily="34" charset="0"/>
              </a:rPr>
              <a:t>- at the heart of the Jewish question - the way to a solution.</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9029" y="4112310"/>
            <a:ext cx="3687763" cy="2779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1557"/>
          <a:stretch/>
        </p:blipFill>
        <p:spPr bwMode="auto">
          <a:xfrm>
            <a:off x="143339" y="4153384"/>
            <a:ext cx="3929948" cy="26975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2886123"/>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p:cNvSpPr>
            <a:spLocks noGrp="1"/>
          </p:cNvSpPr>
          <p:nvPr>
            <p:ph sz="quarter" idx="1"/>
          </p:nvPr>
        </p:nvSpPr>
        <p:spPr>
          <a:xfrm>
            <a:off x="495300" y="1581150"/>
            <a:ext cx="9956800" cy="4873752"/>
          </a:xfrm>
        </p:spPr>
        <p:txBody>
          <a:bodyPr>
            <a:normAutofit fontScale="92500" lnSpcReduction="10000"/>
          </a:bodyPr>
          <a:lstStyle/>
          <a:p>
            <a:pPr marL="0" indent="0" algn="just" rtl="0">
              <a:buNone/>
            </a:pPr>
            <a:r>
              <a:rPr lang="en-US" dirty="0" smtClean="0"/>
              <a:t>Let us erase from </a:t>
            </a:r>
            <a:r>
              <a:rPr lang="en-US" dirty="0"/>
              <a:t>this figure all the attributes that are so typical of the </a:t>
            </a:r>
            <a:r>
              <a:rPr lang="en-US" dirty="0" smtClean="0"/>
              <a:t>‘</a:t>
            </a:r>
            <a:r>
              <a:rPr lang="en-US" dirty="0" err="1" smtClean="0"/>
              <a:t>Jid</a:t>
            </a:r>
            <a:r>
              <a:rPr lang="en-US" dirty="0" smtClean="0"/>
              <a:t>', </a:t>
            </a:r>
            <a:r>
              <a:rPr lang="en-US" dirty="0"/>
              <a:t>and </a:t>
            </a:r>
            <a:r>
              <a:rPr lang="en-US" dirty="0" smtClean="0"/>
              <a:t>replace them with all </a:t>
            </a:r>
            <a:r>
              <a:rPr lang="en-US" dirty="0"/>
              <a:t>the qualities whose absence is so typical of </a:t>
            </a:r>
            <a:r>
              <a:rPr lang="en-US" dirty="0" smtClean="0"/>
              <a:t>it.</a:t>
            </a:r>
            <a:endParaRPr lang="en-US" dirty="0"/>
          </a:p>
          <a:p>
            <a:pPr marL="0" indent="0" algn="just" rtl="0">
              <a:buNone/>
            </a:pPr>
            <a:r>
              <a:rPr lang="en-US" dirty="0" smtClean="0"/>
              <a:t>Because </a:t>
            </a:r>
            <a:r>
              <a:rPr lang="en-US" dirty="0" smtClean="0"/>
              <a:t>the ‘</a:t>
            </a:r>
            <a:r>
              <a:rPr lang="en-US" dirty="0" err="1" smtClean="0"/>
              <a:t>Jid</a:t>
            </a:r>
            <a:r>
              <a:rPr lang="en-US" dirty="0" smtClean="0"/>
              <a:t>’ is </a:t>
            </a:r>
            <a:r>
              <a:rPr lang="en-US" dirty="0"/>
              <a:t>ugly, </a:t>
            </a:r>
            <a:r>
              <a:rPr lang="en-US" dirty="0" smtClean="0"/>
              <a:t>sickly and unadorned,  we will give the idea ‘</a:t>
            </a:r>
            <a:r>
              <a:rPr lang="en-US" dirty="0" err="1" smtClean="0"/>
              <a:t>Jid</a:t>
            </a:r>
            <a:r>
              <a:rPr lang="en-US" dirty="0" smtClean="0"/>
              <a:t>' figure of the Hebrew men </a:t>
            </a:r>
            <a:r>
              <a:rPr lang="en-US" dirty="0"/>
              <a:t>manly beauty, stature, great shoulders, vigorous movements, a glitter of colors and shades.</a:t>
            </a:r>
          </a:p>
          <a:p>
            <a:pPr marL="0" indent="0" algn="just" rtl="0">
              <a:buNone/>
            </a:pPr>
            <a:r>
              <a:rPr lang="en-US" dirty="0" smtClean="0"/>
              <a:t>The </a:t>
            </a:r>
            <a:r>
              <a:rPr lang="en-US" dirty="0" smtClean="0"/>
              <a:t>‘</a:t>
            </a:r>
            <a:r>
              <a:rPr lang="en-US" dirty="0" err="1" smtClean="0"/>
              <a:t>Jid</a:t>
            </a:r>
            <a:r>
              <a:rPr lang="en-US" dirty="0" smtClean="0"/>
              <a:t>’ is </a:t>
            </a:r>
            <a:r>
              <a:rPr lang="en-US" dirty="0"/>
              <a:t>frightened and humiliated, </a:t>
            </a:r>
            <a:r>
              <a:rPr lang="en-US" dirty="0" smtClean="0"/>
              <a:t>and the other one </a:t>
            </a:r>
            <a:r>
              <a:rPr lang="en-US" dirty="0"/>
              <a:t>must be proud and independent</a:t>
            </a:r>
            <a:r>
              <a:rPr lang="en-US" dirty="0" smtClean="0"/>
              <a:t>.</a:t>
            </a:r>
            <a:endParaRPr lang="en-US" dirty="0"/>
          </a:p>
          <a:p>
            <a:pPr marL="0" indent="0" algn="just" rtl="0">
              <a:buNone/>
            </a:pPr>
            <a:r>
              <a:rPr lang="en-US" dirty="0" smtClean="0"/>
              <a:t>The </a:t>
            </a:r>
            <a:r>
              <a:rPr lang="en-US" dirty="0" err="1" smtClean="0"/>
              <a:t>Jid</a:t>
            </a:r>
            <a:r>
              <a:rPr lang="en-US" dirty="0" smtClean="0"/>
              <a:t>’ is despises by everyone, </a:t>
            </a:r>
            <a:r>
              <a:rPr lang="en-US" dirty="0"/>
              <a:t>and the other one </a:t>
            </a:r>
            <a:r>
              <a:rPr lang="en-US" dirty="0" smtClean="0"/>
              <a:t>must charm them.</a:t>
            </a:r>
            <a:endParaRPr lang="en-US" dirty="0"/>
          </a:p>
          <a:p>
            <a:pPr marL="0" indent="0" algn="just" rtl="0">
              <a:buNone/>
            </a:pPr>
            <a:r>
              <a:rPr lang="en-US" dirty="0" smtClean="0"/>
              <a:t>The </a:t>
            </a:r>
            <a:r>
              <a:rPr lang="en-US" dirty="0" smtClean="0"/>
              <a:t>‘</a:t>
            </a:r>
            <a:r>
              <a:rPr lang="en-US" dirty="0" err="1" smtClean="0"/>
              <a:t>Jid</a:t>
            </a:r>
            <a:r>
              <a:rPr lang="en-US" dirty="0" smtClean="0"/>
              <a:t>’ is used to surrendering to others, </a:t>
            </a:r>
            <a:r>
              <a:rPr lang="en-US" dirty="0"/>
              <a:t>and the other one </a:t>
            </a:r>
            <a:r>
              <a:rPr lang="en-US" dirty="0" smtClean="0"/>
              <a:t>has </a:t>
            </a:r>
            <a:r>
              <a:rPr lang="en-US" dirty="0"/>
              <a:t>to know </a:t>
            </a:r>
            <a:r>
              <a:rPr lang="en-US" dirty="0" smtClean="0"/>
              <a:t>to command.</a:t>
            </a:r>
            <a:endParaRPr lang="en-US" dirty="0"/>
          </a:p>
          <a:p>
            <a:pPr marL="0" indent="0" algn="just" rtl="0">
              <a:buNone/>
            </a:pPr>
            <a:r>
              <a:rPr lang="en-US" dirty="0" smtClean="0"/>
              <a:t>The </a:t>
            </a:r>
            <a:r>
              <a:rPr lang="en-US" dirty="0" smtClean="0"/>
              <a:t>‘</a:t>
            </a:r>
            <a:r>
              <a:rPr lang="en-US" dirty="0" err="1" smtClean="0"/>
              <a:t>Jid</a:t>
            </a:r>
            <a:r>
              <a:rPr lang="en-US" dirty="0" smtClean="0"/>
              <a:t>’ likes </a:t>
            </a:r>
            <a:r>
              <a:rPr lang="en-US" dirty="0"/>
              <a:t>to hide </a:t>
            </a:r>
            <a:r>
              <a:rPr lang="en-US" dirty="0" smtClean="0"/>
              <a:t>with held breath</a:t>
            </a:r>
            <a:r>
              <a:rPr lang="en-US" dirty="0"/>
              <a:t>, and the other one </a:t>
            </a:r>
            <a:r>
              <a:rPr lang="en-US" dirty="0" smtClean="0"/>
              <a:t>needs </a:t>
            </a:r>
            <a:r>
              <a:rPr lang="en-US" dirty="0"/>
              <a:t>the courage to march towards the entire world, to look straight and deep into the eyes of all, and to raise his flag before them: "I am Hebrew!"</a:t>
            </a:r>
          </a:p>
          <a:p>
            <a:pPr marL="0" indent="0" algn="just" rtl="0">
              <a:buNone/>
            </a:pPr>
            <a:r>
              <a:rPr lang="en-US" dirty="0" smtClean="0"/>
              <a:t>				</a:t>
            </a:r>
            <a:r>
              <a:rPr lang="en-US" dirty="0" smtClean="0"/>
              <a:t>		(</a:t>
            </a:r>
            <a:r>
              <a:rPr lang="en-US" dirty="0"/>
              <a:t>Jabotinsky, Dr. Herzl, 1905).</a:t>
            </a:r>
            <a:endParaRPr lang="he-IL" dirty="0"/>
          </a:p>
        </p:txBody>
      </p:sp>
      <p:sp>
        <p:nvSpPr>
          <p:cNvPr id="6" name="כותרת 1"/>
          <p:cNvSpPr txBox="1">
            <a:spLocks/>
          </p:cNvSpPr>
          <p:nvPr/>
        </p:nvSpPr>
        <p:spPr>
          <a:xfrm>
            <a:off x="323849" y="419100"/>
            <a:ext cx="11225267" cy="993676"/>
          </a:xfrm>
          <a:prstGeom prst="rect">
            <a:avLst/>
          </a:prstGeom>
        </p:spPr>
        <p:txBody>
          <a:bodyPr vert="horz" anchor="b">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baseline="0" noProof="0" smtClean="0">
                <a:ln>
                  <a:noFill/>
                </a:ln>
                <a:solidFill>
                  <a:schemeClr val="tx2"/>
                </a:solidFill>
                <a:effectLst/>
                <a:uLnTx/>
                <a:uFillTx/>
                <a:latin typeface="+mj-lt"/>
                <a:ea typeface="+mj-ea"/>
                <a:cs typeface="+mj-cs"/>
              </a:rPr>
              <a:t>The Zionist Project – Creating the New Jew and Internalizing the anti-Semitic discourse</a:t>
            </a:r>
            <a:endParaRPr kumimoji="0" lang="he-IL" sz="3200" b="0" i="0" u="none" strike="noStrike" kern="1200" cap="small"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 xmlns:p14="http://schemas.microsoft.com/office/powerpoint/2010/main" val="3826102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6364" y="565176"/>
            <a:ext cx="8689232" cy="55155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01081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136527"/>
            <a:ext cx="10515600" cy="536575"/>
          </a:xfrm>
        </p:spPr>
        <p:txBody>
          <a:bodyPr>
            <a:normAutofit fontScale="90000"/>
          </a:bodyPr>
          <a:lstStyle/>
          <a:p>
            <a:pPr rtl="0"/>
            <a:r>
              <a:rPr lang="en-US" b="1" dirty="0" smtClean="0">
                <a:solidFill>
                  <a:schemeClr val="accent1">
                    <a:lumMod val="50000"/>
                  </a:schemeClr>
                </a:solidFill>
              </a:rPr>
              <a:t>David Green’s Childhood</a:t>
            </a:r>
            <a:endParaRPr lang="he-IL" b="1" dirty="0">
              <a:solidFill>
                <a:schemeClr val="accent1">
                  <a:lumMod val="50000"/>
                </a:schemeClr>
              </a:solidFill>
            </a:endParaRPr>
          </a:p>
        </p:txBody>
      </p:sp>
      <p:sp>
        <p:nvSpPr>
          <p:cNvPr id="3" name="מציין מיקום תוכן 2"/>
          <p:cNvSpPr>
            <a:spLocks noGrp="1"/>
          </p:cNvSpPr>
          <p:nvPr>
            <p:ph idx="1"/>
          </p:nvPr>
        </p:nvSpPr>
        <p:spPr>
          <a:xfrm>
            <a:off x="1" y="609600"/>
            <a:ext cx="11315700" cy="5800558"/>
          </a:xfrm>
        </p:spPr>
        <p:txBody>
          <a:bodyPr>
            <a:noAutofit/>
          </a:bodyPr>
          <a:lstStyle/>
          <a:p>
            <a:pPr algn="l" rtl="0"/>
            <a:r>
              <a:rPr lang="en-US" dirty="0">
                <a:latin typeface="Calibri" panose="020F0502020204030204" pitchFamily="34" charset="0"/>
              </a:rPr>
              <a:t>David Green was born in </a:t>
            </a:r>
            <a:r>
              <a:rPr lang="en-US" dirty="0" err="1">
                <a:latin typeface="Calibri" panose="020F0502020204030204" pitchFamily="34" charset="0"/>
              </a:rPr>
              <a:t>Płońsk</a:t>
            </a:r>
            <a:r>
              <a:rPr lang="en-US" dirty="0">
                <a:latin typeface="Calibri" panose="020F0502020204030204" pitchFamily="34" charset="0"/>
              </a:rPr>
              <a:t> on the outskirts of Warsaw from Gdansk in 1896, </a:t>
            </a:r>
            <a:r>
              <a:rPr lang="en-US" b="1" dirty="0">
                <a:latin typeface="Calibri" panose="020F0502020204030204" pitchFamily="34" charset="0"/>
              </a:rPr>
              <a:t>a small, remote town, the railroad </a:t>
            </a:r>
            <a:r>
              <a:rPr lang="en-US" b="1" dirty="0" smtClean="0">
                <a:latin typeface="Calibri" panose="020F0502020204030204" pitchFamily="34" charset="0"/>
              </a:rPr>
              <a:t>had yet to be connected, running water as well</a:t>
            </a:r>
            <a:r>
              <a:rPr lang="en-US" dirty="0" smtClean="0">
                <a:latin typeface="Calibri" panose="020F0502020204030204" pitchFamily="34" charset="0"/>
              </a:rPr>
              <a:t>. </a:t>
            </a:r>
            <a:r>
              <a:rPr lang="en-US" b="1" dirty="0">
                <a:latin typeface="Calibri" panose="020F0502020204030204" pitchFamily="34" charset="0"/>
              </a:rPr>
              <a:t>About 8,000 people, of whom about 5,000 are Jews</a:t>
            </a:r>
            <a:r>
              <a:rPr lang="en-US" dirty="0">
                <a:latin typeface="Calibri" panose="020F0502020204030204" pitchFamily="34" charset="0"/>
              </a:rPr>
              <a:t>. Although the </a:t>
            </a:r>
            <a:r>
              <a:rPr lang="en-US" dirty="0" smtClean="0">
                <a:latin typeface="Calibri" panose="020F0502020204030204" pitchFamily="34" charset="0"/>
              </a:rPr>
              <a:t>spirits </a:t>
            </a:r>
            <a:r>
              <a:rPr lang="en-US" dirty="0">
                <a:latin typeface="Calibri" panose="020F0502020204030204" pitchFamily="34" charset="0"/>
              </a:rPr>
              <a:t>of </a:t>
            </a:r>
            <a:r>
              <a:rPr lang="en-US" dirty="0" smtClean="0">
                <a:latin typeface="Calibri" panose="020F0502020204030204" pitchFamily="34" charset="0"/>
              </a:rPr>
              <a:t>Enlightenment </a:t>
            </a:r>
            <a:r>
              <a:rPr lang="en-US" dirty="0">
                <a:latin typeface="Calibri" panose="020F0502020204030204" pitchFamily="34" charset="0"/>
              </a:rPr>
              <a:t>were captivated in </a:t>
            </a:r>
            <a:r>
              <a:rPr lang="en-US" dirty="0" err="1" smtClean="0">
                <a:latin typeface="Calibri" panose="020F0502020204030204" pitchFamily="34" charset="0"/>
              </a:rPr>
              <a:t>Płońsk</a:t>
            </a:r>
            <a:r>
              <a:rPr lang="en-US" dirty="0" smtClean="0">
                <a:latin typeface="Calibri" panose="020F0502020204030204" pitchFamily="34" charset="0"/>
              </a:rPr>
              <a:t>, </a:t>
            </a:r>
            <a:r>
              <a:rPr lang="en-US" b="1" dirty="0">
                <a:latin typeface="Calibri" panose="020F0502020204030204" pitchFamily="34" charset="0"/>
              </a:rPr>
              <a:t>most of its Jewish inhabitants were devout in their religion</a:t>
            </a:r>
            <a:r>
              <a:rPr lang="en-US" dirty="0">
                <a:latin typeface="Calibri" panose="020F0502020204030204" pitchFamily="34" charset="0"/>
              </a:rPr>
              <a:t>.</a:t>
            </a:r>
            <a:endParaRPr lang="he-IL" dirty="0" smtClean="0">
              <a:latin typeface="Calibri" panose="020F0502020204030204" pitchFamily="34" charset="0"/>
            </a:endParaRPr>
          </a:p>
          <a:p>
            <a:pPr algn="l" rtl="0"/>
            <a:r>
              <a:rPr lang="en-US" dirty="0">
                <a:latin typeface="Calibri" panose="020F0502020204030204" pitchFamily="34" charset="0"/>
              </a:rPr>
              <a:t>Most of the Jews of </a:t>
            </a:r>
            <a:r>
              <a:rPr lang="en-US" dirty="0" err="1" smtClean="0">
                <a:latin typeface="Calibri" panose="020F0502020204030204" pitchFamily="34" charset="0"/>
              </a:rPr>
              <a:t>Płońsk</a:t>
            </a:r>
            <a:r>
              <a:rPr lang="en-US" dirty="0" smtClean="0">
                <a:latin typeface="Calibri" panose="020F0502020204030204" pitchFamily="34" charset="0"/>
              </a:rPr>
              <a:t> were </a:t>
            </a:r>
            <a:r>
              <a:rPr lang="en-US" dirty="0">
                <a:latin typeface="Calibri" panose="020F0502020204030204" pitchFamily="34" charset="0"/>
              </a:rPr>
              <a:t>craftsmen, carpenters, shoemakers and more. </a:t>
            </a:r>
            <a:r>
              <a:rPr lang="en-US" b="1" dirty="0">
                <a:latin typeface="Calibri" panose="020F0502020204030204" pitchFamily="34" charset="0"/>
              </a:rPr>
              <a:t>The Green family belonged to the relatively educated middle class which was open to new influences and </a:t>
            </a:r>
            <a:r>
              <a:rPr lang="en-US" b="1" dirty="0" smtClean="0">
                <a:latin typeface="Calibri" panose="020F0502020204030204" pitchFamily="34" charset="0"/>
              </a:rPr>
              <a:t>read the newspapers </a:t>
            </a:r>
            <a:r>
              <a:rPr lang="en-US" b="1" dirty="0" smtClean="0">
                <a:latin typeface="Calibri" panose="020F0502020204030204" pitchFamily="34" charset="0"/>
              </a:rPr>
              <a:t> </a:t>
            </a:r>
            <a:r>
              <a:rPr lang="en-US" b="1" dirty="0" smtClean="0">
                <a:latin typeface="Calibri" panose="020F0502020204030204" pitchFamily="34" charset="0"/>
              </a:rPr>
              <a:t>‘</a:t>
            </a:r>
            <a:r>
              <a:rPr lang="en-US" b="1" dirty="0" err="1" smtClean="0">
                <a:latin typeface="Calibri" panose="020F0502020204030204" pitchFamily="34" charset="0"/>
              </a:rPr>
              <a:t>HaMelitz</a:t>
            </a:r>
            <a:r>
              <a:rPr lang="en-US" b="1" dirty="0" smtClean="0">
                <a:latin typeface="Calibri" panose="020F0502020204030204" pitchFamily="34" charset="0"/>
              </a:rPr>
              <a:t>’ (lit. ‘The Advocate’) </a:t>
            </a:r>
            <a:r>
              <a:rPr lang="en-US" b="1" dirty="0" smtClean="0">
                <a:latin typeface="Calibri" panose="020F0502020204030204" pitchFamily="34" charset="0"/>
              </a:rPr>
              <a:t>and </a:t>
            </a:r>
            <a:r>
              <a:rPr lang="en-US" b="1" dirty="0" err="1" smtClean="0">
                <a:latin typeface="Calibri" panose="020F0502020204030204" pitchFamily="34" charset="0"/>
              </a:rPr>
              <a:t>HaTzfira</a:t>
            </a:r>
            <a:r>
              <a:rPr lang="en-US" b="1" dirty="0" smtClean="0">
                <a:latin typeface="Calibri" panose="020F0502020204030204" pitchFamily="34" charset="0"/>
              </a:rPr>
              <a:t> (lit. </a:t>
            </a:r>
            <a:r>
              <a:rPr lang="en-US" b="1" dirty="0" smtClean="0">
                <a:latin typeface="Calibri" panose="020F0502020204030204" pitchFamily="34" charset="0"/>
              </a:rPr>
              <a:t>‘The </a:t>
            </a:r>
            <a:r>
              <a:rPr lang="en-US" b="1" dirty="0" smtClean="0">
                <a:latin typeface="Calibri" panose="020F0502020204030204" pitchFamily="34" charset="0"/>
              </a:rPr>
              <a:t>Siren</a:t>
            </a:r>
            <a:r>
              <a:rPr lang="en-US" b="1" dirty="0" smtClean="0">
                <a:latin typeface="Calibri" panose="020F0502020204030204" pitchFamily="34" charset="0"/>
              </a:rPr>
              <a:t>’). </a:t>
            </a:r>
            <a:endParaRPr lang="he-IL" b="1" dirty="0" smtClean="0">
              <a:latin typeface="Calibri" panose="020F0502020204030204" pitchFamily="34" charset="0"/>
            </a:endParaRPr>
          </a:p>
          <a:p>
            <a:pPr algn="l" rtl="0"/>
            <a:r>
              <a:rPr lang="en-US" b="1" dirty="0" smtClean="0">
                <a:latin typeface="Calibri" panose="020F0502020204030204" pitchFamily="34" charset="0"/>
              </a:rPr>
              <a:t>Avigdor Green </a:t>
            </a:r>
            <a:r>
              <a:rPr lang="en-US" b="1" dirty="0" smtClean="0">
                <a:latin typeface="Calibri" panose="020F0502020204030204" pitchFamily="34" charset="0"/>
              </a:rPr>
              <a:t>joined </a:t>
            </a:r>
            <a:r>
              <a:rPr lang="en-US" b="1" dirty="0" err="1" smtClean="0">
                <a:latin typeface="Calibri" panose="020F0502020204030204" pitchFamily="34" charset="0"/>
              </a:rPr>
              <a:t>Hovevei</a:t>
            </a:r>
            <a:r>
              <a:rPr lang="en-US" b="1" dirty="0" smtClean="0">
                <a:latin typeface="Calibri" panose="020F0502020204030204" pitchFamily="34" charset="0"/>
              </a:rPr>
              <a:t> Zion (a group of organizations </a:t>
            </a:r>
            <a:r>
              <a:rPr lang="en-US" b="1" dirty="0" smtClean="0">
                <a:latin typeface="Calibri" panose="020F0502020204030204" pitchFamily="34" charset="0"/>
              </a:rPr>
              <a:t>) </a:t>
            </a:r>
            <a:r>
              <a:rPr lang="en-US" b="1" dirty="0" smtClean="0">
                <a:latin typeface="Calibri" panose="020F0502020204030204" pitchFamily="34" charset="0"/>
              </a:rPr>
              <a:t>with its first appearance</a:t>
            </a:r>
            <a:r>
              <a:rPr lang="en-US" b="1" dirty="0" smtClean="0">
                <a:latin typeface="Calibri" panose="020F0502020204030204" pitchFamily="34" charset="0"/>
              </a:rPr>
              <a:t>, and after Theodor Herzl's dramatic appearance became a loyal Zionist</a:t>
            </a:r>
            <a:r>
              <a:rPr lang="en-US" dirty="0" smtClean="0">
                <a:latin typeface="Calibri" panose="020F0502020204030204" pitchFamily="34" charset="0"/>
              </a:rPr>
              <a:t>. He passed on this belief </a:t>
            </a:r>
            <a:r>
              <a:rPr lang="en-US" dirty="0" smtClean="0">
                <a:latin typeface="Calibri" panose="020F0502020204030204" pitchFamily="34" charset="0"/>
              </a:rPr>
              <a:t>to his </a:t>
            </a:r>
            <a:r>
              <a:rPr lang="en-US" dirty="0">
                <a:latin typeface="Calibri" panose="020F0502020204030204" pitchFamily="34" charset="0"/>
              </a:rPr>
              <a:t>eldest son Abraham and his youngest son - David</a:t>
            </a:r>
            <a:r>
              <a:rPr lang="en-US" dirty="0" smtClean="0">
                <a:latin typeface="Calibri" panose="020F0502020204030204" pitchFamily="34" charset="0"/>
              </a:rPr>
              <a:t>.</a:t>
            </a:r>
          </a:p>
          <a:p>
            <a:pPr algn="l" rtl="0"/>
            <a:r>
              <a:rPr lang="en-US" dirty="0">
                <a:latin typeface="Calibri" panose="020F0502020204030204" pitchFamily="34" charset="0"/>
              </a:rPr>
              <a:t>David Green studied in the </a:t>
            </a:r>
            <a:r>
              <a:rPr lang="en-US" dirty="0" smtClean="0">
                <a:latin typeface="Calibri" panose="020F0502020204030204" pitchFamily="34" charset="0"/>
              </a:rPr>
              <a:t>‘</a:t>
            </a:r>
            <a:r>
              <a:rPr lang="en-US" dirty="0" err="1" smtClean="0">
                <a:latin typeface="Calibri" panose="020F0502020204030204" pitchFamily="34" charset="0"/>
              </a:rPr>
              <a:t>heder</a:t>
            </a:r>
            <a:r>
              <a:rPr lang="en-US" dirty="0" smtClean="0">
                <a:latin typeface="Calibri" panose="020F0502020204030204" pitchFamily="34" charset="0"/>
              </a:rPr>
              <a:t>’ (elementary Jewish school) </a:t>
            </a:r>
            <a:r>
              <a:rPr lang="en-US" dirty="0">
                <a:latin typeface="Calibri" panose="020F0502020204030204" pitchFamily="34" charset="0"/>
              </a:rPr>
              <a:t>and then in the seminary. He aspired to graduate, but did not have a high school diploma. In the meantime, </a:t>
            </a:r>
            <a:r>
              <a:rPr lang="en-US" b="1" dirty="0">
                <a:latin typeface="Calibri" panose="020F0502020204030204" pitchFamily="34" charset="0"/>
              </a:rPr>
              <a:t>he left the </a:t>
            </a:r>
            <a:r>
              <a:rPr lang="en-US" b="1" dirty="0" err="1">
                <a:latin typeface="Calibri" panose="020F0502020204030204" pitchFamily="34" charset="0"/>
              </a:rPr>
              <a:t>beit</a:t>
            </a:r>
            <a:r>
              <a:rPr lang="en-US" b="1" dirty="0">
                <a:latin typeface="Calibri" panose="020F0502020204030204" pitchFamily="34" charset="0"/>
              </a:rPr>
              <a:t> </a:t>
            </a:r>
            <a:r>
              <a:rPr lang="en-US" b="1" dirty="0" err="1" smtClean="0">
                <a:latin typeface="Calibri" panose="020F0502020204030204" pitchFamily="34" charset="0"/>
              </a:rPr>
              <a:t>midrash</a:t>
            </a:r>
            <a:r>
              <a:rPr lang="en-US" b="1" dirty="0" smtClean="0">
                <a:latin typeface="Calibri" panose="020F0502020204030204" pitchFamily="34" charset="0"/>
              </a:rPr>
              <a:t> (a school for learning Torah), </a:t>
            </a:r>
            <a:r>
              <a:rPr lang="en-US" b="1" dirty="0">
                <a:latin typeface="Calibri" panose="020F0502020204030204" pitchFamily="34" charset="0"/>
              </a:rPr>
              <a:t>learned Russian</a:t>
            </a:r>
            <a:r>
              <a:rPr lang="en-US" dirty="0">
                <a:latin typeface="Calibri" panose="020F0502020204030204" pitchFamily="34" charset="0"/>
              </a:rPr>
              <a:t>, read a lot and assisted his father in writing petitions and applications near the court.</a:t>
            </a:r>
            <a:endParaRPr lang="he-IL" dirty="0" smtClean="0">
              <a:latin typeface="Calibri" panose="020F0502020204030204" pitchFamily="34" charset="0"/>
            </a:endParaRPr>
          </a:p>
        </p:txBody>
      </p:sp>
    </p:spTree>
    <p:extLst>
      <p:ext uri="{BB962C8B-B14F-4D97-AF65-F5344CB8AC3E}">
        <p14:creationId xmlns:p14="http://schemas.microsoft.com/office/powerpoint/2010/main" xmlns="" val="1998432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3850" y="1"/>
            <a:ext cx="11296650" cy="571499"/>
          </a:xfrm>
        </p:spPr>
        <p:txBody>
          <a:bodyPr>
            <a:noAutofit/>
          </a:bodyPr>
          <a:lstStyle/>
          <a:p>
            <a:pPr rtl="0"/>
            <a:r>
              <a:rPr lang="en-US" sz="2300" b="1" dirty="0" smtClean="0"/>
              <a:t>David Green’s Father (David Ben-Gurion) Writes a Letter Addressed to Herzl</a:t>
            </a:r>
            <a:endParaRPr lang="he-IL" sz="2300" dirty="0"/>
          </a:p>
        </p:txBody>
      </p:sp>
      <p:pic>
        <p:nvPicPr>
          <p:cNvPr id="3076" name="Picture 4"/>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5261" y="731811"/>
            <a:ext cx="8713787" cy="2337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45261" y="3069235"/>
            <a:ext cx="8640960" cy="5734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9003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חלון">
  <a:themeElements>
    <a:clrScheme name="זרימה">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חלון">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חלון">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14818</TotalTime>
  <Words>5299</Words>
  <Application>Microsoft Office PowerPoint</Application>
  <PresentationFormat>מותאם אישית</PresentationFormat>
  <Paragraphs>264</Paragraphs>
  <Slides>48</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48</vt:i4>
      </vt:variant>
    </vt:vector>
  </HeadingPairs>
  <TitlesOfParts>
    <vt:vector size="49" baseType="lpstr">
      <vt:lpstr>1_חלון</vt:lpstr>
      <vt:lpstr>      Right wing and left wing founding fathers?  David Ben-Gurion and ze’ev jebutinsky, On the role of Zionism and the image of the Jewish state</vt:lpstr>
      <vt:lpstr>שקופית 2</vt:lpstr>
      <vt:lpstr>Odessa, 1910</vt:lpstr>
      <vt:lpstr>Jabotinsky, youth in Odessa</vt:lpstr>
      <vt:lpstr>Childhood and youth in Odessa's turn of the century</vt:lpstr>
      <vt:lpstr>שקופית 6</vt:lpstr>
      <vt:lpstr>שקופית 7</vt:lpstr>
      <vt:lpstr>David Green’s Childhood</vt:lpstr>
      <vt:lpstr>David Green’s Father (David Ben-Gurion) Writes a Letter Addressed to Herzl</vt:lpstr>
      <vt:lpstr>שקופית 10</vt:lpstr>
      <vt:lpstr>David Ben Gurion’s Letter to Shmuel Fox 1904 –   A short time after he arrived at Warsaw</vt:lpstr>
      <vt:lpstr>David Green’s Letter to Menachem Ussishkin 1905, the Appearance of the Political Virus</vt:lpstr>
      <vt:lpstr>Man of The Second Aliyah, Active and Influential but Not One of the Most Prominent Amongst the People who Shaped it</vt:lpstr>
      <vt:lpstr>שקופית 14</vt:lpstr>
      <vt:lpstr>שקופית 15</vt:lpstr>
      <vt:lpstr>Third Meeting: Conflicting Perceptions in the Tel Hai Affair</vt:lpstr>
      <vt:lpstr>The words of Ze'ev Jabotinsky at the Provisional Committee meeting, February 1920</vt:lpstr>
      <vt:lpstr>Ben-Gurion and party leaders working against the withdrawal from the Upper Galilee, partly from a perception of Zionist independence in Britain</vt:lpstr>
      <vt:lpstr>Jabotinsky’s Legion Concept and the Lack of Self-Defense Value</vt:lpstr>
      <vt:lpstr>שקופית 20</vt:lpstr>
      <vt:lpstr>During the elections to the elected Assembly 1920</vt:lpstr>
      <vt:lpstr>שקופית 22</vt:lpstr>
      <vt:lpstr>Ben-Gurion and the Workers' Parties: Defensive Ethos and Hope for the Recession of Conflict</vt:lpstr>
      <vt:lpstr>Ze’ev Jabotinsky’s Iron Wall Concept</vt:lpstr>
      <vt:lpstr>Ze'ev Jabotinsky's letter to Frederick Kisch</vt:lpstr>
      <vt:lpstr>Ze’ev Jabotinsky’s Iron Wall Concept</vt:lpstr>
      <vt:lpstr>Ze’ev Jabotinsky’s Iron Wall Concept</vt:lpstr>
      <vt:lpstr>שקופית 28</vt:lpstr>
      <vt:lpstr>The attitude towards the Arab minority in the future Jewish state</vt:lpstr>
      <vt:lpstr>The Status of Israeli Arabs in the Jewish State According to Jabotinsky (1940)</vt:lpstr>
      <vt:lpstr>שקופית 31</vt:lpstr>
      <vt:lpstr>Opposition on the right: the struggle for hegemony in the Zionist movement</vt:lpstr>
      <vt:lpstr>שקופית 33</vt:lpstr>
      <vt:lpstr>שקופית 34</vt:lpstr>
      <vt:lpstr>שקופית 35</vt:lpstr>
      <vt:lpstr>שקופית 36</vt:lpstr>
      <vt:lpstr>שקופית 37</vt:lpstr>
      <vt:lpstr>Letter from Ze'ev Jabotinsky to David Ben-Gurion, May 2, 1935</vt:lpstr>
      <vt:lpstr>Ze'ev Jabotinsky letter to David Ben-Gurion, May 2nd, 1935</vt:lpstr>
      <vt:lpstr>שקופית 40</vt:lpstr>
      <vt:lpstr>Far from the land of Israel –  the decrease in energy versus the focus of ben gurion</vt:lpstr>
      <vt:lpstr>Heads of the strongmen alliance: Ahimeir, uri zvi Greenberg and Yelvin</vt:lpstr>
      <vt:lpstr>The debate about the relation of democracy, liberalism and the Parliamentary system</vt:lpstr>
      <vt:lpstr>Jabotinsky letter to Miriam Leng, August 27, 1930</vt:lpstr>
      <vt:lpstr>שקופית 45</vt:lpstr>
      <vt:lpstr>Artistry is possible with bursts of the impossible and willingness to return to  the pragmatic</vt:lpstr>
      <vt:lpstr>Everyone and their jabontinsky. Everyone and their ben-gurion If ben gurion and others actualized the perceptions of jabontisky?</vt:lpstr>
      <vt:lpstr>Epilogue: Raising Jabotinsky’s Bones in 1964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pc</dc:creator>
  <cp:lastModifiedBy>u45414</cp:lastModifiedBy>
  <cp:revision>468</cp:revision>
  <dcterms:created xsi:type="dcterms:W3CDTF">2016-11-17T19:15:09Z</dcterms:created>
  <dcterms:modified xsi:type="dcterms:W3CDTF">2019-11-19T15:04:09Z</dcterms:modified>
</cp:coreProperties>
</file>