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sldIdLst>
    <p:sldId id="256" r:id="rId5"/>
    <p:sldId id="272" r:id="rId6"/>
    <p:sldId id="266" r:id="rId7"/>
    <p:sldId id="265" r:id="rId8"/>
    <p:sldId id="271" r:id="rId9"/>
    <p:sldId id="270" r:id="rId10"/>
    <p:sldId id="268" r:id="rId11"/>
    <p:sldId id="269" r:id="rId1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4" autoAdjust="0"/>
    <p:restoredTop sz="94660"/>
  </p:normalViewPr>
  <p:slideViewPr>
    <p:cSldViewPr snapToGrid="0">
      <p:cViewPr varScale="1">
        <p:scale>
          <a:sx n="99" d="100"/>
          <a:sy n="99" d="100"/>
        </p:scale>
        <p:origin x="50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33606B-D849-472A-9DB9-434EB8FC714F}"/>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FAE8FC6-F183-4162-A132-FB1EA07475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A0E94A7-CC65-47B6-83D8-F5656D12CAF5}"/>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2633F905-9189-4834-918E-5F91357EE4E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CAF682C-E9F0-4F12-908E-7906738DA7B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57346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4AB235-D1D3-4B71-AFD3-2920E0372A2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9D66F68-3A6A-4533-B2BF-E3F4CF9534F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50F995B-FB10-4797-A821-B221ED7DF92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327B16F0-FD39-42A9-B9F6-AF41F99C6C1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C6C274E-F251-49C7-BF98-EB28364F17C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88602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49F675F9-6A2E-4F44-A681-36F223DD8D00}"/>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BDFD792-098B-4265-B8F2-5324339D9E00}"/>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ABF9D6B-4D4B-4A01-A0A3-F5ADB8DDFDC2}"/>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D644144B-6262-4E2A-83CB-B53A461AC58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C99337D-97D6-4187-857F-9ADA0672CF5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05650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573B96-5654-4A1F-8B4A-AAE1CCB66BD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0EB7903-ADC4-425C-B22F-3C48A919E29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5E0952A-8B11-4053-97DE-2C176DD8479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197978C1-EA09-4CAB-B847-74A09A0E20F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04499AE-C700-437D-B821-3A354776B07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7679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BDE122-F1D7-4018-AD63-69FE1719B51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B11271F-AF4E-446C-A0FE-C9897FD07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AF992FE7-2B05-449E-A72B-7424DA1AFB0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CCAC1CE1-DE0F-43D9-BAC9-9DF9A3581EF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5D1B061-3296-49A7-A7BA-1C0E7A0A3632}"/>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47012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93991BB-E8DA-4169-B5A6-BF6AE27DB3B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8D8498C-8296-423E-BAF1-85B74B287B66}"/>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89D0648-CFA5-42C0-B009-3F0AEBFF94B2}"/>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86637D63-A068-4C4D-98E3-0ABA58ECD43D}"/>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E0F9AE5B-79AD-45A1-8167-0B00CD7FA20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69183CD-910F-426A-9181-C29BC726041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80222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D9E748-9EB1-45B4-B02B-A9CC66FE0DB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5696095-1850-4D82-A93E-AEF66D65CC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2BFA7818-02E1-4304-AF1D-8DDC241B98B3}"/>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B1DDAF8-FB73-4630-8B5C-E602F8743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D6F7B77-00BD-49E9-B644-F643217E9D6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44E2527A-13E0-42B1-8384-30F3BCDDCAB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8" name="מציין מיקום של כותרת תחתונה 7">
            <a:extLst>
              <a:ext uri="{FF2B5EF4-FFF2-40B4-BE49-F238E27FC236}">
                <a16:creationId xmlns:a16="http://schemas.microsoft.com/office/drawing/2014/main" id="{4FAFE366-0986-4EEC-988A-304AC0A9B8B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F27EB675-CD49-4781-80B3-A846F3D97DBE}"/>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9890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BC920F-A8BB-4DDC-98EA-D34B278FEAB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53E389DA-3CC1-4897-89C5-8E6E7FEF084E}"/>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4" name="מציין מיקום של כותרת תחתונה 3">
            <a:extLst>
              <a:ext uri="{FF2B5EF4-FFF2-40B4-BE49-F238E27FC236}">
                <a16:creationId xmlns:a16="http://schemas.microsoft.com/office/drawing/2014/main" id="{E439781A-7DED-4AEB-A354-8EA6759FC20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DB472F82-824E-4DB7-9AAF-364DD147A129}"/>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39118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B5F01D6-DDE1-4590-9376-36F1342B3B06}"/>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3" name="מציין מיקום של כותרת תחתונה 2">
            <a:extLst>
              <a:ext uri="{FF2B5EF4-FFF2-40B4-BE49-F238E27FC236}">
                <a16:creationId xmlns:a16="http://schemas.microsoft.com/office/drawing/2014/main" id="{497881F4-915F-411E-B3F2-470A74E98EE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F8487E7-DB68-483B-AB14-4573BC65E26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83665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EDB67D-8AF9-4DB5-A6DB-3A2CAF657CF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D52941D-DA70-4071-AD96-5AD9FACFA3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A4FD048E-91B4-48B5-8F3E-8EAACE32E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1BAF88A-0110-4B6C-A6FC-360B4D05B73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326D74E5-2337-4238-A3BB-907448195DA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0C0E1D8-BDD6-4A53-901F-B9D0884736C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61750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43271A6-2132-4990-A877-2CFD4F14CE5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F6C3390-2A9F-456F-B948-EE7D8E47A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474542C4-743F-4DD5-AC1B-DE6F53C4C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2D8E57C-A0E7-468C-9334-D8A0676E96B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B43D1767-B923-43ED-A659-A0C9713BCE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62B2FD0-8BA6-4347-B795-694F7E5C293A}"/>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97701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ED50275-68FC-4423-9DB4-A7EC1745B4F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7435889-5008-4D2C-9E8A-E1D16501BB6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BB2F237-C622-432F-A730-1168912A78B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4A428FAF-74A5-40C6-9251-9C5DD94C59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7A28DECD-BC75-4A50-8259-946A6C8E9AB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2F0000-634C-4F40-B90A-2517B14E767C}" type="slidenum">
              <a:rPr lang="he-IL" smtClean="0"/>
              <a:t>‹#›</a:t>
            </a:fld>
            <a:endParaRPr lang="he-IL"/>
          </a:p>
        </p:txBody>
      </p:sp>
    </p:spTree>
    <p:extLst>
      <p:ext uri="{BB962C8B-B14F-4D97-AF65-F5344CB8AC3E}">
        <p14:creationId xmlns:p14="http://schemas.microsoft.com/office/powerpoint/2010/main" val="318723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0B8F599-67B5-49E2-BAFE-A1C4BED84FF3}"/>
              </a:ext>
            </a:extLst>
          </p:cNvPr>
          <p:cNvSpPr>
            <a:spLocks noGrp="1"/>
          </p:cNvSpPr>
          <p:nvPr>
            <p:ph type="ctrTitle"/>
          </p:nvPr>
        </p:nvSpPr>
        <p:spPr/>
        <p:txBody>
          <a:bodyPr/>
          <a:lstStyle/>
          <a:p>
            <a:r>
              <a:rPr lang="he-IL" dirty="0" err="1"/>
              <a:t>חזון</a:t>
            </a:r>
            <a:r>
              <a:rPr lang="he-IL" dirty="0"/>
              <a:t> המדינה לפי זאב ז'בוטינסקי</a:t>
            </a:r>
          </a:p>
        </p:txBody>
      </p:sp>
    </p:spTree>
    <p:extLst>
      <p:ext uri="{BB962C8B-B14F-4D97-AF65-F5344CB8AC3E}">
        <p14:creationId xmlns:p14="http://schemas.microsoft.com/office/powerpoint/2010/main" val="294218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D94D801-0E41-4CA1-8A61-B08FB6DD4194}"/>
              </a:ext>
            </a:extLst>
          </p:cNvPr>
          <p:cNvSpPr>
            <a:spLocks noGrp="1"/>
          </p:cNvSpPr>
          <p:nvPr>
            <p:ph type="title"/>
          </p:nvPr>
        </p:nvSpPr>
        <p:spPr/>
        <p:txBody>
          <a:bodyPr/>
          <a:lstStyle/>
          <a:p>
            <a:pPr algn="ctr"/>
            <a:r>
              <a:rPr lang="he-IL" dirty="0"/>
              <a:t>עקרונות יסוד אוניברסליים</a:t>
            </a:r>
          </a:p>
        </p:txBody>
      </p:sp>
      <p:sp>
        <p:nvSpPr>
          <p:cNvPr id="3" name="מציין מיקום תוכן 2">
            <a:extLst>
              <a:ext uri="{FF2B5EF4-FFF2-40B4-BE49-F238E27FC236}">
                <a16:creationId xmlns:a16="http://schemas.microsoft.com/office/drawing/2014/main" id="{E4F4AD88-239B-417C-A067-FE13C4836589}"/>
              </a:ext>
            </a:extLst>
          </p:cNvPr>
          <p:cNvSpPr>
            <a:spLocks noGrp="1"/>
          </p:cNvSpPr>
          <p:nvPr>
            <p:ph idx="1"/>
          </p:nvPr>
        </p:nvSpPr>
        <p:spPr/>
        <p:txBody>
          <a:bodyPr>
            <a:normAutofit fontScale="92500" lnSpcReduction="20000"/>
          </a:bodyPr>
          <a:lstStyle/>
          <a:p>
            <a:pPr fontAlgn="t"/>
            <a:r>
              <a:rPr lang="he-IL" dirty="0"/>
              <a:t>דמוקרטיה ליברלית.</a:t>
            </a:r>
          </a:p>
          <a:p>
            <a:pPr fontAlgn="t"/>
            <a:r>
              <a:rPr lang="he-IL" dirty="0"/>
              <a:t>חשיבות הפרט: "כל אדם הוא מלך", ועל כן "במקום שאין ערובות לחופש הפרט - שם אין </a:t>
            </a:r>
            <a:r>
              <a:rPr lang="he-IL" dirty="0" err="1"/>
              <a:t>דימוקראטיה</a:t>
            </a:r>
            <a:r>
              <a:rPr lang="he-IL" dirty="0"/>
              <a:t>". </a:t>
            </a:r>
          </a:p>
          <a:p>
            <a:pPr fontAlgn="t"/>
            <a:r>
              <a:rPr lang="he-IL" dirty="0"/>
              <a:t>זכויות יסוד אוניברסליות: </a:t>
            </a:r>
          </a:p>
          <a:p>
            <a:pPr lvl="1" fontAlgn="t"/>
            <a:r>
              <a:rPr lang="he-IL" dirty="0"/>
              <a:t>שוויון</a:t>
            </a:r>
          </a:p>
          <a:p>
            <a:pPr lvl="1" fontAlgn="t"/>
            <a:r>
              <a:rPr lang="he-IL" dirty="0"/>
              <a:t>חופש המחשבה</a:t>
            </a:r>
          </a:p>
          <a:p>
            <a:pPr lvl="1" fontAlgn="t"/>
            <a:r>
              <a:rPr lang="he-IL" dirty="0"/>
              <a:t>חופש המצפון</a:t>
            </a:r>
          </a:p>
          <a:p>
            <a:pPr lvl="1" fontAlgn="t"/>
            <a:r>
              <a:rPr lang="he-IL" dirty="0"/>
              <a:t>חופש הביטוי הכולל את חופש העיתונות והיכולת לבקר את השלטון</a:t>
            </a:r>
          </a:p>
          <a:p>
            <a:pPr lvl="1" fontAlgn="t"/>
            <a:r>
              <a:rPr lang="he-IL" dirty="0"/>
              <a:t>זכות בחירה לכול (כולל לנשים)</a:t>
            </a:r>
          </a:p>
          <a:p>
            <a:pPr lvl="1" fontAlgn="t"/>
            <a:r>
              <a:rPr lang="he-IL" dirty="0"/>
              <a:t>חופש הדת ופלורליזם דתי</a:t>
            </a:r>
          </a:p>
          <a:p>
            <a:pPr fontAlgn="t"/>
            <a:r>
              <a:rPr lang="he-IL" dirty="0"/>
              <a:t>רעיון החוקה: החוקה שתכונן על פי העקרונות הללו תהיה חוקה ליבראלית ודמוקרטית. </a:t>
            </a:r>
          </a:p>
          <a:p>
            <a:endParaRPr lang="he-IL" dirty="0"/>
          </a:p>
          <a:p>
            <a:endParaRPr lang="en-US" dirty="0"/>
          </a:p>
          <a:p>
            <a:endParaRPr lang="he-IL" dirty="0"/>
          </a:p>
          <a:p>
            <a:pPr marL="0" indent="0">
              <a:buNone/>
            </a:pPr>
            <a:endParaRPr lang="he-IL" dirty="0"/>
          </a:p>
        </p:txBody>
      </p:sp>
    </p:spTree>
    <p:extLst>
      <p:ext uri="{BB962C8B-B14F-4D97-AF65-F5344CB8AC3E}">
        <p14:creationId xmlns:p14="http://schemas.microsoft.com/office/powerpoint/2010/main" val="27268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אופי המשטר</a:t>
            </a:r>
          </a:p>
        </p:txBody>
      </p:sp>
      <p:sp>
        <p:nvSpPr>
          <p:cNvPr id="7" name="מציין מיקום תוכן 2">
            <a:extLst>
              <a:ext uri="{FF2B5EF4-FFF2-40B4-BE49-F238E27FC236}">
                <a16:creationId xmlns:a16="http://schemas.microsoft.com/office/drawing/2014/main" id="{3C3E5209-71FA-4292-8E85-4C90A5311378}"/>
              </a:ext>
            </a:extLst>
          </p:cNvPr>
          <p:cNvSpPr>
            <a:spLocks noGrp="1"/>
          </p:cNvSpPr>
          <p:nvPr>
            <p:ph idx="1"/>
          </p:nvPr>
        </p:nvSpPr>
        <p:spPr>
          <a:xfrm>
            <a:off x="838200" y="1825625"/>
            <a:ext cx="10515600" cy="4351338"/>
          </a:xfrm>
        </p:spPr>
        <p:txBody>
          <a:bodyPr>
            <a:normAutofit/>
          </a:bodyPr>
          <a:lstStyle/>
          <a:p>
            <a:pPr fontAlgn="t"/>
            <a:r>
              <a:rPr lang="he-IL" dirty="0"/>
              <a:t>דמוקרטיה הפועלת לפי חוקה ליברלית. </a:t>
            </a:r>
          </a:p>
          <a:p>
            <a:pPr fontAlgn="t"/>
            <a:r>
              <a:rPr lang="he-IL" dirty="0"/>
              <a:t>מדינה "מינימליסטית", שסמכויות השלטון בה מבוזרות, שתתערב בענייני חירות הפרט רק כשיהיה צורך לפעול למען הגנה הכרחית, ותימנע מכל התערבות מעֵבר לנקודה זֹו. </a:t>
            </a:r>
          </a:p>
          <a:p>
            <a:pPr fontAlgn="t"/>
            <a:r>
              <a:rPr lang="he-IL" dirty="0"/>
              <a:t>הענקת אוטונומיה תרבותית למיעוט הערבי ולמיעוטים אחרים.</a:t>
            </a:r>
          </a:p>
          <a:p>
            <a:pPr fontAlgn="t"/>
            <a:r>
              <a:rPr lang="he-IL" dirty="0"/>
              <a:t>מדינה שמשרות השלטון בה מחולקות באופן שווה לפי מפתח לאומי – כאשר יוענק חלק שווה בשלטון למיעוט הערבי (ראש ממשלה יהודי – סגן ראש ממשלה ערבי ולהיפך)</a:t>
            </a:r>
          </a:p>
          <a:p>
            <a:endParaRPr lang="he-IL" dirty="0"/>
          </a:p>
          <a:p>
            <a:endParaRPr lang="en-US" dirty="0"/>
          </a:p>
          <a:p>
            <a:endParaRPr lang="he-IL" dirty="0"/>
          </a:p>
          <a:p>
            <a:pPr marL="0" indent="0">
              <a:buNone/>
            </a:pPr>
            <a:endParaRPr lang="he-IL" dirty="0"/>
          </a:p>
        </p:txBody>
      </p:sp>
    </p:spTree>
    <p:extLst>
      <p:ext uri="{BB962C8B-B14F-4D97-AF65-F5344CB8AC3E}">
        <p14:creationId xmlns:p14="http://schemas.microsoft.com/office/powerpoint/2010/main" val="294206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921FD4-7513-410A-A79A-073B1F453E28}"/>
              </a:ext>
            </a:extLst>
          </p:cNvPr>
          <p:cNvSpPr>
            <a:spLocks noGrp="1"/>
          </p:cNvSpPr>
          <p:nvPr>
            <p:ph type="title"/>
          </p:nvPr>
        </p:nvSpPr>
        <p:spPr>
          <a:xfrm>
            <a:off x="870397" y="384443"/>
            <a:ext cx="10515600" cy="1325563"/>
          </a:xfrm>
        </p:spPr>
        <p:txBody>
          <a:bodyPr/>
          <a:lstStyle/>
          <a:p>
            <a:pPr algn="ctr"/>
            <a:r>
              <a:rPr lang="he-IL" dirty="0"/>
              <a:t>מבנה כלכלי</a:t>
            </a:r>
          </a:p>
        </p:txBody>
      </p:sp>
      <p:sp>
        <p:nvSpPr>
          <p:cNvPr id="4" name="מציין מיקום תוכן 3">
            <a:extLst>
              <a:ext uri="{FF2B5EF4-FFF2-40B4-BE49-F238E27FC236}">
                <a16:creationId xmlns:a16="http://schemas.microsoft.com/office/drawing/2014/main" id="{8A18BB23-4A51-48D9-A136-40904F25B739}"/>
              </a:ext>
            </a:extLst>
          </p:cNvPr>
          <p:cNvSpPr>
            <a:spLocks noGrp="1"/>
          </p:cNvSpPr>
          <p:nvPr>
            <p:ph idx="1"/>
          </p:nvPr>
        </p:nvSpPr>
        <p:spPr/>
        <p:txBody>
          <a:bodyPr/>
          <a:lstStyle/>
          <a:p>
            <a:r>
              <a:rPr lang="he-IL" dirty="0"/>
              <a:t>חברה קפיטליסטית בבסיס – על בסיס עקרונות הכלכלה החופשית. כל אדם מתקדם כפי יכולתו ומרצו</a:t>
            </a:r>
          </a:p>
          <a:p>
            <a:r>
              <a:rPr lang="he-IL" dirty="0"/>
              <a:t>חברה בורגנית במהותה</a:t>
            </a:r>
          </a:p>
          <a:p>
            <a:r>
              <a:rPr lang="he-IL" dirty="0"/>
              <a:t>מתנגד לסוציאליזם</a:t>
            </a:r>
          </a:p>
          <a:p>
            <a:r>
              <a:rPr lang="he-IL" dirty="0"/>
              <a:t>מכיר במעמד הפועלים אך כדי לנטרל את מלחמת המעמדות שולל את זכות השביתה וקובע כי יש להעביר כל סכסוך בין עובדים למעבידים לבוררות חובה.</a:t>
            </a:r>
          </a:p>
          <a:p>
            <a:endParaRPr lang="he-IL" dirty="0"/>
          </a:p>
        </p:txBody>
      </p:sp>
    </p:spTree>
    <p:extLst>
      <p:ext uri="{BB962C8B-B14F-4D97-AF65-F5344CB8AC3E}">
        <p14:creationId xmlns:p14="http://schemas.microsoft.com/office/powerpoint/2010/main" val="195788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7D3481-7F4E-484B-BD3F-AD44CA003F60}"/>
              </a:ext>
            </a:extLst>
          </p:cNvPr>
          <p:cNvSpPr>
            <a:spLocks noGrp="1"/>
          </p:cNvSpPr>
          <p:nvPr>
            <p:ph type="title"/>
          </p:nvPr>
        </p:nvSpPr>
        <p:spPr/>
        <p:txBody>
          <a:bodyPr/>
          <a:lstStyle/>
          <a:p>
            <a:pPr algn="ctr"/>
            <a:r>
              <a:rPr lang="he-IL" dirty="0"/>
              <a:t>סולידריות חברתית</a:t>
            </a:r>
          </a:p>
        </p:txBody>
      </p:sp>
      <p:sp>
        <p:nvSpPr>
          <p:cNvPr id="3" name="מציין מיקום תוכן 2">
            <a:extLst>
              <a:ext uri="{FF2B5EF4-FFF2-40B4-BE49-F238E27FC236}">
                <a16:creationId xmlns:a16="http://schemas.microsoft.com/office/drawing/2014/main" id="{E1EBE817-076B-44E7-B59B-2404599898EF}"/>
              </a:ext>
            </a:extLst>
          </p:cNvPr>
          <p:cNvSpPr>
            <a:spLocks noGrp="1"/>
          </p:cNvSpPr>
          <p:nvPr>
            <p:ph idx="1"/>
          </p:nvPr>
        </p:nvSpPr>
        <p:spPr/>
        <p:txBody>
          <a:bodyPr/>
          <a:lstStyle/>
          <a:p>
            <a:r>
              <a:rPr lang="he-IL" b="1" dirty="0"/>
              <a:t>עקרון מדינת הרווחה</a:t>
            </a:r>
            <a:r>
              <a:rPr lang="he-IL" dirty="0"/>
              <a:t>: למרות הבסיס הקפיטליסטי, מכיר בעקרון של מדינת סעד וסבור כי על המדינה לדאוג לכרית ביטחון של קיום מינימאלי בכבוד המתבטאת בחמשת המ"מים: מזון – מעון – מלבוש – מורה – מרפא (אוכל-דיור-לבוש-חינוך-בריאות)</a:t>
            </a:r>
          </a:p>
          <a:p>
            <a:r>
              <a:rPr lang="he-IL" b="1" dirty="0"/>
              <a:t>עקרון היובל:</a:t>
            </a:r>
            <a:r>
              <a:rPr lang="he-IL" dirty="0"/>
              <a:t> אחת לחמישים שנה תתבצע חלוקה מחדש של המשאבים על מנת ליצור שוויון, אולם מנקודה זו ואילך שוב כל אדם רשאי לחזור ולפעול על מנת לשרת את עצמו. עקרון שמשמעותו צמצום פערים חברתיים. </a:t>
            </a:r>
          </a:p>
          <a:p>
            <a:pPr marL="0" indent="0">
              <a:buNone/>
            </a:pPr>
            <a:endParaRPr lang="he-IL" dirty="0"/>
          </a:p>
        </p:txBody>
      </p:sp>
    </p:spTree>
    <p:extLst>
      <p:ext uri="{BB962C8B-B14F-4D97-AF65-F5344CB8AC3E}">
        <p14:creationId xmlns:p14="http://schemas.microsoft.com/office/powerpoint/2010/main" val="40687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ייחוד כמדינת לאום יהודית</a:t>
            </a:r>
          </a:p>
        </p:txBody>
      </p:sp>
      <p:sp>
        <p:nvSpPr>
          <p:cNvPr id="5" name="מציין מיקום תוכן 2">
            <a:extLst>
              <a:ext uri="{FF2B5EF4-FFF2-40B4-BE49-F238E27FC236}">
                <a16:creationId xmlns:a16="http://schemas.microsoft.com/office/drawing/2014/main" id="{D055CC27-C68C-4D8C-9C45-992DF29E0A7D}"/>
              </a:ext>
            </a:extLst>
          </p:cNvPr>
          <p:cNvSpPr>
            <a:spLocks noGrp="1"/>
          </p:cNvSpPr>
          <p:nvPr>
            <p:ph idx="1"/>
          </p:nvPr>
        </p:nvSpPr>
        <p:spPr>
          <a:xfrm>
            <a:off x="838200" y="1825625"/>
            <a:ext cx="10515600" cy="4351338"/>
          </a:xfrm>
        </p:spPr>
        <p:txBody>
          <a:bodyPr>
            <a:normAutofit lnSpcReduction="10000"/>
          </a:bodyPr>
          <a:lstStyle/>
          <a:p>
            <a:pPr fontAlgn="t"/>
            <a:r>
              <a:rPr lang="he-IL" dirty="0"/>
              <a:t>דוחה את רעיון האליטיזם לפיו רק הטובים והמובחרים יוכלו לעלות לישראל. בעד הרעיון כי מדינת ישראל תהיה פתוחה לכל יהודי באשר הוא.</a:t>
            </a:r>
          </a:p>
          <a:p>
            <a:pPr fontAlgn="t"/>
            <a:r>
              <a:rPr lang="he-IL" dirty="0"/>
              <a:t>עקרון המוניזם - כל יהודי חייב להשקיע את כל מאמציו והווייתו לטובת עמו.</a:t>
            </a:r>
          </a:p>
          <a:p>
            <a:pPr fontAlgn="t"/>
            <a:r>
              <a:rPr lang="he-IL" dirty="0"/>
              <a:t>חברת מופת שהיא מעבדה לאנושות. מכיר בכך שהעם היהודי הביא לעולם רבות מהתפיסות החברתיות (כמו המרקסיסטיות) אולם לדעתו ראוי כי הרעיונות הטובים הללו יופקדו בידי היהודים עצמם (אחרת קורים דברים לא טובים כמו ברוסיה הסובייטית)</a:t>
            </a:r>
          </a:p>
          <a:p>
            <a:r>
              <a:rPr lang="he-IL" dirty="0"/>
              <a:t>ניסיון לבטל את מלחמת המעמדות בין עובדים למעבידים באמצעות רעיון בוררות חובה.</a:t>
            </a:r>
          </a:p>
          <a:p>
            <a:r>
              <a:rPr lang="he-IL" dirty="0"/>
              <a:t>עקרון היובל שיוביל לחלוקה מחודשת של המשאבים אחת ל-50 שנה.</a:t>
            </a:r>
          </a:p>
          <a:p>
            <a:endParaRPr lang="he-IL" dirty="0"/>
          </a:p>
        </p:txBody>
      </p:sp>
    </p:spTree>
    <p:extLst>
      <p:ext uri="{BB962C8B-B14F-4D97-AF65-F5344CB8AC3E}">
        <p14:creationId xmlns:p14="http://schemas.microsoft.com/office/powerpoint/2010/main" val="3916549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יחס למיעוטים</a:t>
            </a:r>
          </a:p>
        </p:txBody>
      </p:sp>
      <p:sp>
        <p:nvSpPr>
          <p:cNvPr id="3" name="תיבת טקסט 2">
            <a:extLst>
              <a:ext uri="{FF2B5EF4-FFF2-40B4-BE49-F238E27FC236}">
                <a16:creationId xmlns:a16="http://schemas.microsoft.com/office/drawing/2014/main" id="{6B95915F-441E-473C-9007-8E2936588BE6}"/>
              </a:ext>
            </a:extLst>
          </p:cNvPr>
          <p:cNvSpPr txBox="1"/>
          <p:nvPr/>
        </p:nvSpPr>
        <p:spPr>
          <a:xfrm>
            <a:off x="1564783" y="1601279"/>
            <a:ext cx="9292107" cy="3984681"/>
          </a:xfrm>
          <a:prstGeom prst="rect">
            <a:avLst/>
          </a:prstGeom>
          <a:noFill/>
        </p:spPr>
        <p:txBody>
          <a:bodyPr wrap="square" rtlCol="1">
            <a:spAutoFit/>
          </a:bodyPr>
          <a:lstStyle/>
          <a:p>
            <a:pPr marL="228600" indent="-228600" algn="just" fontAlgn="t">
              <a:lnSpc>
                <a:spcPct val="90000"/>
              </a:lnSpc>
              <a:spcBef>
                <a:spcPts val="1000"/>
              </a:spcBef>
              <a:buFont typeface="Arial" panose="020B0604020202020204" pitchFamily="34" charset="0"/>
              <a:buChar char="•"/>
            </a:pPr>
            <a:r>
              <a:rPr lang="he-IL" sz="2800" dirty="0"/>
              <a:t>לתושביה של ארץ ישראל יש זכות להיות אזרחים שווים באופן מלא כחלק מתפיסת הבסיס כי "כל אדם הוא מלך" ואין זה חשוב מה לאומיותו. גם להם יש זכות בארץ. </a:t>
            </a:r>
          </a:p>
          <a:p>
            <a:pPr marL="228600" indent="-228600" algn="just" fontAlgn="t">
              <a:lnSpc>
                <a:spcPct val="90000"/>
              </a:lnSpc>
              <a:spcBef>
                <a:spcPts val="1000"/>
              </a:spcBef>
              <a:buFont typeface="Arial" panose="020B0604020202020204" pitchFamily="34" charset="0"/>
              <a:buChar char="•"/>
            </a:pPr>
            <a:r>
              <a:rPr lang="he-IL" sz="2800" dirty="0"/>
              <a:t>מעמד לשפה הערבית</a:t>
            </a:r>
          </a:p>
          <a:p>
            <a:pPr marL="228600" indent="-228600" algn="just" fontAlgn="t">
              <a:lnSpc>
                <a:spcPct val="90000"/>
              </a:lnSpc>
              <a:spcBef>
                <a:spcPts val="1000"/>
              </a:spcBef>
              <a:buFont typeface="Arial" panose="020B0604020202020204" pitchFamily="34" charset="0"/>
              <a:buChar char="•"/>
            </a:pPr>
            <a:r>
              <a:rPr lang="he-IL" sz="2800" dirty="0"/>
              <a:t>ייצוגיות שווה במוסדות המדינה</a:t>
            </a:r>
          </a:p>
          <a:p>
            <a:pPr marL="228600" indent="-228600" algn="just" fontAlgn="t">
              <a:lnSpc>
                <a:spcPct val="90000"/>
              </a:lnSpc>
              <a:spcBef>
                <a:spcPts val="1000"/>
              </a:spcBef>
              <a:buFont typeface="Arial" panose="020B0604020202020204" pitchFamily="34" charset="0"/>
              <a:buChar char="•"/>
            </a:pPr>
            <a:r>
              <a:rPr lang="he-IL" sz="2800" dirty="0"/>
              <a:t>אוטונומיה תרבותית מלאה</a:t>
            </a:r>
          </a:p>
          <a:p>
            <a:pPr marL="228600" indent="-228600" algn="just" fontAlgn="t">
              <a:lnSpc>
                <a:spcPct val="90000"/>
              </a:lnSpc>
              <a:spcBef>
                <a:spcPts val="1000"/>
              </a:spcBef>
              <a:buFont typeface="Arial" panose="020B0604020202020204" pitchFamily="34" charset="0"/>
              <a:buChar char="•"/>
            </a:pPr>
            <a:r>
              <a:rPr lang="he-IL" sz="2800" dirty="0"/>
              <a:t>חשיבות לשגשוג המיעוט גם מבחינה כלכלית וגם מבחינה תרבותית. </a:t>
            </a:r>
          </a:p>
          <a:p>
            <a:endParaRPr lang="he-IL" dirty="0"/>
          </a:p>
        </p:txBody>
      </p:sp>
    </p:spTree>
    <p:extLst>
      <p:ext uri="{BB962C8B-B14F-4D97-AF65-F5344CB8AC3E}">
        <p14:creationId xmlns:p14="http://schemas.microsoft.com/office/powerpoint/2010/main" val="43602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חשיבות כוח המגן</a:t>
            </a:r>
          </a:p>
        </p:txBody>
      </p:sp>
      <p:sp>
        <p:nvSpPr>
          <p:cNvPr id="5" name="תיבת טקסט 4">
            <a:extLst>
              <a:ext uri="{FF2B5EF4-FFF2-40B4-BE49-F238E27FC236}">
                <a16:creationId xmlns:a16="http://schemas.microsoft.com/office/drawing/2014/main" id="{84D77015-7471-4582-8438-EB8371DCB818}"/>
              </a:ext>
            </a:extLst>
          </p:cNvPr>
          <p:cNvSpPr txBox="1"/>
          <p:nvPr/>
        </p:nvSpPr>
        <p:spPr>
          <a:xfrm>
            <a:off x="1564783" y="1601279"/>
            <a:ext cx="9292107" cy="2436564"/>
          </a:xfrm>
          <a:prstGeom prst="rect">
            <a:avLst/>
          </a:prstGeom>
          <a:noFill/>
        </p:spPr>
        <p:txBody>
          <a:bodyPr wrap="square" rtlCol="1">
            <a:spAutoFit/>
          </a:bodyPr>
          <a:lstStyle/>
          <a:p>
            <a:pPr marL="228600" indent="-228600" fontAlgn="t">
              <a:lnSpc>
                <a:spcPct val="90000"/>
              </a:lnSpc>
              <a:spcBef>
                <a:spcPts val="1000"/>
              </a:spcBef>
              <a:buFont typeface="Arial" panose="020B0604020202020204" pitchFamily="34" charset="0"/>
              <a:buChar char="•"/>
            </a:pPr>
            <a:r>
              <a:rPr lang="he-IL" sz="2800" dirty="0"/>
              <a:t>יש צורך ב"קיר ברזל" – מטאפורה להקרנת כוח. רק כשיהיה ברור שכוח המגן לא ניתן להכנעה, אז ורק אז ישלימו הערבים עם קיומנו במדינה.</a:t>
            </a:r>
          </a:p>
          <a:p>
            <a:pPr marL="228600" indent="-228600" fontAlgn="t">
              <a:lnSpc>
                <a:spcPct val="90000"/>
              </a:lnSpc>
              <a:spcBef>
                <a:spcPts val="1000"/>
              </a:spcBef>
              <a:buFont typeface="Arial" panose="020B0604020202020204" pitchFamily="34" charset="0"/>
              <a:buChar char="•"/>
            </a:pPr>
            <a:r>
              <a:rPr lang="he-IL" sz="2800" dirty="0"/>
              <a:t>לא ברור אם התכוון ל"קיר ברזל" בריטי, שבסופו המדינה תהיה "דומיניון" בריטי, או לכוח צבאי יהודי עצמאי ובלתי תלוי.</a:t>
            </a:r>
          </a:p>
          <a:p>
            <a:endParaRPr lang="he-IL" dirty="0"/>
          </a:p>
        </p:txBody>
      </p:sp>
    </p:spTree>
    <p:extLst>
      <p:ext uri="{BB962C8B-B14F-4D97-AF65-F5344CB8AC3E}">
        <p14:creationId xmlns:p14="http://schemas.microsoft.com/office/powerpoint/2010/main" val="237468005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05d4__x05e1__x05d1__x05e8_ xmlns="d98c9973-610b-494f-80d4-07cfab7bd9d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446441837EA543A75788DB83E257C9" ma:contentTypeVersion="8" ma:contentTypeDescription="Create a new document." ma:contentTypeScope="" ma:versionID="3d48336f4017d8b8bdd81c8f878a82b4">
  <xsd:schema xmlns:xsd="http://www.w3.org/2001/XMLSchema" xmlns:xs="http://www.w3.org/2001/XMLSchema" xmlns:p="http://schemas.microsoft.com/office/2006/metadata/properties" xmlns:ns2="d98c9973-610b-494f-80d4-07cfab7bd9d1" xmlns:ns3="4509648c-74db-4e07-8cc5-5462f742b81f" targetNamespace="http://schemas.microsoft.com/office/2006/metadata/properties" ma:root="true" ma:fieldsID="fde4b04444a0593428c4045de1ef2e23" ns2:_="" ns3:_="">
    <xsd:import namespace="d98c9973-610b-494f-80d4-07cfab7bd9d1"/>
    <xsd:import namespace="4509648c-74db-4e07-8cc5-5462f742b81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_x05d4__x05e1__x05d1__x05e8_"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8c9973-610b-494f-80d4-07cfab7bd9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_x05d4__x05e1__x05d1__x05e8_" ma:index="13" nillable="true" ma:displayName="הסבר" ma:format="Dropdown" ma:internalName="_x05d4__x05e1__x05d1__x05e8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09648c-74db-4e07-8cc5-5462f742b81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1104E3-BF02-4575-988B-9CBE9C9FB604}">
  <ds:schemaRefs>
    <ds:schemaRef ds:uri="http://schemas.microsoft.com/office/2006/metadata/properties"/>
    <ds:schemaRef ds:uri="http://schemas.microsoft.com/office/infopath/2007/PartnerControls"/>
    <ds:schemaRef ds:uri="d98c9973-610b-494f-80d4-07cfab7bd9d1"/>
  </ds:schemaRefs>
</ds:datastoreItem>
</file>

<file path=customXml/itemProps2.xml><?xml version="1.0" encoding="utf-8"?>
<ds:datastoreItem xmlns:ds="http://schemas.openxmlformats.org/officeDocument/2006/customXml" ds:itemID="{137D0064-DF2F-47E7-BE2A-D933823E838D}">
  <ds:schemaRefs>
    <ds:schemaRef ds:uri="http://schemas.microsoft.com/sharepoint/v3/contenttype/forms"/>
  </ds:schemaRefs>
</ds:datastoreItem>
</file>

<file path=customXml/itemProps3.xml><?xml version="1.0" encoding="utf-8"?>
<ds:datastoreItem xmlns:ds="http://schemas.openxmlformats.org/officeDocument/2006/customXml" ds:itemID="{EBDFD653-0878-4BE4-A6E1-3F2D42BCB1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8c9973-610b-494f-80d4-07cfab7bd9d1"/>
    <ds:schemaRef ds:uri="4509648c-74db-4e07-8cc5-5462f742b8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472</TotalTime>
  <Words>495</Words>
  <Application>Microsoft Office PowerPoint</Application>
  <PresentationFormat>Widescreen</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ערכת נושא Office</vt:lpstr>
      <vt:lpstr>חזון המדינה לפי זאב ז'בוטינסקי</vt:lpstr>
      <vt:lpstr>עקרונות יסוד אוניברסליים</vt:lpstr>
      <vt:lpstr>אופי המשטר</vt:lpstr>
      <vt:lpstr>מבנה כלכלי</vt:lpstr>
      <vt:lpstr>סולידריות חברתית</vt:lpstr>
      <vt:lpstr>ייחוד כמדינת לאום יהודית</vt:lpstr>
      <vt:lpstr>יחס למיעוטים</vt:lpstr>
      <vt:lpstr>חשיבות כוח המגן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המדינה לפי זאב ז'בוטינסקי</dc:title>
  <dc:creator>צבי לקח</dc:creator>
  <cp:lastModifiedBy>צבי לקח</cp:lastModifiedBy>
  <cp:revision>40</cp:revision>
  <dcterms:created xsi:type="dcterms:W3CDTF">2019-10-18T09:17:24Z</dcterms:created>
  <dcterms:modified xsi:type="dcterms:W3CDTF">2019-11-20T12:48:50Z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0x010100DB446441837EA543A75788DB83E257C9</vt:lpwstr>
  </property>
</Properties>
</file>