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16"/>
  </p:notesMasterIdLst>
  <p:handoutMasterIdLst>
    <p:handoutMasterId r:id="rId17"/>
  </p:handoutMasterIdLst>
  <p:sldIdLst>
    <p:sldId id="326" r:id="rId2"/>
    <p:sldId id="268" r:id="rId3"/>
    <p:sldId id="308" r:id="rId4"/>
    <p:sldId id="328" r:id="rId5"/>
    <p:sldId id="342" r:id="rId6"/>
    <p:sldId id="343" r:id="rId7"/>
    <p:sldId id="265" r:id="rId8"/>
    <p:sldId id="341" r:id="rId9"/>
    <p:sldId id="339" r:id="rId10"/>
    <p:sldId id="304" r:id="rId11"/>
    <p:sldId id="313" r:id="rId12"/>
    <p:sldId id="311" r:id="rId13"/>
    <p:sldId id="278" r:id="rId14"/>
    <p:sldId id="281" r:id="rId15"/>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FF33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108" autoAdjust="0"/>
    <p:restoredTop sz="94660"/>
  </p:normalViewPr>
  <p:slideViewPr>
    <p:cSldViewPr snapToGrid="0" showGuides="1">
      <p:cViewPr varScale="1">
        <p:scale>
          <a:sx n="89" d="100"/>
          <a:sy n="89" d="100"/>
        </p:scale>
        <p:origin x="15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E788E8A9-68BA-4E75-89FA-1F7496CF018A}" type="datetimeFigureOut">
              <a:rPr lang="en-US" smtClean="0"/>
              <a:t>9/15/2020</a:t>
            </a:fld>
            <a:endParaRPr lang="en-US"/>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1DDD790C-8791-4078-AB34-9E75BB7E58D2}" type="slidenum">
              <a:rPr lang="en-US" smtClean="0"/>
              <a:t>‹#›</a:t>
            </a:fld>
            <a:endParaRPr lang="en-US"/>
          </a:p>
        </p:txBody>
      </p:sp>
    </p:spTree>
    <p:extLst>
      <p:ext uri="{BB962C8B-B14F-4D97-AF65-F5344CB8AC3E}">
        <p14:creationId xmlns:p14="http://schemas.microsoft.com/office/powerpoint/2010/main" val="36571989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F0598812-FFDF-40FF-AD6C-406803A57AFB}" type="datetimeFigureOut">
              <a:rPr lang="en-US" smtClean="0"/>
              <a:t>9/15/2020</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212913F1-A8E3-4401-83FD-E28BD73F1B95}" type="slidenum">
              <a:rPr lang="en-US" smtClean="0"/>
              <a:t>‹#›</a:t>
            </a:fld>
            <a:endParaRPr lang="en-US"/>
          </a:p>
        </p:txBody>
      </p:sp>
    </p:spTree>
    <p:extLst>
      <p:ext uri="{BB962C8B-B14F-4D97-AF65-F5344CB8AC3E}">
        <p14:creationId xmlns:p14="http://schemas.microsoft.com/office/powerpoint/2010/main" val="1404001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endParaRPr lang="en-US" alt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96DFD6AA-BA18-4CE2-A9CB-9F39AE56FCC4}" type="slidenum">
              <a:rPr lang="en-US" smtClean="0"/>
              <a:pPr>
                <a:defRPr/>
              </a:pPr>
              <a:t>1</a:t>
            </a:fld>
            <a:endParaRPr lang="en-US" dirty="0"/>
          </a:p>
        </p:txBody>
      </p:sp>
    </p:spTree>
    <p:extLst>
      <p:ext uri="{BB962C8B-B14F-4D97-AF65-F5344CB8AC3E}">
        <p14:creationId xmlns:p14="http://schemas.microsoft.com/office/powerpoint/2010/main" val="8383670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a:t>EXAMPLE FROM SDC BRIEF</a:t>
            </a:r>
          </a:p>
        </p:txBody>
      </p:sp>
      <p:sp>
        <p:nvSpPr>
          <p:cNvPr id="4" name="Slide Number Placeholder 3"/>
          <p:cNvSpPr>
            <a:spLocks noGrp="1"/>
          </p:cNvSpPr>
          <p:nvPr>
            <p:ph type="sldNum" sz="quarter" idx="10"/>
          </p:nvPr>
        </p:nvSpPr>
        <p:spPr/>
        <p:txBody>
          <a:bodyPr/>
          <a:lstStyle/>
          <a:p>
            <a:pPr marL="0" marR="0" lvl="0" indent="0" algn="r" defTabSz="915106" rtl="0" eaLnBrk="0" fontAlgn="base" latinLnBrk="0" hangingPunct="0">
              <a:lnSpc>
                <a:spcPct val="100000"/>
              </a:lnSpc>
              <a:spcBef>
                <a:spcPct val="0"/>
              </a:spcBef>
              <a:spcAft>
                <a:spcPct val="0"/>
              </a:spcAft>
              <a:buClrTx/>
              <a:buSzTx/>
              <a:buFontTx/>
              <a:buNone/>
              <a:tabLst/>
              <a:defRPr/>
            </a:pPr>
            <a:fld id="{C24E8C0D-5A45-4D6A-9D4C-FC2F03F8F4B6}" type="slidenum">
              <a:rPr kumimoji="0" lang="en-US" sz="1000" b="0" i="1"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5106" rtl="0" eaLnBrk="0" fontAlgn="base" latinLnBrk="0" hangingPunct="0">
                <a:lnSpc>
                  <a:spcPct val="100000"/>
                </a:lnSpc>
                <a:spcBef>
                  <a:spcPct val="0"/>
                </a:spcBef>
                <a:spcAft>
                  <a:spcPct val="0"/>
                </a:spcAft>
                <a:buClrTx/>
                <a:buSzTx/>
                <a:buFontTx/>
                <a:buNone/>
                <a:tabLst/>
                <a:defRPr/>
              </a:pPr>
              <a:t>10</a:t>
            </a:fld>
            <a:endParaRPr kumimoji="0" lang="en-US" sz="1000" b="0" i="1"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529827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2913F1-A8E3-4401-83FD-E28BD73F1B95}" type="slidenum">
              <a:rPr lang="en-US" smtClean="0"/>
              <a:t>11</a:t>
            </a:fld>
            <a:endParaRPr lang="en-US"/>
          </a:p>
        </p:txBody>
      </p:sp>
    </p:spTree>
    <p:extLst>
      <p:ext uri="{BB962C8B-B14F-4D97-AF65-F5344CB8AC3E}">
        <p14:creationId xmlns:p14="http://schemas.microsoft.com/office/powerpoint/2010/main" val="18379356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2913F1-A8E3-4401-83FD-E28BD73F1B95}" type="slidenum">
              <a:rPr lang="en-US" smtClean="0"/>
              <a:t>12</a:t>
            </a:fld>
            <a:endParaRPr lang="en-US"/>
          </a:p>
        </p:txBody>
      </p:sp>
    </p:spTree>
    <p:extLst>
      <p:ext uri="{BB962C8B-B14F-4D97-AF65-F5344CB8AC3E}">
        <p14:creationId xmlns:p14="http://schemas.microsoft.com/office/powerpoint/2010/main" val="13883548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2913F1-A8E3-4401-83FD-E28BD73F1B95}" type="slidenum">
              <a:rPr lang="en-US" smtClean="0"/>
              <a:t>13</a:t>
            </a:fld>
            <a:endParaRPr lang="en-US"/>
          </a:p>
        </p:txBody>
      </p:sp>
    </p:spTree>
    <p:extLst>
      <p:ext uri="{BB962C8B-B14F-4D97-AF65-F5344CB8AC3E}">
        <p14:creationId xmlns:p14="http://schemas.microsoft.com/office/powerpoint/2010/main" val="26866380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xfrm>
            <a:off x="1338263" y="1162050"/>
            <a:ext cx="4181475"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56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256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29057" indent="-280406" eaLnBrk="0" hangingPunct="0">
              <a:defRPr sz="2400">
                <a:solidFill>
                  <a:schemeClr val="tx1"/>
                </a:solidFill>
                <a:latin typeface="Arial" charset="0"/>
                <a:ea typeface="ＭＳ Ｐゴシック" charset="0"/>
              </a:defRPr>
            </a:lvl2pPr>
            <a:lvl3pPr marL="1121626" indent="-224325" eaLnBrk="0" hangingPunct="0">
              <a:defRPr sz="2400">
                <a:solidFill>
                  <a:schemeClr val="tx1"/>
                </a:solidFill>
                <a:latin typeface="Arial" charset="0"/>
                <a:ea typeface="ＭＳ Ｐゴシック" charset="0"/>
              </a:defRPr>
            </a:lvl3pPr>
            <a:lvl4pPr marL="1570276" indent="-224325" eaLnBrk="0" hangingPunct="0">
              <a:defRPr sz="2400">
                <a:solidFill>
                  <a:schemeClr val="tx1"/>
                </a:solidFill>
                <a:latin typeface="Arial" charset="0"/>
                <a:ea typeface="ＭＳ Ｐゴシック" charset="0"/>
              </a:defRPr>
            </a:lvl4pPr>
            <a:lvl5pPr marL="2018927" indent="-224325" eaLnBrk="0" hangingPunct="0">
              <a:defRPr sz="2400">
                <a:solidFill>
                  <a:schemeClr val="tx1"/>
                </a:solidFill>
                <a:latin typeface="Arial" charset="0"/>
                <a:ea typeface="ＭＳ Ｐゴシック" charset="0"/>
              </a:defRPr>
            </a:lvl5pPr>
            <a:lvl6pPr marL="2467577" indent="-224325" eaLnBrk="0" fontAlgn="base" hangingPunct="0">
              <a:spcBef>
                <a:spcPct val="0"/>
              </a:spcBef>
              <a:spcAft>
                <a:spcPct val="0"/>
              </a:spcAft>
              <a:defRPr sz="2400">
                <a:solidFill>
                  <a:schemeClr val="tx1"/>
                </a:solidFill>
                <a:latin typeface="Arial" charset="0"/>
                <a:ea typeface="ＭＳ Ｐゴシック" charset="0"/>
              </a:defRPr>
            </a:lvl6pPr>
            <a:lvl7pPr marL="2916227" indent="-224325" eaLnBrk="0" fontAlgn="base" hangingPunct="0">
              <a:spcBef>
                <a:spcPct val="0"/>
              </a:spcBef>
              <a:spcAft>
                <a:spcPct val="0"/>
              </a:spcAft>
              <a:defRPr sz="2400">
                <a:solidFill>
                  <a:schemeClr val="tx1"/>
                </a:solidFill>
                <a:latin typeface="Arial" charset="0"/>
                <a:ea typeface="ＭＳ Ｐゴシック" charset="0"/>
              </a:defRPr>
            </a:lvl7pPr>
            <a:lvl8pPr marL="3364878" indent="-224325" eaLnBrk="0" fontAlgn="base" hangingPunct="0">
              <a:spcBef>
                <a:spcPct val="0"/>
              </a:spcBef>
              <a:spcAft>
                <a:spcPct val="0"/>
              </a:spcAft>
              <a:defRPr sz="2400">
                <a:solidFill>
                  <a:schemeClr val="tx1"/>
                </a:solidFill>
                <a:latin typeface="Arial" charset="0"/>
                <a:ea typeface="ＭＳ Ｐゴシック" charset="0"/>
              </a:defRPr>
            </a:lvl8pPr>
            <a:lvl9pPr marL="3813528" indent="-224325"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3213072-7196-2440-91C7-FCE29ACE0184}" type="slidenum">
              <a:rPr lang="en-US" sz="1200">
                <a:latin typeface="Calibri" charset="0"/>
              </a:rPr>
              <a:pPr eaLnBrk="1" hangingPunct="1"/>
              <a:t>14</a:t>
            </a:fld>
            <a:endParaRPr lang="en-US" sz="1200">
              <a:latin typeface="Calibri" charset="0"/>
            </a:endParaRPr>
          </a:p>
        </p:txBody>
      </p:sp>
    </p:spTree>
    <p:extLst>
      <p:ext uri="{BB962C8B-B14F-4D97-AF65-F5344CB8AC3E}">
        <p14:creationId xmlns:p14="http://schemas.microsoft.com/office/powerpoint/2010/main" val="2899635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smtClean="0"/>
              <a:t>Guidance / Exercise Objectives / Focus Areas feed the basic foundation of what will need to be accomplished for the exercise.</a:t>
            </a:r>
            <a:r>
              <a:rPr lang="en-US" baseline="0" dirty="0" smtClean="0"/>
              <a:t> UJTL thru Training Objectives (As spelled out from METs) determine what TO will be used for the Database build.  Implementors (the injects that are sent to the Training Audience are created via the implementation of Level I – II – III charts) Injects drive the Training  Audience to achieve a specific Training Objectives. Assessment of the Training Audience is a continuous process to determine if the Training Audience is on track to complete a task or problem set.</a:t>
            </a:r>
            <a:endParaRPr lang="en-US" dirty="0"/>
          </a:p>
        </p:txBody>
      </p:sp>
      <p:sp>
        <p:nvSpPr>
          <p:cNvPr id="4" name="Slide Number Placeholder 3"/>
          <p:cNvSpPr>
            <a:spLocks noGrp="1"/>
          </p:cNvSpPr>
          <p:nvPr>
            <p:ph type="sldNum" sz="quarter" idx="10"/>
          </p:nvPr>
        </p:nvSpPr>
        <p:spPr/>
        <p:txBody>
          <a:bodyPr/>
          <a:lstStyle/>
          <a:p>
            <a:fld id="{247D71FD-D533-4103-BB50-3C3327AF894C}" type="slidenum">
              <a:rPr lang="en-US" smtClean="0"/>
              <a:t>2</a:t>
            </a:fld>
            <a:endParaRPr lang="en-US"/>
          </a:p>
        </p:txBody>
      </p:sp>
    </p:spTree>
    <p:extLst>
      <p:ext uri="{BB962C8B-B14F-4D97-AF65-F5344CB8AC3E}">
        <p14:creationId xmlns:p14="http://schemas.microsoft.com/office/powerpoint/2010/main" val="1142761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2913F1-A8E3-4401-83FD-E28BD73F1B95}" type="slidenum">
              <a:rPr lang="en-US" smtClean="0"/>
              <a:t>3</a:t>
            </a:fld>
            <a:endParaRPr lang="en-US"/>
          </a:p>
        </p:txBody>
      </p:sp>
    </p:spTree>
    <p:extLst>
      <p:ext uri="{BB962C8B-B14F-4D97-AF65-F5344CB8AC3E}">
        <p14:creationId xmlns:p14="http://schemas.microsoft.com/office/powerpoint/2010/main" val="387266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2913F1-A8E3-4401-83FD-E28BD73F1B95}" type="slidenum">
              <a:rPr lang="en-US" smtClean="0"/>
              <a:t>4</a:t>
            </a:fld>
            <a:endParaRPr lang="en-US"/>
          </a:p>
        </p:txBody>
      </p:sp>
    </p:spTree>
    <p:extLst>
      <p:ext uri="{BB962C8B-B14F-4D97-AF65-F5344CB8AC3E}">
        <p14:creationId xmlns:p14="http://schemas.microsoft.com/office/powerpoint/2010/main" val="3961658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2913F1-A8E3-4401-83FD-E28BD73F1B95}" type="slidenum">
              <a:rPr lang="en-US" smtClean="0"/>
              <a:t>5</a:t>
            </a:fld>
            <a:endParaRPr lang="en-US"/>
          </a:p>
        </p:txBody>
      </p:sp>
    </p:spTree>
    <p:extLst>
      <p:ext uri="{BB962C8B-B14F-4D97-AF65-F5344CB8AC3E}">
        <p14:creationId xmlns:p14="http://schemas.microsoft.com/office/powerpoint/2010/main" val="2237605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2913F1-A8E3-4401-83FD-E28BD73F1B95}" type="slidenum">
              <a:rPr lang="en-US" smtClean="0"/>
              <a:t>6</a:t>
            </a:fld>
            <a:endParaRPr lang="en-US"/>
          </a:p>
        </p:txBody>
      </p:sp>
    </p:spTree>
    <p:extLst>
      <p:ext uri="{BB962C8B-B14F-4D97-AF65-F5344CB8AC3E}">
        <p14:creationId xmlns:p14="http://schemas.microsoft.com/office/powerpoint/2010/main" val="16330362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smtClean="0"/>
              <a:t>CDR’s Guidance</a:t>
            </a:r>
            <a:endParaRPr lang="en-US" dirty="0"/>
          </a:p>
        </p:txBody>
      </p:sp>
      <p:sp>
        <p:nvSpPr>
          <p:cNvPr id="4" name="Slide Number Placeholder 3"/>
          <p:cNvSpPr>
            <a:spLocks noGrp="1"/>
          </p:cNvSpPr>
          <p:nvPr>
            <p:ph type="sldNum" sz="quarter" idx="10"/>
          </p:nvPr>
        </p:nvSpPr>
        <p:spPr/>
        <p:txBody>
          <a:bodyPr/>
          <a:lstStyle/>
          <a:p>
            <a:fld id="{247D71FD-D533-4103-BB50-3C3327AF894C}" type="slidenum">
              <a:rPr lang="en-US" smtClean="0"/>
              <a:t>7</a:t>
            </a:fld>
            <a:endParaRPr lang="en-US"/>
          </a:p>
        </p:txBody>
      </p:sp>
    </p:spTree>
    <p:extLst>
      <p:ext uri="{BB962C8B-B14F-4D97-AF65-F5344CB8AC3E}">
        <p14:creationId xmlns:p14="http://schemas.microsoft.com/office/powerpoint/2010/main" val="5665247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2913F1-A8E3-4401-83FD-E28BD73F1B95}" type="slidenum">
              <a:rPr lang="en-US" smtClean="0"/>
              <a:t>8</a:t>
            </a:fld>
            <a:endParaRPr lang="en-US"/>
          </a:p>
        </p:txBody>
      </p:sp>
    </p:spTree>
    <p:extLst>
      <p:ext uri="{BB962C8B-B14F-4D97-AF65-F5344CB8AC3E}">
        <p14:creationId xmlns:p14="http://schemas.microsoft.com/office/powerpoint/2010/main" val="159173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99132F-0978-4AD6-A51A-8F6C806626C0}" type="slidenum">
              <a:rPr lang="en-US" smtClean="0"/>
              <a:pPr/>
              <a:t>9</a:t>
            </a:fld>
            <a:endParaRPr lang="en-US"/>
          </a:p>
        </p:txBody>
      </p:sp>
    </p:spTree>
    <p:extLst>
      <p:ext uri="{BB962C8B-B14F-4D97-AF65-F5344CB8AC3E}">
        <p14:creationId xmlns:p14="http://schemas.microsoft.com/office/powerpoint/2010/main" val="944736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0D90AEAF-AA33-49A3-B7BA-46C96993AAD4}" type="datetimeFigureOut">
              <a:rPr lang="en-US" smtClean="0"/>
              <a:t>9/15/2020</a:t>
            </a:fld>
            <a:endParaRPr lang="en-US"/>
          </a:p>
        </p:txBody>
      </p:sp>
      <p:sp>
        <p:nvSpPr>
          <p:cNvPr id="5" name="Footer Placeholder 4"/>
          <p:cNvSpPr>
            <a:spLocks noGrp="1"/>
          </p:cNvSpPr>
          <p:nvPr>
            <p:ph type="ftr" sz="quarter" idx="11"/>
          </p:nvPr>
        </p:nvSpPr>
        <p:spPr>
          <a:xfrm>
            <a:off x="304800" y="6356350"/>
            <a:ext cx="1495425"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7088797D-24CF-4BFC-845F-F1FE0D111F82}" type="slidenum">
              <a:rPr lang="en-US" smtClean="0"/>
              <a:t>‹#›</a:t>
            </a:fld>
            <a:endParaRPr lang="en-US"/>
          </a:p>
        </p:txBody>
      </p:sp>
    </p:spTree>
    <p:extLst>
      <p:ext uri="{BB962C8B-B14F-4D97-AF65-F5344CB8AC3E}">
        <p14:creationId xmlns:p14="http://schemas.microsoft.com/office/powerpoint/2010/main" val="1567809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0D90AEAF-AA33-49A3-B7BA-46C96993AAD4}" type="datetimeFigureOut">
              <a:rPr lang="en-US" smtClean="0"/>
              <a:t>9/15/2020</a:t>
            </a:fld>
            <a:endParaRPr lang="en-US"/>
          </a:p>
        </p:txBody>
      </p:sp>
      <p:sp>
        <p:nvSpPr>
          <p:cNvPr id="5" name="Footer Placeholder 4"/>
          <p:cNvSpPr>
            <a:spLocks noGrp="1"/>
          </p:cNvSpPr>
          <p:nvPr>
            <p:ph type="ftr" sz="quarter" idx="11"/>
          </p:nvPr>
        </p:nvSpPr>
        <p:spPr>
          <a:xfrm>
            <a:off x="304800" y="6356350"/>
            <a:ext cx="1495425"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7088797D-24CF-4BFC-845F-F1FE0D111F82}" type="slidenum">
              <a:rPr lang="en-US" smtClean="0"/>
              <a:t>‹#›</a:t>
            </a:fld>
            <a:endParaRPr lang="en-US"/>
          </a:p>
        </p:txBody>
      </p:sp>
    </p:spTree>
    <p:extLst>
      <p:ext uri="{BB962C8B-B14F-4D97-AF65-F5344CB8AC3E}">
        <p14:creationId xmlns:p14="http://schemas.microsoft.com/office/powerpoint/2010/main" val="3041274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0D90AEAF-AA33-49A3-B7BA-46C96993AAD4}" type="datetimeFigureOut">
              <a:rPr lang="en-US" smtClean="0"/>
              <a:t>9/15/2020</a:t>
            </a:fld>
            <a:endParaRPr lang="en-US"/>
          </a:p>
        </p:txBody>
      </p:sp>
      <p:sp>
        <p:nvSpPr>
          <p:cNvPr id="5" name="Footer Placeholder 4"/>
          <p:cNvSpPr>
            <a:spLocks noGrp="1"/>
          </p:cNvSpPr>
          <p:nvPr>
            <p:ph type="ftr" sz="quarter" idx="11"/>
          </p:nvPr>
        </p:nvSpPr>
        <p:spPr>
          <a:xfrm>
            <a:off x="304800" y="6356350"/>
            <a:ext cx="1495425"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7088797D-24CF-4BFC-845F-F1FE0D111F82}" type="slidenum">
              <a:rPr lang="en-US" smtClean="0"/>
              <a:t>‹#›</a:t>
            </a:fld>
            <a:endParaRPr lang="en-US"/>
          </a:p>
        </p:txBody>
      </p:sp>
    </p:spTree>
    <p:extLst>
      <p:ext uri="{BB962C8B-B14F-4D97-AF65-F5344CB8AC3E}">
        <p14:creationId xmlns:p14="http://schemas.microsoft.com/office/powerpoint/2010/main" val="37495285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306286" y="412347"/>
            <a:ext cx="6847147" cy="497024"/>
          </a:xfrm>
          <a:prstGeom prst="rect">
            <a:avLst/>
          </a:prstGeom>
        </p:spPr>
        <p:txBody>
          <a:bodyPr>
            <a:noAutofit/>
          </a:bodyPr>
          <a:lstStyle>
            <a:lvl1pPr algn="ctr">
              <a:defRPr sz="2900" b="1" i="1" baseline="0">
                <a:solidFill>
                  <a:srgbClr val="002D6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r>
              <a:rPr lang="en-US" dirty="0" smtClean="0"/>
              <a:t>Arial Bold, Italic, Shadow, 32pt</a:t>
            </a:r>
            <a:endParaRPr lang="en-US" dirty="0"/>
          </a:p>
        </p:txBody>
      </p:sp>
      <p:sp>
        <p:nvSpPr>
          <p:cNvPr id="3" name="Content Placeholder 2"/>
          <p:cNvSpPr>
            <a:spLocks noGrp="1"/>
          </p:cNvSpPr>
          <p:nvPr>
            <p:ph idx="1" hasCustomPrompt="1"/>
          </p:nvPr>
        </p:nvSpPr>
        <p:spPr>
          <a:xfrm>
            <a:off x="680509" y="1108410"/>
            <a:ext cx="8246534" cy="5257799"/>
          </a:xfrm>
        </p:spPr>
        <p:txBody>
          <a:bodyPr>
            <a:normAutofit/>
          </a:bodyPr>
          <a:lstStyle>
            <a:lvl1pPr marL="214313" indent="-214313">
              <a:buFont typeface="Arial" panose="020B0604020202020204" pitchFamily="34" charset="0"/>
              <a:buChar char="•"/>
              <a:defRPr sz="2100">
                <a:solidFill>
                  <a:schemeClr val="tx1"/>
                </a:solidFill>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stStyle>
          <a:p>
            <a:pPr lvl="0"/>
            <a:r>
              <a:rPr lang="en-US" dirty="0" smtClean="0"/>
              <a:t>Arial font 28pt</a:t>
            </a:r>
          </a:p>
          <a:p>
            <a:pPr lvl="1"/>
            <a:r>
              <a:rPr lang="en-US" dirty="0" smtClean="0">
                <a:latin typeface="Arial" panose="020B0604020202020204" pitchFamily="34" charset="0"/>
                <a:cs typeface="Arial" panose="020B0604020202020204" pitchFamily="34" charset="0"/>
              </a:rPr>
              <a:t>Arial font 24pt</a:t>
            </a:r>
          </a:p>
          <a:p>
            <a:pPr lvl="2"/>
            <a:r>
              <a:rPr lang="en-US" dirty="0" smtClean="0">
                <a:latin typeface="Arial" panose="020B0604020202020204" pitchFamily="34" charset="0"/>
                <a:cs typeface="Arial" panose="020B0604020202020204" pitchFamily="34" charset="0"/>
              </a:rPr>
              <a:t>Arial font 20pt</a:t>
            </a:r>
            <a:endParaRPr lang="en-US" dirty="0" smtClean="0"/>
          </a:p>
          <a:p>
            <a:pPr lvl="0"/>
            <a:endParaRPr lang="en-US" dirty="0" smtClean="0"/>
          </a:p>
        </p:txBody>
      </p:sp>
      <p:sp>
        <p:nvSpPr>
          <p:cNvPr id="9" name="Rectangle 8"/>
          <p:cNvSpPr/>
          <p:nvPr userDrawn="1"/>
        </p:nvSpPr>
        <p:spPr>
          <a:xfrm>
            <a:off x="0" y="899062"/>
            <a:ext cx="9144000" cy="45719"/>
          </a:xfrm>
          <a:prstGeom prst="rect">
            <a:avLst/>
          </a:prstGeom>
          <a:solidFill>
            <a:srgbClr val="002D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smtClean="0"/>
              <a:t> </a:t>
            </a:r>
            <a:endParaRPr lang="en-US" sz="1350" dirty="0"/>
          </a:p>
        </p:txBody>
      </p:sp>
      <p:sp>
        <p:nvSpPr>
          <p:cNvPr id="15" name="Footer Placeholder 4"/>
          <p:cNvSpPr>
            <a:spLocks noGrp="1"/>
          </p:cNvSpPr>
          <p:nvPr>
            <p:ph type="ftr" sz="quarter" idx="3"/>
          </p:nvPr>
        </p:nvSpPr>
        <p:spPr>
          <a:xfrm>
            <a:off x="-1" y="6366209"/>
            <a:ext cx="9144001" cy="236425"/>
          </a:xfrm>
          <a:prstGeom prst="rect">
            <a:avLst/>
          </a:prstGeom>
          <a:solidFill>
            <a:schemeClr val="tx2">
              <a:lumMod val="75000"/>
            </a:schemeClr>
          </a:solidFill>
        </p:spPr>
        <p:txBody>
          <a:bodyPr vert="horz" lIns="91440" tIns="45720" rIns="91440" bIns="45720" rtlCol="0" anchor="ctr"/>
          <a:lstStyle>
            <a:lvl1pPr algn="ctr">
              <a:defRPr sz="1000" b="1">
                <a:solidFill>
                  <a:schemeClr val="bg1">
                    <a:lumMod val="85000"/>
                  </a:schemeClr>
                </a:solidFill>
                <a:latin typeface="Arial" panose="020B0604020202020204" pitchFamily="34" charset="0"/>
                <a:cs typeface="Arial" panose="020B0604020202020204" pitchFamily="34" charset="0"/>
              </a:defRPr>
            </a:lvl1pPr>
          </a:lstStyle>
          <a:p>
            <a:endParaRPr lang="en-US" dirty="0"/>
          </a:p>
        </p:txBody>
      </p:sp>
      <p:sp>
        <p:nvSpPr>
          <p:cNvPr id="19" name="Text Placeholder 17"/>
          <p:cNvSpPr>
            <a:spLocks noGrp="1"/>
          </p:cNvSpPr>
          <p:nvPr>
            <p:ph type="body" sz="quarter" idx="12" hasCustomPrompt="1"/>
          </p:nvPr>
        </p:nvSpPr>
        <p:spPr>
          <a:xfrm>
            <a:off x="0" y="6641942"/>
            <a:ext cx="9144000" cy="266380"/>
          </a:xfrm>
        </p:spPr>
        <p:txBody>
          <a:bodyPr>
            <a:normAutofit/>
          </a:bodyPr>
          <a:lstStyle>
            <a:lvl1pPr marL="0" indent="0" algn="ctr">
              <a:buNone/>
              <a:defRPr sz="900" b="1" spc="225">
                <a:solidFill>
                  <a:srgbClr val="00B050"/>
                </a:solidFill>
                <a:latin typeface="Arial" panose="020B0604020202020204" pitchFamily="34" charset="0"/>
                <a:cs typeface="Arial" panose="020B0604020202020204" pitchFamily="34" charset="0"/>
              </a:defRPr>
            </a:lvl1pPr>
          </a:lstStyle>
          <a:p>
            <a:pPr lvl="0"/>
            <a:r>
              <a:rPr lang="en-US" dirty="0" smtClean="0"/>
              <a:t>UNCLASSIFED//FOR OFFICIAL USE ONLY//REL TO MNFS</a:t>
            </a:r>
            <a:endParaRPr lang="en-US" dirty="0"/>
          </a:p>
        </p:txBody>
      </p:sp>
      <p:sp>
        <p:nvSpPr>
          <p:cNvPr id="12" name="TextBox 11"/>
          <p:cNvSpPr txBox="1"/>
          <p:nvPr userDrawn="1"/>
        </p:nvSpPr>
        <p:spPr>
          <a:xfrm>
            <a:off x="8085666" y="6620609"/>
            <a:ext cx="1016000" cy="230832"/>
          </a:xfrm>
          <a:prstGeom prst="rect">
            <a:avLst/>
          </a:prstGeom>
          <a:noFill/>
        </p:spPr>
        <p:txBody>
          <a:bodyPr wrap="square" rtlCol="0">
            <a:spAutoFit/>
          </a:bodyPr>
          <a:lstStyle/>
          <a:p>
            <a:pPr algn="r"/>
            <a:fld id="{6399A16F-DD35-4781-9187-8AE56C1907AD}" type="slidenum">
              <a:rPr lang="en-US" sz="900" smtClean="0">
                <a:solidFill>
                  <a:srgbClr val="002060"/>
                </a:solidFill>
                <a:latin typeface="Arial" panose="020B0604020202020204" pitchFamily="34" charset="0"/>
                <a:cs typeface="Arial" panose="020B0604020202020204" pitchFamily="34" charset="0"/>
              </a:rPr>
              <a:pPr algn="r"/>
              <a:t>‹#›</a:t>
            </a:fld>
            <a:endParaRPr lang="en-US" sz="1200" dirty="0">
              <a:solidFill>
                <a:srgbClr val="002060"/>
              </a:solidFill>
              <a:latin typeface="Arial" panose="020B0604020202020204" pitchFamily="34" charset="0"/>
              <a:cs typeface="Arial" panose="020B0604020202020204" pitchFamily="34" charset="0"/>
            </a:endParaRP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29600" y="72266"/>
            <a:ext cx="838200" cy="838200"/>
          </a:xfrm>
          <a:prstGeom prst="rect">
            <a:avLst/>
          </a:prstGeom>
        </p:spPr>
      </p:pic>
      <p:pic>
        <p:nvPicPr>
          <p:cNvPr id="14" name="Picture 23" descr="JCSnobckground copy"/>
          <p:cNvPicPr>
            <a:picLocks noChangeAspect="1" noChangeArrowheads="1"/>
          </p:cNvPicPr>
          <p:nvPr userDrawn="1"/>
        </p:nvPicPr>
        <p:blipFill>
          <a:blip r:embed="rId3" cstate="print"/>
          <a:srcRect/>
          <a:stretch>
            <a:fillRect/>
          </a:stretch>
        </p:blipFill>
        <p:spPr bwMode="auto">
          <a:xfrm>
            <a:off x="258710" y="15875"/>
            <a:ext cx="808091" cy="944975"/>
          </a:xfrm>
          <a:prstGeom prst="rect">
            <a:avLst/>
          </a:prstGeom>
          <a:noFill/>
          <a:ln w="9525">
            <a:noFill/>
            <a:miter lim="800000"/>
            <a:headEnd/>
            <a:tailEnd/>
          </a:ln>
        </p:spPr>
      </p:pic>
    </p:spTree>
    <p:extLst>
      <p:ext uri="{BB962C8B-B14F-4D97-AF65-F5344CB8AC3E}">
        <p14:creationId xmlns:p14="http://schemas.microsoft.com/office/powerpoint/2010/main" val="243732315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Border and Titl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996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0D90AEAF-AA33-49A3-B7BA-46C96993AAD4}" type="datetimeFigureOut">
              <a:rPr lang="en-US" smtClean="0"/>
              <a:t>9/15/2020</a:t>
            </a:fld>
            <a:endParaRPr lang="en-US"/>
          </a:p>
        </p:txBody>
      </p:sp>
      <p:sp>
        <p:nvSpPr>
          <p:cNvPr id="5" name="Footer Placeholder 4"/>
          <p:cNvSpPr>
            <a:spLocks noGrp="1"/>
          </p:cNvSpPr>
          <p:nvPr>
            <p:ph type="ftr" sz="quarter" idx="11"/>
          </p:nvPr>
        </p:nvSpPr>
        <p:spPr>
          <a:xfrm>
            <a:off x="304800" y="6356350"/>
            <a:ext cx="1495425"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7088797D-24CF-4BFC-845F-F1FE0D111F82}" type="slidenum">
              <a:rPr lang="en-US" smtClean="0"/>
              <a:t>‹#›</a:t>
            </a:fld>
            <a:endParaRPr lang="en-US"/>
          </a:p>
        </p:txBody>
      </p:sp>
    </p:spTree>
    <p:extLst>
      <p:ext uri="{BB962C8B-B14F-4D97-AF65-F5344CB8AC3E}">
        <p14:creationId xmlns:p14="http://schemas.microsoft.com/office/powerpoint/2010/main" val="2047137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0D90AEAF-AA33-49A3-B7BA-46C96993AAD4}" type="datetimeFigureOut">
              <a:rPr lang="en-US" smtClean="0"/>
              <a:t>9/15/2020</a:t>
            </a:fld>
            <a:endParaRPr lang="en-US"/>
          </a:p>
        </p:txBody>
      </p:sp>
      <p:sp>
        <p:nvSpPr>
          <p:cNvPr id="5" name="Footer Placeholder 4"/>
          <p:cNvSpPr>
            <a:spLocks noGrp="1"/>
          </p:cNvSpPr>
          <p:nvPr>
            <p:ph type="ftr" sz="quarter" idx="11"/>
          </p:nvPr>
        </p:nvSpPr>
        <p:spPr>
          <a:xfrm>
            <a:off x="304800" y="6356350"/>
            <a:ext cx="1495425"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7088797D-24CF-4BFC-845F-F1FE0D111F82}" type="slidenum">
              <a:rPr lang="en-US" smtClean="0"/>
              <a:t>‹#›</a:t>
            </a:fld>
            <a:endParaRPr lang="en-US"/>
          </a:p>
        </p:txBody>
      </p:sp>
    </p:spTree>
    <p:extLst>
      <p:ext uri="{BB962C8B-B14F-4D97-AF65-F5344CB8AC3E}">
        <p14:creationId xmlns:p14="http://schemas.microsoft.com/office/powerpoint/2010/main" val="2765458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0D90AEAF-AA33-49A3-B7BA-46C96993AAD4}" type="datetimeFigureOut">
              <a:rPr lang="en-US" smtClean="0"/>
              <a:t>9/15/2020</a:t>
            </a:fld>
            <a:endParaRPr lang="en-US"/>
          </a:p>
        </p:txBody>
      </p:sp>
      <p:sp>
        <p:nvSpPr>
          <p:cNvPr id="6" name="Footer Placeholder 5"/>
          <p:cNvSpPr>
            <a:spLocks noGrp="1"/>
          </p:cNvSpPr>
          <p:nvPr>
            <p:ph type="ftr" sz="quarter" idx="11"/>
          </p:nvPr>
        </p:nvSpPr>
        <p:spPr>
          <a:xfrm>
            <a:off x="304800" y="6356350"/>
            <a:ext cx="1495425"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7088797D-24CF-4BFC-845F-F1FE0D111F82}" type="slidenum">
              <a:rPr lang="en-US" smtClean="0"/>
              <a:t>‹#›</a:t>
            </a:fld>
            <a:endParaRPr lang="en-US"/>
          </a:p>
        </p:txBody>
      </p:sp>
    </p:spTree>
    <p:extLst>
      <p:ext uri="{BB962C8B-B14F-4D97-AF65-F5344CB8AC3E}">
        <p14:creationId xmlns:p14="http://schemas.microsoft.com/office/powerpoint/2010/main" val="1167418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28650" y="6356350"/>
            <a:ext cx="2057400" cy="365125"/>
          </a:xfrm>
          <a:prstGeom prst="rect">
            <a:avLst/>
          </a:prstGeom>
        </p:spPr>
        <p:txBody>
          <a:bodyPr/>
          <a:lstStyle/>
          <a:p>
            <a:fld id="{0D90AEAF-AA33-49A3-B7BA-46C96993AAD4}" type="datetimeFigureOut">
              <a:rPr lang="en-US" smtClean="0"/>
              <a:t>9/15/2020</a:t>
            </a:fld>
            <a:endParaRPr lang="en-US"/>
          </a:p>
        </p:txBody>
      </p:sp>
      <p:sp>
        <p:nvSpPr>
          <p:cNvPr id="8" name="Footer Placeholder 7"/>
          <p:cNvSpPr>
            <a:spLocks noGrp="1"/>
          </p:cNvSpPr>
          <p:nvPr>
            <p:ph type="ftr" sz="quarter" idx="11"/>
          </p:nvPr>
        </p:nvSpPr>
        <p:spPr>
          <a:xfrm>
            <a:off x="304800" y="6356350"/>
            <a:ext cx="1495425"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p>
            <a:fld id="{7088797D-24CF-4BFC-845F-F1FE0D111F82}" type="slidenum">
              <a:rPr lang="en-US" smtClean="0"/>
              <a:t>‹#›</a:t>
            </a:fld>
            <a:endParaRPr lang="en-US"/>
          </a:p>
        </p:txBody>
      </p:sp>
    </p:spTree>
    <p:extLst>
      <p:ext uri="{BB962C8B-B14F-4D97-AF65-F5344CB8AC3E}">
        <p14:creationId xmlns:p14="http://schemas.microsoft.com/office/powerpoint/2010/main" val="494081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28650" y="6356350"/>
            <a:ext cx="2057400" cy="365125"/>
          </a:xfrm>
          <a:prstGeom prst="rect">
            <a:avLst/>
          </a:prstGeom>
        </p:spPr>
        <p:txBody>
          <a:bodyPr/>
          <a:lstStyle/>
          <a:p>
            <a:fld id="{0D90AEAF-AA33-49A3-B7BA-46C96993AAD4}" type="datetimeFigureOut">
              <a:rPr lang="en-US" smtClean="0"/>
              <a:t>9/15/2020</a:t>
            </a:fld>
            <a:endParaRPr lang="en-US"/>
          </a:p>
        </p:txBody>
      </p:sp>
      <p:sp>
        <p:nvSpPr>
          <p:cNvPr id="4" name="Footer Placeholder 3"/>
          <p:cNvSpPr>
            <a:spLocks noGrp="1"/>
          </p:cNvSpPr>
          <p:nvPr>
            <p:ph type="ftr" sz="quarter" idx="11"/>
          </p:nvPr>
        </p:nvSpPr>
        <p:spPr>
          <a:xfrm>
            <a:off x="304800" y="6356350"/>
            <a:ext cx="1495425"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p>
            <a:fld id="{7088797D-24CF-4BFC-845F-F1FE0D111F82}" type="slidenum">
              <a:rPr lang="en-US" smtClean="0"/>
              <a:t>‹#›</a:t>
            </a:fld>
            <a:endParaRPr lang="en-US"/>
          </a:p>
        </p:txBody>
      </p:sp>
    </p:spTree>
    <p:extLst>
      <p:ext uri="{BB962C8B-B14F-4D97-AF65-F5344CB8AC3E}">
        <p14:creationId xmlns:p14="http://schemas.microsoft.com/office/powerpoint/2010/main" val="1800757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0"/>
            <a:ext cx="2057400" cy="365125"/>
          </a:xfrm>
          <a:prstGeom prst="rect">
            <a:avLst/>
          </a:prstGeom>
        </p:spPr>
        <p:txBody>
          <a:bodyPr/>
          <a:lstStyle/>
          <a:p>
            <a:fld id="{0D90AEAF-AA33-49A3-B7BA-46C96993AAD4}" type="datetimeFigureOut">
              <a:rPr lang="en-US" smtClean="0"/>
              <a:t>9/15/2020</a:t>
            </a:fld>
            <a:endParaRPr lang="en-US"/>
          </a:p>
        </p:txBody>
      </p:sp>
      <p:sp>
        <p:nvSpPr>
          <p:cNvPr id="3" name="Footer Placeholder 2"/>
          <p:cNvSpPr>
            <a:spLocks noGrp="1"/>
          </p:cNvSpPr>
          <p:nvPr>
            <p:ph type="ftr" sz="quarter" idx="11"/>
          </p:nvPr>
        </p:nvSpPr>
        <p:spPr>
          <a:xfrm>
            <a:off x="304800" y="6356350"/>
            <a:ext cx="1495425"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57950" y="6356350"/>
            <a:ext cx="2057400" cy="365125"/>
          </a:xfrm>
          <a:prstGeom prst="rect">
            <a:avLst/>
          </a:prstGeom>
        </p:spPr>
        <p:txBody>
          <a:bodyPr/>
          <a:lstStyle/>
          <a:p>
            <a:fld id="{7088797D-24CF-4BFC-845F-F1FE0D111F82}" type="slidenum">
              <a:rPr lang="en-US" smtClean="0"/>
              <a:t>‹#›</a:t>
            </a:fld>
            <a:endParaRPr lang="en-US"/>
          </a:p>
        </p:txBody>
      </p:sp>
    </p:spTree>
    <p:extLst>
      <p:ext uri="{BB962C8B-B14F-4D97-AF65-F5344CB8AC3E}">
        <p14:creationId xmlns:p14="http://schemas.microsoft.com/office/powerpoint/2010/main" val="2422614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0D90AEAF-AA33-49A3-B7BA-46C96993AAD4}" type="datetimeFigureOut">
              <a:rPr lang="en-US" smtClean="0"/>
              <a:t>9/15/2020</a:t>
            </a:fld>
            <a:endParaRPr lang="en-US"/>
          </a:p>
        </p:txBody>
      </p:sp>
      <p:sp>
        <p:nvSpPr>
          <p:cNvPr id="6" name="Footer Placeholder 5"/>
          <p:cNvSpPr>
            <a:spLocks noGrp="1"/>
          </p:cNvSpPr>
          <p:nvPr>
            <p:ph type="ftr" sz="quarter" idx="11"/>
          </p:nvPr>
        </p:nvSpPr>
        <p:spPr>
          <a:xfrm>
            <a:off x="304800" y="6356350"/>
            <a:ext cx="1495425"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7088797D-24CF-4BFC-845F-F1FE0D111F82}" type="slidenum">
              <a:rPr lang="en-US" smtClean="0"/>
              <a:t>‹#›</a:t>
            </a:fld>
            <a:endParaRPr lang="en-US"/>
          </a:p>
        </p:txBody>
      </p:sp>
    </p:spTree>
    <p:extLst>
      <p:ext uri="{BB962C8B-B14F-4D97-AF65-F5344CB8AC3E}">
        <p14:creationId xmlns:p14="http://schemas.microsoft.com/office/powerpoint/2010/main" val="3150770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0D90AEAF-AA33-49A3-B7BA-46C96993AAD4}" type="datetimeFigureOut">
              <a:rPr lang="en-US" smtClean="0"/>
              <a:t>9/15/2020</a:t>
            </a:fld>
            <a:endParaRPr lang="en-US"/>
          </a:p>
        </p:txBody>
      </p:sp>
      <p:sp>
        <p:nvSpPr>
          <p:cNvPr id="6" name="Footer Placeholder 5"/>
          <p:cNvSpPr>
            <a:spLocks noGrp="1"/>
          </p:cNvSpPr>
          <p:nvPr>
            <p:ph type="ftr" sz="quarter" idx="11"/>
          </p:nvPr>
        </p:nvSpPr>
        <p:spPr>
          <a:xfrm>
            <a:off x="304800" y="6356350"/>
            <a:ext cx="1495425"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7088797D-24CF-4BFC-845F-F1FE0D111F82}" type="slidenum">
              <a:rPr lang="en-US" smtClean="0"/>
              <a:t>‹#›</a:t>
            </a:fld>
            <a:endParaRPr lang="en-US"/>
          </a:p>
        </p:txBody>
      </p:sp>
    </p:spTree>
    <p:extLst>
      <p:ext uri="{BB962C8B-B14F-4D97-AF65-F5344CB8AC3E}">
        <p14:creationId xmlns:p14="http://schemas.microsoft.com/office/powerpoint/2010/main" val="79920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9940" y="119062"/>
            <a:ext cx="7886700" cy="7318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4"/>
            <a:ext cx="7886700" cy="4530725"/>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8" name="Group 7"/>
          <p:cNvGrpSpPr/>
          <p:nvPr userDrawn="1"/>
        </p:nvGrpSpPr>
        <p:grpSpPr>
          <a:xfrm>
            <a:off x="76200" y="390525"/>
            <a:ext cx="8991600" cy="1127125"/>
            <a:chOff x="76200" y="228600"/>
            <a:chExt cx="8991600" cy="1127125"/>
          </a:xfrm>
        </p:grpSpPr>
        <p:grpSp>
          <p:nvGrpSpPr>
            <p:cNvPr id="9" name="Group 5"/>
            <p:cNvGrpSpPr>
              <a:grpSpLocks/>
            </p:cNvGrpSpPr>
            <p:nvPr/>
          </p:nvGrpSpPr>
          <p:grpSpPr bwMode="auto">
            <a:xfrm>
              <a:off x="76200" y="746125"/>
              <a:ext cx="8991600" cy="152400"/>
              <a:chOff x="0" y="576"/>
              <a:chExt cx="5282" cy="189"/>
            </a:xfrm>
          </p:grpSpPr>
          <p:grpSp>
            <p:nvGrpSpPr>
              <p:cNvPr id="11" name="Group 6"/>
              <p:cNvGrpSpPr>
                <a:grpSpLocks/>
              </p:cNvGrpSpPr>
              <p:nvPr/>
            </p:nvGrpSpPr>
            <p:grpSpPr bwMode="auto">
              <a:xfrm>
                <a:off x="5158" y="576"/>
                <a:ext cx="124" cy="189"/>
                <a:chOff x="5158" y="576"/>
                <a:chExt cx="124" cy="189"/>
              </a:xfrm>
            </p:grpSpPr>
            <p:sp>
              <p:nvSpPr>
                <p:cNvPr id="26" name="Rectangle 7"/>
                <p:cNvSpPr>
                  <a:spLocks noChangeArrowheads="1"/>
                </p:cNvSpPr>
                <p:nvPr/>
              </p:nvSpPr>
              <p:spPr bwMode="auto">
                <a:xfrm>
                  <a:off x="5252" y="576"/>
                  <a:ext cx="30"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eaLnBrk="1" hangingPunct="1">
                    <a:defRPr/>
                  </a:pPr>
                  <a:endParaRPr lang="en-US" b="1" dirty="0">
                    <a:solidFill>
                      <a:srgbClr val="000000"/>
                    </a:solidFill>
                    <a:cs typeface="Arial" charset="0"/>
                  </a:endParaRPr>
                </a:p>
              </p:txBody>
            </p:sp>
            <p:sp>
              <p:nvSpPr>
                <p:cNvPr id="27" name="Rectangle 8"/>
                <p:cNvSpPr>
                  <a:spLocks noChangeArrowheads="1"/>
                </p:cNvSpPr>
                <p:nvPr/>
              </p:nvSpPr>
              <p:spPr bwMode="auto">
                <a:xfrm>
                  <a:off x="5158" y="576"/>
                  <a:ext cx="60"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eaLnBrk="1" hangingPunct="1">
                    <a:defRPr/>
                  </a:pPr>
                  <a:endParaRPr lang="en-US" b="1" dirty="0">
                    <a:solidFill>
                      <a:srgbClr val="000000"/>
                    </a:solidFill>
                    <a:cs typeface="Arial" charset="0"/>
                  </a:endParaRPr>
                </a:p>
              </p:txBody>
            </p:sp>
          </p:grpSp>
          <p:grpSp>
            <p:nvGrpSpPr>
              <p:cNvPr id="12" name="Group 11"/>
              <p:cNvGrpSpPr>
                <a:grpSpLocks/>
              </p:cNvGrpSpPr>
              <p:nvPr/>
            </p:nvGrpSpPr>
            <p:grpSpPr bwMode="auto">
              <a:xfrm>
                <a:off x="4848" y="576"/>
                <a:ext cx="263" cy="189"/>
                <a:chOff x="4848" y="576"/>
                <a:chExt cx="263" cy="189"/>
              </a:xfrm>
            </p:grpSpPr>
            <p:sp>
              <p:nvSpPr>
                <p:cNvPr id="24" name="Rectangle 10"/>
                <p:cNvSpPr>
                  <a:spLocks noChangeArrowheads="1"/>
                </p:cNvSpPr>
                <p:nvPr/>
              </p:nvSpPr>
              <p:spPr bwMode="auto">
                <a:xfrm>
                  <a:off x="5018" y="576"/>
                  <a:ext cx="93"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eaLnBrk="1" hangingPunct="1">
                    <a:defRPr/>
                  </a:pPr>
                  <a:endParaRPr lang="en-US" b="1" dirty="0">
                    <a:solidFill>
                      <a:srgbClr val="000000"/>
                    </a:solidFill>
                    <a:cs typeface="Arial" charset="0"/>
                  </a:endParaRPr>
                </a:p>
              </p:txBody>
            </p:sp>
            <p:sp>
              <p:nvSpPr>
                <p:cNvPr id="25" name="Rectangle 11"/>
                <p:cNvSpPr>
                  <a:spLocks noChangeArrowheads="1"/>
                </p:cNvSpPr>
                <p:nvPr/>
              </p:nvSpPr>
              <p:spPr bwMode="auto">
                <a:xfrm>
                  <a:off x="4848" y="576"/>
                  <a:ext cx="126"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eaLnBrk="1" hangingPunct="1">
                    <a:defRPr/>
                  </a:pPr>
                  <a:endParaRPr lang="en-US" b="1" dirty="0">
                    <a:solidFill>
                      <a:srgbClr val="000000"/>
                    </a:solidFill>
                    <a:cs typeface="Arial" charset="0"/>
                  </a:endParaRPr>
                </a:p>
              </p:txBody>
            </p:sp>
          </p:grpSp>
          <p:grpSp>
            <p:nvGrpSpPr>
              <p:cNvPr id="13" name="Group 12"/>
              <p:cNvGrpSpPr>
                <a:grpSpLocks/>
              </p:cNvGrpSpPr>
              <p:nvPr/>
            </p:nvGrpSpPr>
            <p:grpSpPr bwMode="auto">
              <a:xfrm>
                <a:off x="4418" y="576"/>
                <a:ext cx="386" cy="189"/>
                <a:chOff x="4418" y="576"/>
                <a:chExt cx="386" cy="189"/>
              </a:xfrm>
            </p:grpSpPr>
            <p:sp>
              <p:nvSpPr>
                <p:cNvPr id="22" name="Rectangle 13"/>
                <p:cNvSpPr>
                  <a:spLocks noChangeArrowheads="1"/>
                </p:cNvSpPr>
                <p:nvPr/>
              </p:nvSpPr>
              <p:spPr bwMode="auto">
                <a:xfrm>
                  <a:off x="4650" y="576"/>
                  <a:ext cx="154"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eaLnBrk="1" hangingPunct="1">
                    <a:defRPr/>
                  </a:pPr>
                  <a:endParaRPr lang="en-US" b="1" dirty="0">
                    <a:solidFill>
                      <a:srgbClr val="000000"/>
                    </a:solidFill>
                    <a:cs typeface="Arial" charset="0"/>
                  </a:endParaRPr>
                </a:p>
              </p:txBody>
            </p:sp>
            <p:sp>
              <p:nvSpPr>
                <p:cNvPr id="23" name="Rectangle 14"/>
                <p:cNvSpPr>
                  <a:spLocks noChangeArrowheads="1"/>
                </p:cNvSpPr>
                <p:nvPr/>
              </p:nvSpPr>
              <p:spPr bwMode="auto">
                <a:xfrm>
                  <a:off x="4418" y="576"/>
                  <a:ext cx="188"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eaLnBrk="1" hangingPunct="1">
                    <a:defRPr/>
                  </a:pPr>
                  <a:endParaRPr lang="en-US" b="1" dirty="0">
                    <a:solidFill>
                      <a:srgbClr val="000000"/>
                    </a:solidFill>
                    <a:cs typeface="Arial" charset="0"/>
                  </a:endParaRPr>
                </a:p>
              </p:txBody>
            </p:sp>
          </p:grpSp>
          <p:grpSp>
            <p:nvGrpSpPr>
              <p:cNvPr id="14" name="Group 15"/>
              <p:cNvGrpSpPr>
                <a:grpSpLocks/>
              </p:cNvGrpSpPr>
              <p:nvPr/>
            </p:nvGrpSpPr>
            <p:grpSpPr bwMode="auto">
              <a:xfrm>
                <a:off x="3183" y="576"/>
                <a:ext cx="1190" cy="189"/>
                <a:chOff x="3183" y="576"/>
                <a:chExt cx="1190" cy="189"/>
              </a:xfrm>
            </p:grpSpPr>
            <p:sp>
              <p:nvSpPr>
                <p:cNvPr id="18" name="Rectangle 16"/>
                <p:cNvSpPr>
                  <a:spLocks noChangeArrowheads="1"/>
                </p:cNvSpPr>
                <p:nvPr/>
              </p:nvSpPr>
              <p:spPr bwMode="auto">
                <a:xfrm>
                  <a:off x="3558" y="576"/>
                  <a:ext cx="250"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eaLnBrk="1" hangingPunct="1">
                    <a:defRPr/>
                  </a:pPr>
                  <a:endParaRPr lang="en-US" b="1" dirty="0">
                    <a:solidFill>
                      <a:srgbClr val="000000"/>
                    </a:solidFill>
                    <a:cs typeface="Arial" charset="0"/>
                  </a:endParaRPr>
                </a:p>
              </p:txBody>
            </p:sp>
            <p:sp>
              <p:nvSpPr>
                <p:cNvPr id="19" name="Rectangle 17"/>
                <p:cNvSpPr>
                  <a:spLocks noChangeArrowheads="1"/>
                </p:cNvSpPr>
                <p:nvPr/>
              </p:nvSpPr>
              <p:spPr bwMode="auto">
                <a:xfrm>
                  <a:off x="4155" y="576"/>
                  <a:ext cx="218"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eaLnBrk="1" hangingPunct="1">
                    <a:defRPr/>
                  </a:pPr>
                  <a:endParaRPr lang="en-US" b="1" dirty="0">
                    <a:solidFill>
                      <a:srgbClr val="000000"/>
                    </a:solidFill>
                    <a:cs typeface="Arial" charset="0"/>
                  </a:endParaRPr>
                </a:p>
              </p:txBody>
            </p:sp>
            <p:sp>
              <p:nvSpPr>
                <p:cNvPr id="20" name="Rectangle 18"/>
                <p:cNvSpPr>
                  <a:spLocks noChangeArrowheads="1"/>
                </p:cNvSpPr>
                <p:nvPr/>
              </p:nvSpPr>
              <p:spPr bwMode="auto">
                <a:xfrm>
                  <a:off x="3864" y="576"/>
                  <a:ext cx="250"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eaLnBrk="1" hangingPunct="1">
                    <a:defRPr/>
                  </a:pPr>
                  <a:endParaRPr lang="en-US" b="1" dirty="0">
                    <a:solidFill>
                      <a:srgbClr val="000000"/>
                    </a:solidFill>
                    <a:cs typeface="Arial" charset="0"/>
                  </a:endParaRPr>
                </a:p>
              </p:txBody>
            </p:sp>
            <p:sp>
              <p:nvSpPr>
                <p:cNvPr id="21" name="Rectangle 19"/>
                <p:cNvSpPr>
                  <a:spLocks noChangeArrowheads="1"/>
                </p:cNvSpPr>
                <p:nvPr/>
              </p:nvSpPr>
              <p:spPr bwMode="auto">
                <a:xfrm>
                  <a:off x="3183" y="576"/>
                  <a:ext cx="314"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eaLnBrk="1" hangingPunct="1">
                    <a:defRPr/>
                  </a:pPr>
                  <a:endParaRPr lang="en-US" b="1" dirty="0">
                    <a:solidFill>
                      <a:srgbClr val="000000"/>
                    </a:solidFill>
                    <a:cs typeface="Arial" charset="0"/>
                  </a:endParaRPr>
                </a:p>
              </p:txBody>
            </p:sp>
          </p:grpSp>
          <p:grpSp>
            <p:nvGrpSpPr>
              <p:cNvPr id="15" name="Group 20"/>
              <p:cNvGrpSpPr>
                <a:grpSpLocks/>
              </p:cNvGrpSpPr>
              <p:nvPr/>
            </p:nvGrpSpPr>
            <p:grpSpPr bwMode="auto">
              <a:xfrm>
                <a:off x="0" y="576"/>
                <a:ext cx="3143" cy="189"/>
                <a:chOff x="0" y="576"/>
                <a:chExt cx="3143" cy="189"/>
              </a:xfrm>
            </p:grpSpPr>
            <p:sp>
              <p:nvSpPr>
                <p:cNvPr id="16" name="Rectangle 21"/>
                <p:cNvSpPr>
                  <a:spLocks noChangeArrowheads="1"/>
                </p:cNvSpPr>
                <p:nvPr/>
              </p:nvSpPr>
              <p:spPr bwMode="auto">
                <a:xfrm>
                  <a:off x="2798" y="576"/>
                  <a:ext cx="345"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eaLnBrk="1" hangingPunct="1">
                    <a:defRPr/>
                  </a:pPr>
                  <a:endParaRPr lang="en-US" b="1" dirty="0">
                    <a:solidFill>
                      <a:srgbClr val="000000"/>
                    </a:solidFill>
                    <a:cs typeface="Arial" charset="0"/>
                  </a:endParaRPr>
                </a:p>
              </p:txBody>
            </p:sp>
            <p:sp>
              <p:nvSpPr>
                <p:cNvPr id="17" name="Rectangle 22"/>
                <p:cNvSpPr>
                  <a:spLocks noChangeArrowheads="1"/>
                </p:cNvSpPr>
                <p:nvPr/>
              </p:nvSpPr>
              <p:spPr bwMode="auto">
                <a:xfrm>
                  <a:off x="0" y="576"/>
                  <a:ext cx="2756"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eaLnBrk="1" hangingPunct="1">
                    <a:defRPr/>
                  </a:pPr>
                  <a:endParaRPr lang="en-US" b="1" dirty="0">
                    <a:solidFill>
                      <a:srgbClr val="000000"/>
                    </a:solidFill>
                    <a:cs typeface="Arial" charset="0"/>
                  </a:endParaRPr>
                </a:p>
              </p:txBody>
            </p:sp>
          </p:grpSp>
        </p:grpSp>
        <p:pic>
          <p:nvPicPr>
            <p:cNvPr id="10" name="Picture 23" descr="JCSnobckground copy"/>
            <p:cNvPicPr>
              <a:picLocks noChangeAspect="1" noChangeArrowheads="1"/>
            </p:cNvPicPr>
            <p:nvPr/>
          </p:nvPicPr>
          <p:blipFill>
            <a:blip r:embed="rId15" cstate="print"/>
            <a:srcRect/>
            <a:stretch>
              <a:fillRect/>
            </a:stretch>
          </p:blipFill>
          <p:spPr bwMode="auto">
            <a:xfrm>
              <a:off x="265113" y="228600"/>
              <a:ext cx="990600" cy="1127125"/>
            </a:xfrm>
            <a:prstGeom prst="rect">
              <a:avLst/>
            </a:prstGeom>
            <a:noFill/>
            <a:ln w="9525">
              <a:noFill/>
              <a:miter lim="800000"/>
              <a:headEnd/>
              <a:tailEnd/>
            </a:ln>
          </p:spPr>
        </p:pic>
      </p:grpSp>
      <p:sp>
        <p:nvSpPr>
          <p:cNvPr id="28" name="Footer Placeholder 4"/>
          <p:cNvSpPr txBox="1">
            <a:spLocks/>
          </p:cNvSpPr>
          <p:nvPr userDrawn="1"/>
        </p:nvSpPr>
        <p:spPr>
          <a:xfrm>
            <a:off x="7616556" y="61912"/>
            <a:ext cx="1495425" cy="365125"/>
          </a:xfrm>
          <a:prstGeom prst="rect">
            <a:avLst/>
          </a:prstGeom>
        </p:spPr>
        <p:txBody>
          <a:bodyPr vert="horz" lIns="91440" tIns="45720" rIns="91440" bIns="45720" rtlCol="0" anchor="ctr"/>
          <a:lstStyle>
            <a:defPPr>
              <a:defRPr lang="en-US"/>
            </a:defPPr>
            <a:lvl1pPr marL="0" algn="ctr" defTabSz="914400" rtl="0" eaLnBrk="1" latinLnBrk="0" hangingPunct="1">
              <a:defRPr sz="1050" b="1" kern="1200">
                <a:solidFill>
                  <a:srgbClr val="00B05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UNCLASSIFIED</a:t>
            </a:r>
            <a:endParaRPr lang="en-US" dirty="0"/>
          </a:p>
        </p:txBody>
      </p:sp>
      <p:sp>
        <p:nvSpPr>
          <p:cNvPr id="29" name="Footer Placeholder 4"/>
          <p:cNvSpPr txBox="1">
            <a:spLocks/>
          </p:cNvSpPr>
          <p:nvPr userDrawn="1"/>
        </p:nvSpPr>
        <p:spPr>
          <a:xfrm>
            <a:off x="-11061" y="6356349"/>
            <a:ext cx="1495425" cy="365125"/>
          </a:xfrm>
          <a:prstGeom prst="rect">
            <a:avLst/>
          </a:prstGeom>
        </p:spPr>
        <p:txBody>
          <a:bodyPr vert="horz" lIns="91440" tIns="45720" rIns="91440" bIns="45720" rtlCol="0" anchor="ctr"/>
          <a:lstStyle>
            <a:defPPr>
              <a:defRPr lang="en-US"/>
            </a:defPPr>
            <a:lvl1pPr marL="0" algn="ctr" defTabSz="914400" rtl="0" eaLnBrk="1" latinLnBrk="0" hangingPunct="1">
              <a:defRPr sz="1050" b="1" kern="1200">
                <a:solidFill>
                  <a:srgbClr val="00B05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UNCLASSIFIED</a:t>
            </a:r>
            <a:endParaRPr lang="en-US" dirty="0"/>
          </a:p>
        </p:txBody>
      </p:sp>
    </p:spTree>
    <p:extLst>
      <p:ext uri="{BB962C8B-B14F-4D97-AF65-F5344CB8AC3E}">
        <p14:creationId xmlns:p14="http://schemas.microsoft.com/office/powerpoint/2010/main" val="308130619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685" r:id="rId12"/>
    <p:sldLayoutId id="2147483723" r:id="rId13"/>
  </p:sldLayoutIdLst>
  <p:txStyles>
    <p:titleStyle>
      <a:lvl1pPr algn="ctr"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ctrTitle"/>
          </p:nvPr>
        </p:nvSpPr>
        <p:spPr>
          <a:xfrm>
            <a:off x="609599" y="2295330"/>
            <a:ext cx="8001000" cy="2667000"/>
          </a:xfrm>
          <a:ln w="9525"/>
        </p:spPr>
        <p:txBody>
          <a:bodyPr>
            <a:noAutofit/>
          </a:bodyPr>
          <a:lstStyle/>
          <a:p>
            <a:r>
              <a:rPr lang="en-US" sz="3600" dirty="0">
                <a:solidFill>
                  <a:srgbClr val="7030A0"/>
                </a:solidFill>
                <a:effectLst>
                  <a:outerShdw blurRad="38100" dist="38100" dir="2700000" algn="tl">
                    <a:srgbClr val="000000">
                      <a:alpha val="43137"/>
                    </a:srgbClr>
                  </a:outerShdw>
                </a:effectLst>
                <a:latin typeface="+mn-lt"/>
              </a:rPr>
              <a:t/>
            </a:r>
            <a:br>
              <a:rPr lang="en-US" sz="3600" dirty="0">
                <a:solidFill>
                  <a:srgbClr val="7030A0"/>
                </a:solidFill>
                <a:effectLst>
                  <a:outerShdw blurRad="38100" dist="38100" dir="2700000" algn="tl">
                    <a:srgbClr val="000000">
                      <a:alpha val="43137"/>
                    </a:srgbClr>
                  </a:outerShdw>
                </a:effectLst>
                <a:latin typeface="+mn-lt"/>
              </a:rPr>
            </a:br>
            <a:r>
              <a:rPr lang="en-US" sz="4000" b="1" dirty="0" smtClean="0">
                <a:solidFill>
                  <a:srgbClr val="7030A0"/>
                </a:solidFill>
                <a:effectLst>
                  <a:outerShdw blurRad="38100" dist="38100" dir="2700000" algn="tl">
                    <a:srgbClr val="000000">
                      <a:alpha val="43137"/>
                    </a:srgbClr>
                  </a:outerShdw>
                </a:effectLst>
                <a:latin typeface="+mn-lt"/>
              </a:rPr>
              <a:t>Master Scenario Events List (MSEL)</a:t>
            </a:r>
            <a:br>
              <a:rPr lang="en-US" sz="4000" b="1" dirty="0" smtClean="0">
                <a:solidFill>
                  <a:srgbClr val="7030A0"/>
                </a:solidFill>
                <a:effectLst>
                  <a:outerShdw blurRad="38100" dist="38100" dir="2700000" algn="tl">
                    <a:srgbClr val="000000">
                      <a:alpha val="43137"/>
                    </a:srgbClr>
                  </a:outerShdw>
                </a:effectLst>
                <a:latin typeface="+mn-lt"/>
              </a:rPr>
            </a:br>
            <a:r>
              <a:rPr lang="en-US" sz="4000" dirty="0" smtClean="0">
                <a:solidFill>
                  <a:srgbClr val="7030A0"/>
                </a:solidFill>
                <a:effectLst>
                  <a:outerShdw blurRad="38100" dist="38100" dir="2700000" algn="tl">
                    <a:srgbClr val="000000">
                      <a:alpha val="43137"/>
                    </a:srgbClr>
                  </a:outerShdw>
                </a:effectLst>
                <a:latin typeface="+mn-lt"/>
              </a:rPr>
              <a:t>Level 1 -2 -3</a:t>
            </a:r>
            <a:r>
              <a:rPr lang="en-US" sz="4000" b="1" dirty="0" smtClean="0">
                <a:solidFill>
                  <a:srgbClr val="7030A0"/>
                </a:solidFill>
                <a:effectLst>
                  <a:outerShdw blurRad="38100" dist="38100" dir="2700000" algn="tl">
                    <a:srgbClr val="000000">
                      <a:alpha val="43137"/>
                    </a:srgbClr>
                  </a:outerShdw>
                </a:effectLst>
                <a:latin typeface="+mn-lt"/>
              </a:rPr>
              <a:t/>
            </a:r>
            <a:br>
              <a:rPr lang="en-US" sz="4000" b="1" dirty="0" smtClean="0">
                <a:solidFill>
                  <a:srgbClr val="7030A0"/>
                </a:solidFill>
                <a:effectLst>
                  <a:outerShdw blurRad="38100" dist="38100" dir="2700000" algn="tl">
                    <a:srgbClr val="000000">
                      <a:alpha val="43137"/>
                    </a:srgbClr>
                  </a:outerShdw>
                </a:effectLst>
                <a:latin typeface="+mn-lt"/>
              </a:rPr>
            </a:br>
            <a:r>
              <a:rPr lang="en-US" sz="4000" b="1" dirty="0" smtClean="0">
                <a:solidFill>
                  <a:srgbClr val="7030A0"/>
                </a:solidFill>
                <a:effectLst>
                  <a:outerShdw blurRad="38100" dist="38100" dir="2700000" algn="tl">
                    <a:srgbClr val="000000">
                      <a:alpha val="43137"/>
                    </a:srgbClr>
                  </a:outerShdw>
                </a:effectLst>
                <a:latin typeface="+mn-lt"/>
              </a:rPr>
              <a:t/>
            </a:r>
            <a:br>
              <a:rPr lang="en-US" sz="4000" b="1" dirty="0" smtClean="0">
                <a:solidFill>
                  <a:srgbClr val="7030A0"/>
                </a:solidFill>
                <a:effectLst>
                  <a:outerShdw blurRad="38100" dist="38100" dir="2700000" algn="tl">
                    <a:srgbClr val="000000">
                      <a:alpha val="43137"/>
                    </a:srgbClr>
                  </a:outerShdw>
                </a:effectLst>
                <a:latin typeface="+mn-lt"/>
              </a:rPr>
            </a:br>
            <a:r>
              <a:rPr lang="en-US" sz="2800" b="1" dirty="0">
                <a:solidFill>
                  <a:srgbClr val="7030A0"/>
                </a:solidFill>
                <a:effectLst>
                  <a:outerShdw blurRad="38100" dist="38100" dir="2700000" algn="tl">
                    <a:srgbClr val="000000">
                      <a:alpha val="43137"/>
                    </a:srgbClr>
                  </a:outerShdw>
                </a:effectLst>
                <a:latin typeface="+mn-lt"/>
              </a:rPr>
              <a:t/>
            </a:r>
            <a:br>
              <a:rPr lang="en-US" sz="2800" b="1" dirty="0">
                <a:solidFill>
                  <a:srgbClr val="7030A0"/>
                </a:solidFill>
                <a:effectLst>
                  <a:outerShdw blurRad="38100" dist="38100" dir="2700000" algn="tl">
                    <a:srgbClr val="000000">
                      <a:alpha val="43137"/>
                    </a:srgbClr>
                  </a:outerShdw>
                </a:effectLst>
                <a:latin typeface="+mn-lt"/>
              </a:rPr>
            </a:br>
            <a:endParaRPr lang="en-US" sz="4400" b="1" i="1" dirty="0">
              <a:solidFill>
                <a:srgbClr val="7030A0"/>
              </a:solidFill>
              <a:effectLst>
                <a:outerShdw blurRad="38100" dist="38100" dir="2700000" algn="tl">
                  <a:srgbClr val="000000">
                    <a:alpha val="43137"/>
                  </a:srgbClr>
                </a:outerShdw>
              </a:effectLst>
              <a:latin typeface="+mn-lt"/>
            </a:endParaRPr>
          </a:p>
        </p:txBody>
      </p:sp>
      <p:sp>
        <p:nvSpPr>
          <p:cNvPr id="30" name="TextBox 29"/>
          <p:cNvSpPr txBox="1"/>
          <p:nvPr/>
        </p:nvSpPr>
        <p:spPr>
          <a:xfrm>
            <a:off x="76200" y="6169364"/>
            <a:ext cx="9067800" cy="800219"/>
          </a:xfrm>
          <a:prstGeom prst="rect">
            <a:avLst/>
          </a:prstGeom>
          <a:noFill/>
        </p:spPr>
        <p:txBody>
          <a:bodyPr wrap="square" rtlCol="0">
            <a:spAutoFit/>
          </a:bodyPr>
          <a:lstStyle/>
          <a:p>
            <a:pPr algn="ctr"/>
            <a:r>
              <a:rPr lang="en-US" dirty="0"/>
              <a:t>The overall classification of this briefing is </a:t>
            </a:r>
            <a:r>
              <a:rPr lang="en-US" b="1" i="1" dirty="0" smtClean="0">
                <a:solidFill>
                  <a:srgbClr val="00B050"/>
                </a:solidFill>
              </a:rPr>
              <a:t>UNCLASSIFIED//FOUO</a:t>
            </a:r>
            <a:endParaRPr lang="en-US" b="1" i="1" dirty="0">
              <a:solidFill>
                <a:srgbClr val="00B050"/>
              </a:solidFill>
            </a:endParaRPr>
          </a:p>
          <a:p>
            <a:pPr algn="ctr"/>
            <a:endParaRPr lang="en-US" sz="1200" i="1" dirty="0">
              <a:solidFill>
                <a:srgbClr val="FF0000"/>
              </a:solidFill>
            </a:endParaRPr>
          </a:p>
          <a:p>
            <a:pPr algn="ctr"/>
            <a:r>
              <a:rPr lang="en-US" sz="1600" i="1" dirty="0">
                <a:solidFill>
                  <a:srgbClr val="FF0000"/>
                </a:solidFill>
              </a:rPr>
              <a:t>                                                                                                    </a:t>
            </a:r>
            <a:endParaRPr lang="en-US" sz="1600" dirty="0"/>
          </a:p>
        </p:txBody>
      </p:sp>
      <p:sp>
        <p:nvSpPr>
          <p:cNvPr id="2" name="Rectangle 1"/>
          <p:cNvSpPr/>
          <p:nvPr/>
        </p:nvSpPr>
        <p:spPr>
          <a:xfrm>
            <a:off x="7010410" y="5707699"/>
            <a:ext cx="1859163" cy="461665"/>
          </a:xfrm>
          <a:prstGeom prst="rect">
            <a:avLst/>
          </a:prstGeom>
        </p:spPr>
        <p:txBody>
          <a:bodyPr wrap="none">
            <a:spAutoFit/>
          </a:bodyPr>
          <a:lstStyle/>
          <a:p>
            <a:r>
              <a:rPr lang="en-US" sz="2400" b="1" dirty="0" smtClean="0">
                <a:solidFill>
                  <a:srgbClr val="7030A0"/>
                </a:solidFill>
                <a:effectLst>
                  <a:outerShdw blurRad="38100" dist="38100" dir="2700000" algn="tl">
                    <a:srgbClr val="000000">
                      <a:alpha val="43137"/>
                    </a:srgbClr>
                  </a:outerShdw>
                </a:effectLst>
              </a:rPr>
              <a:t>MARCH </a:t>
            </a:r>
            <a:r>
              <a:rPr lang="en-US" sz="2400" b="1" dirty="0">
                <a:solidFill>
                  <a:srgbClr val="7030A0"/>
                </a:solidFill>
                <a:effectLst>
                  <a:outerShdw blurRad="38100" dist="38100" dir="2700000" algn="tl">
                    <a:srgbClr val="000000">
                      <a:alpha val="43137"/>
                    </a:srgbClr>
                  </a:outerShdw>
                </a:effectLst>
              </a:rPr>
              <a:t>2020</a:t>
            </a:r>
            <a:endParaRPr lang="en-US" sz="2400" dirty="0">
              <a:solidFill>
                <a:srgbClr val="7030A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604058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68" name="Rectangle 42"/>
          <p:cNvSpPr>
            <a:spLocks noChangeArrowheads="1"/>
          </p:cNvSpPr>
          <p:nvPr/>
        </p:nvSpPr>
        <p:spPr bwMode="auto">
          <a:xfrm>
            <a:off x="4283075" y="2895602"/>
            <a:ext cx="3841750" cy="376237"/>
          </a:xfrm>
          <a:prstGeom prst="rect">
            <a:avLst/>
          </a:prstGeom>
          <a:solidFill>
            <a:srgbClr val="92D050"/>
          </a:solidFill>
          <a:ln w="9525" algn="ctr">
            <a:solidFill>
              <a:schemeClr val="tx1"/>
            </a:solidFill>
            <a:miter lim="800000"/>
            <a:headEnd/>
            <a:tailEnd/>
          </a:ln>
        </p:spPr>
        <p:txBody>
          <a:bodyPr wrap="none" anchor="ctr"/>
          <a:lstStyle/>
          <a:p>
            <a:pPr fontAlgn="base">
              <a:spcBef>
                <a:spcPct val="0"/>
              </a:spcBef>
              <a:spcAft>
                <a:spcPct val="0"/>
              </a:spcAft>
            </a:pPr>
            <a:endParaRPr lang="en-US" altLang="en-US">
              <a:solidFill>
                <a:srgbClr val="000000"/>
              </a:solidFill>
              <a:latin typeface="Arial" charset="0"/>
              <a:cs typeface="Arial" charset="0"/>
            </a:endParaRPr>
          </a:p>
        </p:txBody>
      </p:sp>
      <p:sp>
        <p:nvSpPr>
          <p:cNvPr id="120834" name="Line 51"/>
          <p:cNvSpPr>
            <a:spLocks noChangeShapeType="1"/>
          </p:cNvSpPr>
          <p:nvPr/>
        </p:nvSpPr>
        <p:spPr bwMode="auto">
          <a:xfrm>
            <a:off x="3784600" y="1628775"/>
            <a:ext cx="0" cy="4413250"/>
          </a:xfrm>
          <a:prstGeom prst="line">
            <a:avLst/>
          </a:prstGeom>
          <a:noFill/>
          <a:ln w="9525">
            <a:solidFill>
              <a:schemeClr val="tx1"/>
            </a:solidFill>
            <a:round/>
            <a:headEnd/>
            <a:tailEnd/>
          </a:ln>
        </p:spPr>
        <p:txBody>
          <a:bodyPr/>
          <a:lstStyle/>
          <a:p>
            <a:pPr eaLnBrk="0" fontAlgn="base" hangingPunct="0">
              <a:lnSpc>
                <a:spcPct val="80000"/>
              </a:lnSpc>
              <a:spcBef>
                <a:spcPct val="20000"/>
              </a:spcBef>
              <a:spcAft>
                <a:spcPct val="40000"/>
              </a:spcAft>
              <a:buClr>
                <a:srgbClr val="000000"/>
              </a:buClr>
              <a:buSzPct val="100000"/>
              <a:buFontTx/>
              <a:buChar char="–"/>
            </a:pPr>
            <a:endParaRPr lang="en-US" sz="2000">
              <a:solidFill>
                <a:srgbClr val="000000"/>
              </a:solidFill>
              <a:latin typeface="Arial" charset="0"/>
              <a:cs typeface="Arial" charset="0"/>
            </a:endParaRPr>
          </a:p>
        </p:txBody>
      </p:sp>
      <p:sp>
        <p:nvSpPr>
          <p:cNvPr id="120835" name="Rectangle 8"/>
          <p:cNvSpPr>
            <a:spLocks noChangeArrowheads="1"/>
          </p:cNvSpPr>
          <p:nvPr/>
        </p:nvSpPr>
        <p:spPr bwMode="auto">
          <a:xfrm>
            <a:off x="954088" y="1693863"/>
            <a:ext cx="6794500" cy="290512"/>
          </a:xfrm>
          <a:prstGeom prst="rect">
            <a:avLst/>
          </a:prstGeom>
          <a:solidFill>
            <a:schemeClr val="accent1">
              <a:lumMod val="40000"/>
              <a:lumOff val="60000"/>
            </a:schemeClr>
          </a:solidFill>
          <a:ln w="9525" algn="ctr">
            <a:solidFill>
              <a:schemeClr val="tx1"/>
            </a:solidFill>
            <a:miter lim="800000"/>
            <a:headEnd/>
            <a:tailEnd/>
          </a:ln>
        </p:spPr>
        <p:txBody>
          <a:bodyPr wrap="none" anchor="ctr"/>
          <a:lstStyle/>
          <a:p>
            <a:pPr fontAlgn="base">
              <a:spcBef>
                <a:spcPct val="0"/>
              </a:spcBef>
              <a:spcAft>
                <a:spcPct val="0"/>
              </a:spcAft>
            </a:pPr>
            <a:endParaRPr lang="en-US" altLang="en-US">
              <a:solidFill>
                <a:srgbClr val="000000"/>
              </a:solidFill>
              <a:latin typeface="Arial" charset="0"/>
              <a:cs typeface="Arial" charset="0"/>
            </a:endParaRPr>
          </a:p>
        </p:txBody>
      </p:sp>
      <p:sp>
        <p:nvSpPr>
          <p:cNvPr id="120836" name="Rectangle 18"/>
          <p:cNvSpPr>
            <a:spLocks noChangeArrowheads="1"/>
          </p:cNvSpPr>
          <p:nvPr/>
        </p:nvSpPr>
        <p:spPr bwMode="auto">
          <a:xfrm>
            <a:off x="954088" y="2141540"/>
            <a:ext cx="4649789" cy="312737"/>
          </a:xfrm>
          <a:prstGeom prst="rect">
            <a:avLst/>
          </a:prstGeom>
          <a:solidFill>
            <a:srgbClr val="FFFF00"/>
          </a:solidFill>
          <a:ln w="9525" algn="ctr">
            <a:solidFill>
              <a:schemeClr val="tx1"/>
            </a:solidFill>
            <a:miter lim="800000"/>
            <a:headEnd/>
            <a:tailEnd/>
          </a:ln>
        </p:spPr>
        <p:txBody>
          <a:bodyPr wrap="none" anchor="ctr"/>
          <a:lstStyle/>
          <a:p>
            <a:pPr fontAlgn="base">
              <a:spcBef>
                <a:spcPct val="0"/>
              </a:spcBef>
              <a:spcAft>
                <a:spcPct val="0"/>
              </a:spcAft>
            </a:pPr>
            <a:endParaRPr lang="en-US" altLang="en-US">
              <a:solidFill>
                <a:srgbClr val="000000"/>
              </a:solidFill>
              <a:latin typeface="Arial" charset="0"/>
              <a:cs typeface="Arial" charset="0"/>
            </a:endParaRPr>
          </a:p>
        </p:txBody>
      </p:sp>
      <p:sp>
        <p:nvSpPr>
          <p:cNvPr id="120837" name="Rectangle 30"/>
          <p:cNvSpPr>
            <a:spLocks noChangeArrowheads="1"/>
          </p:cNvSpPr>
          <p:nvPr/>
        </p:nvSpPr>
        <p:spPr bwMode="auto">
          <a:xfrm>
            <a:off x="2289175" y="3967165"/>
            <a:ext cx="5226050" cy="376237"/>
          </a:xfrm>
          <a:prstGeom prst="rect">
            <a:avLst/>
          </a:prstGeom>
          <a:solidFill>
            <a:schemeClr val="accent2"/>
          </a:solidFill>
          <a:ln w="9525" algn="ctr">
            <a:solidFill>
              <a:schemeClr val="tx1"/>
            </a:solidFill>
            <a:miter lim="800000"/>
            <a:headEnd/>
            <a:tailEnd/>
          </a:ln>
        </p:spPr>
        <p:txBody>
          <a:bodyPr wrap="none" anchor="ctr"/>
          <a:lstStyle/>
          <a:p>
            <a:pPr fontAlgn="base">
              <a:spcBef>
                <a:spcPct val="0"/>
              </a:spcBef>
              <a:spcAft>
                <a:spcPct val="0"/>
              </a:spcAft>
            </a:pPr>
            <a:endParaRPr lang="en-US" altLang="en-US">
              <a:solidFill>
                <a:srgbClr val="000000"/>
              </a:solidFill>
              <a:latin typeface="Arial" charset="0"/>
              <a:cs typeface="Arial" charset="0"/>
            </a:endParaRPr>
          </a:p>
        </p:txBody>
      </p:sp>
      <p:sp>
        <p:nvSpPr>
          <p:cNvPr id="120839" name="Text Box 7"/>
          <p:cNvSpPr txBox="1">
            <a:spLocks noChangeArrowheads="1"/>
          </p:cNvSpPr>
          <p:nvPr/>
        </p:nvSpPr>
        <p:spPr bwMode="auto">
          <a:xfrm>
            <a:off x="752477" y="1260477"/>
            <a:ext cx="8181975" cy="307975"/>
          </a:xfrm>
          <a:prstGeom prst="rect">
            <a:avLst/>
          </a:prstGeom>
          <a:noFill/>
          <a:ln w="9525" algn="ctr">
            <a:noFill/>
            <a:miter lim="800000"/>
            <a:headEnd/>
            <a:tailEnd/>
          </a:ln>
        </p:spPr>
        <p:txBody>
          <a:bodyPr>
            <a:spAutoFit/>
          </a:bodyPr>
          <a:lstStyle/>
          <a:p>
            <a:pPr fontAlgn="base">
              <a:spcBef>
                <a:spcPct val="50000"/>
              </a:spcBef>
              <a:spcAft>
                <a:spcPct val="0"/>
              </a:spcAft>
            </a:pPr>
            <a:r>
              <a:rPr lang="en-US" altLang="en-US" sz="1400" b="1" dirty="0">
                <a:solidFill>
                  <a:srgbClr val="000000"/>
                </a:solidFill>
                <a:latin typeface="Arial" charset="0"/>
                <a:cs typeface="Arial" charset="0"/>
              </a:rPr>
              <a:t>                  Day1                     Day 2                   Day 3                             Day 4                      Day 5      </a:t>
            </a:r>
          </a:p>
        </p:txBody>
      </p:sp>
      <p:sp>
        <p:nvSpPr>
          <p:cNvPr id="120840" name="Text Box 20"/>
          <p:cNvSpPr txBox="1">
            <a:spLocks noChangeArrowheads="1"/>
          </p:cNvSpPr>
          <p:nvPr/>
        </p:nvSpPr>
        <p:spPr bwMode="auto">
          <a:xfrm>
            <a:off x="1892300" y="2122488"/>
            <a:ext cx="3608388" cy="400110"/>
          </a:xfrm>
          <a:prstGeom prst="rect">
            <a:avLst/>
          </a:prstGeom>
          <a:noFill/>
          <a:ln w="9525" algn="ctr">
            <a:noFill/>
            <a:miter lim="800000"/>
            <a:headEnd/>
            <a:tailEnd/>
          </a:ln>
        </p:spPr>
        <p:txBody>
          <a:bodyPr>
            <a:spAutoFit/>
          </a:bodyPr>
          <a:lstStyle/>
          <a:p>
            <a:pPr fontAlgn="base">
              <a:spcBef>
                <a:spcPct val="50000"/>
              </a:spcBef>
              <a:spcAft>
                <a:spcPct val="0"/>
              </a:spcAft>
            </a:pPr>
            <a:r>
              <a:rPr lang="en-US" altLang="en-US" sz="2000" dirty="0" smtClean="0">
                <a:solidFill>
                  <a:srgbClr val="000000"/>
                </a:solidFill>
                <a:latin typeface="Arial" charset="0"/>
                <a:cs typeface="Arial" charset="0"/>
              </a:rPr>
              <a:t>Fuel Distribution</a:t>
            </a:r>
            <a:endParaRPr lang="en-US" altLang="en-US" sz="2000" dirty="0">
              <a:solidFill>
                <a:srgbClr val="000000"/>
              </a:solidFill>
              <a:latin typeface="Arial" charset="0"/>
              <a:cs typeface="Arial" charset="0"/>
            </a:endParaRPr>
          </a:p>
        </p:txBody>
      </p:sp>
      <p:pic>
        <p:nvPicPr>
          <p:cNvPr id="120841" name="Picture 22" descr="KeyEvent"/>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274765" y="2173290"/>
            <a:ext cx="496887" cy="257175"/>
          </a:xfrm>
          <a:prstGeom prst="rect">
            <a:avLst/>
          </a:prstGeom>
          <a:noFill/>
          <a:ln w="9525">
            <a:noFill/>
            <a:miter lim="800000"/>
            <a:headEnd/>
            <a:tailEnd/>
          </a:ln>
        </p:spPr>
      </p:pic>
      <p:sp>
        <p:nvSpPr>
          <p:cNvPr id="120842" name="Text Box 32"/>
          <p:cNvSpPr txBox="1">
            <a:spLocks noChangeArrowheads="1"/>
          </p:cNvSpPr>
          <p:nvPr/>
        </p:nvSpPr>
        <p:spPr bwMode="auto">
          <a:xfrm>
            <a:off x="3281363" y="3992563"/>
            <a:ext cx="3700462" cy="400110"/>
          </a:xfrm>
          <a:prstGeom prst="rect">
            <a:avLst/>
          </a:prstGeom>
          <a:noFill/>
          <a:ln w="9525" algn="ctr">
            <a:noFill/>
            <a:miter lim="800000"/>
            <a:headEnd/>
            <a:tailEnd/>
          </a:ln>
        </p:spPr>
        <p:txBody>
          <a:bodyPr>
            <a:spAutoFit/>
          </a:bodyPr>
          <a:lstStyle/>
          <a:p>
            <a:pPr fontAlgn="base">
              <a:spcBef>
                <a:spcPct val="50000"/>
              </a:spcBef>
              <a:spcAft>
                <a:spcPct val="0"/>
              </a:spcAft>
            </a:pPr>
            <a:r>
              <a:rPr lang="en-US" altLang="en-US" sz="2000" dirty="0" smtClean="0">
                <a:solidFill>
                  <a:srgbClr val="000000"/>
                </a:solidFill>
                <a:latin typeface="Arial" charset="0"/>
                <a:cs typeface="Arial" charset="0"/>
              </a:rPr>
              <a:t>Patient Movement </a:t>
            </a:r>
            <a:endParaRPr lang="en-US" altLang="en-US" sz="2000" dirty="0">
              <a:solidFill>
                <a:srgbClr val="000000"/>
              </a:solidFill>
              <a:latin typeface="Arial" charset="0"/>
              <a:cs typeface="Arial" charset="0"/>
            </a:endParaRPr>
          </a:p>
        </p:txBody>
      </p:sp>
      <p:pic>
        <p:nvPicPr>
          <p:cNvPr id="120843" name="Picture 34" descr="KeyEvent"/>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474913" y="4040190"/>
            <a:ext cx="476250" cy="257175"/>
          </a:xfrm>
          <a:prstGeom prst="rect">
            <a:avLst/>
          </a:prstGeom>
          <a:noFill/>
          <a:ln w="9525">
            <a:noFill/>
            <a:miter lim="800000"/>
            <a:headEnd/>
            <a:tailEnd/>
          </a:ln>
        </p:spPr>
      </p:pic>
      <p:sp>
        <p:nvSpPr>
          <p:cNvPr id="120846" name="Line 49"/>
          <p:cNvSpPr>
            <a:spLocks noChangeShapeType="1"/>
          </p:cNvSpPr>
          <p:nvPr/>
        </p:nvSpPr>
        <p:spPr bwMode="auto">
          <a:xfrm>
            <a:off x="954088" y="1609725"/>
            <a:ext cx="0" cy="4413250"/>
          </a:xfrm>
          <a:prstGeom prst="line">
            <a:avLst/>
          </a:prstGeom>
          <a:noFill/>
          <a:ln w="9525">
            <a:solidFill>
              <a:schemeClr val="tx1"/>
            </a:solidFill>
            <a:round/>
            <a:headEnd/>
            <a:tailEnd/>
          </a:ln>
        </p:spPr>
        <p:txBody>
          <a:bodyPr/>
          <a:lstStyle/>
          <a:p>
            <a:pPr eaLnBrk="0" fontAlgn="base" hangingPunct="0">
              <a:lnSpc>
                <a:spcPct val="80000"/>
              </a:lnSpc>
              <a:spcBef>
                <a:spcPct val="20000"/>
              </a:spcBef>
              <a:spcAft>
                <a:spcPct val="40000"/>
              </a:spcAft>
              <a:buClr>
                <a:srgbClr val="000000"/>
              </a:buClr>
              <a:buSzPct val="100000"/>
              <a:buFontTx/>
              <a:buChar char="–"/>
            </a:pPr>
            <a:endParaRPr lang="en-US" sz="2000">
              <a:solidFill>
                <a:srgbClr val="000000"/>
              </a:solidFill>
              <a:latin typeface="Arial" charset="0"/>
              <a:cs typeface="Arial" charset="0"/>
            </a:endParaRPr>
          </a:p>
        </p:txBody>
      </p:sp>
      <p:sp>
        <p:nvSpPr>
          <p:cNvPr id="120847" name="Line 50"/>
          <p:cNvSpPr>
            <a:spLocks noChangeShapeType="1"/>
          </p:cNvSpPr>
          <p:nvPr/>
        </p:nvSpPr>
        <p:spPr bwMode="auto">
          <a:xfrm>
            <a:off x="2362200" y="1633538"/>
            <a:ext cx="0" cy="4413250"/>
          </a:xfrm>
          <a:prstGeom prst="line">
            <a:avLst/>
          </a:prstGeom>
          <a:noFill/>
          <a:ln w="9525">
            <a:solidFill>
              <a:schemeClr val="tx1"/>
            </a:solidFill>
            <a:round/>
            <a:headEnd/>
            <a:tailEnd/>
          </a:ln>
        </p:spPr>
        <p:txBody>
          <a:bodyPr/>
          <a:lstStyle/>
          <a:p>
            <a:pPr eaLnBrk="0" fontAlgn="base" hangingPunct="0">
              <a:lnSpc>
                <a:spcPct val="80000"/>
              </a:lnSpc>
              <a:spcBef>
                <a:spcPct val="20000"/>
              </a:spcBef>
              <a:spcAft>
                <a:spcPct val="40000"/>
              </a:spcAft>
              <a:buClr>
                <a:srgbClr val="000000"/>
              </a:buClr>
              <a:buSzPct val="100000"/>
              <a:buFontTx/>
              <a:buChar char="–"/>
            </a:pPr>
            <a:endParaRPr lang="en-US" sz="2000">
              <a:solidFill>
                <a:srgbClr val="000000"/>
              </a:solidFill>
              <a:latin typeface="Arial" charset="0"/>
              <a:cs typeface="Arial" charset="0"/>
            </a:endParaRPr>
          </a:p>
        </p:txBody>
      </p:sp>
      <p:sp>
        <p:nvSpPr>
          <p:cNvPr id="120848" name="Line 52"/>
          <p:cNvSpPr>
            <a:spLocks noChangeShapeType="1"/>
          </p:cNvSpPr>
          <p:nvPr/>
        </p:nvSpPr>
        <p:spPr bwMode="auto">
          <a:xfrm>
            <a:off x="5087938" y="1638300"/>
            <a:ext cx="0" cy="4413250"/>
          </a:xfrm>
          <a:prstGeom prst="line">
            <a:avLst/>
          </a:prstGeom>
          <a:noFill/>
          <a:ln w="9525">
            <a:solidFill>
              <a:schemeClr val="tx1"/>
            </a:solidFill>
            <a:round/>
            <a:headEnd/>
            <a:tailEnd/>
          </a:ln>
        </p:spPr>
        <p:txBody>
          <a:bodyPr/>
          <a:lstStyle/>
          <a:p>
            <a:pPr eaLnBrk="0" fontAlgn="base" hangingPunct="0">
              <a:lnSpc>
                <a:spcPct val="80000"/>
              </a:lnSpc>
              <a:spcBef>
                <a:spcPct val="20000"/>
              </a:spcBef>
              <a:spcAft>
                <a:spcPct val="40000"/>
              </a:spcAft>
              <a:buClr>
                <a:srgbClr val="000000"/>
              </a:buClr>
              <a:buSzPct val="100000"/>
              <a:buFontTx/>
              <a:buChar char="–"/>
            </a:pPr>
            <a:endParaRPr lang="en-US" sz="2000">
              <a:solidFill>
                <a:srgbClr val="000000"/>
              </a:solidFill>
              <a:latin typeface="Arial" charset="0"/>
              <a:cs typeface="Arial" charset="0"/>
            </a:endParaRPr>
          </a:p>
        </p:txBody>
      </p:sp>
      <p:sp>
        <p:nvSpPr>
          <p:cNvPr id="120849" name="Line 53"/>
          <p:cNvSpPr>
            <a:spLocks noChangeShapeType="1"/>
          </p:cNvSpPr>
          <p:nvPr/>
        </p:nvSpPr>
        <p:spPr bwMode="auto">
          <a:xfrm>
            <a:off x="6419850" y="1633538"/>
            <a:ext cx="0" cy="4413250"/>
          </a:xfrm>
          <a:prstGeom prst="line">
            <a:avLst/>
          </a:prstGeom>
          <a:noFill/>
          <a:ln w="9525">
            <a:solidFill>
              <a:schemeClr val="tx1"/>
            </a:solidFill>
            <a:round/>
            <a:headEnd/>
            <a:tailEnd/>
          </a:ln>
        </p:spPr>
        <p:txBody>
          <a:bodyPr/>
          <a:lstStyle/>
          <a:p>
            <a:pPr eaLnBrk="0" fontAlgn="base" hangingPunct="0">
              <a:lnSpc>
                <a:spcPct val="80000"/>
              </a:lnSpc>
              <a:spcBef>
                <a:spcPct val="20000"/>
              </a:spcBef>
              <a:spcAft>
                <a:spcPct val="40000"/>
              </a:spcAft>
              <a:buClr>
                <a:srgbClr val="000000"/>
              </a:buClr>
              <a:buSzPct val="100000"/>
              <a:buFontTx/>
              <a:buChar char="–"/>
            </a:pPr>
            <a:endParaRPr lang="en-US" sz="2000">
              <a:solidFill>
                <a:srgbClr val="000000"/>
              </a:solidFill>
              <a:latin typeface="Arial" charset="0"/>
              <a:cs typeface="Arial" charset="0"/>
            </a:endParaRPr>
          </a:p>
        </p:txBody>
      </p:sp>
      <p:sp>
        <p:nvSpPr>
          <p:cNvPr id="120850" name="Line 54"/>
          <p:cNvSpPr>
            <a:spLocks noChangeShapeType="1"/>
          </p:cNvSpPr>
          <p:nvPr/>
        </p:nvSpPr>
        <p:spPr bwMode="auto">
          <a:xfrm>
            <a:off x="7748588" y="1628775"/>
            <a:ext cx="0" cy="4413250"/>
          </a:xfrm>
          <a:prstGeom prst="line">
            <a:avLst/>
          </a:prstGeom>
          <a:noFill/>
          <a:ln w="9525">
            <a:solidFill>
              <a:schemeClr val="tx1"/>
            </a:solidFill>
            <a:round/>
            <a:headEnd/>
            <a:tailEnd/>
          </a:ln>
        </p:spPr>
        <p:txBody>
          <a:bodyPr/>
          <a:lstStyle/>
          <a:p>
            <a:pPr eaLnBrk="0" fontAlgn="base" hangingPunct="0">
              <a:lnSpc>
                <a:spcPct val="80000"/>
              </a:lnSpc>
              <a:spcBef>
                <a:spcPct val="20000"/>
              </a:spcBef>
              <a:spcAft>
                <a:spcPct val="40000"/>
              </a:spcAft>
              <a:buClr>
                <a:srgbClr val="000000"/>
              </a:buClr>
              <a:buSzPct val="100000"/>
              <a:buFontTx/>
              <a:buChar char="–"/>
            </a:pPr>
            <a:endParaRPr lang="en-US" sz="2000" b="1">
              <a:solidFill>
                <a:srgbClr val="000000"/>
              </a:solidFill>
              <a:latin typeface="Arial" charset="0"/>
              <a:cs typeface="Arial" charset="0"/>
            </a:endParaRPr>
          </a:p>
        </p:txBody>
      </p:sp>
      <p:sp>
        <p:nvSpPr>
          <p:cNvPr id="120851" name="Text Box 48"/>
          <p:cNvSpPr txBox="1">
            <a:spLocks noChangeArrowheads="1"/>
          </p:cNvSpPr>
          <p:nvPr/>
        </p:nvSpPr>
        <p:spPr bwMode="auto">
          <a:xfrm>
            <a:off x="1792290" y="1651000"/>
            <a:ext cx="4181475" cy="400110"/>
          </a:xfrm>
          <a:prstGeom prst="rect">
            <a:avLst/>
          </a:prstGeom>
          <a:noFill/>
          <a:ln w="9525" algn="ctr">
            <a:noFill/>
            <a:miter lim="800000"/>
            <a:headEnd/>
            <a:tailEnd/>
          </a:ln>
        </p:spPr>
        <p:txBody>
          <a:bodyPr>
            <a:spAutoFit/>
          </a:bodyPr>
          <a:lstStyle/>
          <a:p>
            <a:pPr fontAlgn="base">
              <a:spcBef>
                <a:spcPct val="50000"/>
              </a:spcBef>
              <a:spcAft>
                <a:spcPct val="0"/>
              </a:spcAft>
            </a:pPr>
            <a:r>
              <a:rPr lang="en-US" altLang="en-US" sz="2000" dirty="0" smtClean="0">
                <a:latin typeface="Arial" charset="0"/>
                <a:cs typeface="Arial" charset="0"/>
              </a:rPr>
              <a:t>Cyber Intrusion</a:t>
            </a:r>
            <a:endParaRPr lang="en-US" altLang="en-US" sz="2000" dirty="0">
              <a:latin typeface="Arial" charset="0"/>
              <a:cs typeface="Arial" charset="0"/>
            </a:endParaRPr>
          </a:p>
        </p:txBody>
      </p:sp>
      <p:sp>
        <p:nvSpPr>
          <p:cNvPr id="120852" name="Rectangle 42"/>
          <p:cNvSpPr>
            <a:spLocks noChangeArrowheads="1"/>
          </p:cNvSpPr>
          <p:nvPr/>
        </p:nvSpPr>
        <p:spPr bwMode="auto">
          <a:xfrm>
            <a:off x="1870077" y="2627315"/>
            <a:ext cx="2301875" cy="376237"/>
          </a:xfrm>
          <a:prstGeom prst="rect">
            <a:avLst/>
          </a:prstGeom>
          <a:solidFill>
            <a:srgbClr val="00B0F0"/>
          </a:solidFill>
          <a:ln w="9525" algn="ctr">
            <a:solidFill>
              <a:schemeClr val="tx1"/>
            </a:solidFill>
            <a:miter lim="800000"/>
            <a:headEnd/>
            <a:tailEnd/>
          </a:ln>
        </p:spPr>
        <p:txBody>
          <a:bodyPr wrap="none" anchor="ctr"/>
          <a:lstStyle/>
          <a:p>
            <a:pPr fontAlgn="base">
              <a:spcBef>
                <a:spcPct val="0"/>
              </a:spcBef>
              <a:spcAft>
                <a:spcPct val="0"/>
              </a:spcAft>
            </a:pPr>
            <a:endParaRPr lang="en-US" altLang="en-US">
              <a:solidFill>
                <a:srgbClr val="000000"/>
              </a:solidFill>
              <a:latin typeface="Arial" charset="0"/>
              <a:cs typeface="Arial" charset="0"/>
            </a:endParaRPr>
          </a:p>
        </p:txBody>
      </p:sp>
      <p:pic>
        <p:nvPicPr>
          <p:cNvPr id="120853" name="Picture 46" descr="KeyEvent"/>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941513" y="2684465"/>
            <a:ext cx="476250" cy="257175"/>
          </a:xfrm>
          <a:prstGeom prst="rect">
            <a:avLst/>
          </a:prstGeom>
          <a:noFill/>
          <a:ln w="9525">
            <a:noFill/>
            <a:miter lim="800000"/>
            <a:headEnd/>
            <a:tailEnd/>
          </a:ln>
        </p:spPr>
      </p:pic>
      <p:sp>
        <p:nvSpPr>
          <p:cNvPr id="120854" name="Text Box 44"/>
          <p:cNvSpPr txBox="1">
            <a:spLocks noChangeArrowheads="1"/>
          </p:cNvSpPr>
          <p:nvPr/>
        </p:nvSpPr>
        <p:spPr bwMode="auto">
          <a:xfrm>
            <a:off x="2428877" y="2635250"/>
            <a:ext cx="1920875" cy="400110"/>
          </a:xfrm>
          <a:prstGeom prst="rect">
            <a:avLst/>
          </a:prstGeom>
          <a:noFill/>
          <a:ln w="9525" algn="ctr">
            <a:noFill/>
            <a:miter lim="800000"/>
            <a:headEnd/>
            <a:tailEnd/>
          </a:ln>
        </p:spPr>
        <p:txBody>
          <a:bodyPr>
            <a:spAutoFit/>
          </a:bodyPr>
          <a:lstStyle/>
          <a:p>
            <a:pPr fontAlgn="base">
              <a:spcBef>
                <a:spcPct val="50000"/>
              </a:spcBef>
              <a:spcAft>
                <a:spcPct val="0"/>
              </a:spcAft>
            </a:pPr>
            <a:r>
              <a:rPr lang="en-US" altLang="en-US" sz="2000" dirty="0" smtClean="0">
                <a:solidFill>
                  <a:srgbClr val="000000"/>
                </a:solidFill>
                <a:latin typeface="Arial" charset="0"/>
                <a:cs typeface="Arial" charset="0"/>
              </a:rPr>
              <a:t>CRAF</a:t>
            </a:r>
            <a:endParaRPr lang="en-US" altLang="en-US" sz="2000" dirty="0">
              <a:solidFill>
                <a:srgbClr val="000000"/>
              </a:solidFill>
              <a:latin typeface="Arial" charset="0"/>
              <a:cs typeface="Arial" charset="0"/>
            </a:endParaRPr>
          </a:p>
        </p:txBody>
      </p:sp>
      <p:sp>
        <p:nvSpPr>
          <p:cNvPr id="120855" name="Rectangle 30"/>
          <p:cNvSpPr>
            <a:spLocks noChangeArrowheads="1"/>
          </p:cNvSpPr>
          <p:nvPr/>
        </p:nvSpPr>
        <p:spPr bwMode="auto">
          <a:xfrm>
            <a:off x="1235075" y="4608515"/>
            <a:ext cx="4495800" cy="376237"/>
          </a:xfrm>
          <a:prstGeom prst="rect">
            <a:avLst/>
          </a:prstGeom>
          <a:gradFill rotWithShape="1">
            <a:gsLst>
              <a:gs pos="0">
                <a:srgbClr val="990099">
                  <a:alpha val="50998"/>
                </a:srgbClr>
              </a:gs>
              <a:gs pos="100000">
                <a:srgbClr val="470047">
                  <a:alpha val="51999"/>
                </a:srgbClr>
              </a:gs>
            </a:gsLst>
            <a:lin ang="0" scaled="1"/>
          </a:gradFill>
          <a:ln w="9525" algn="ctr">
            <a:solidFill>
              <a:schemeClr val="tx1"/>
            </a:solidFill>
            <a:miter lim="800000"/>
            <a:headEnd/>
            <a:tailEnd/>
          </a:ln>
        </p:spPr>
        <p:txBody>
          <a:bodyPr wrap="none" anchor="ctr"/>
          <a:lstStyle/>
          <a:p>
            <a:pPr fontAlgn="base">
              <a:spcBef>
                <a:spcPct val="0"/>
              </a:spcBef>
              <a:spcAft>
                <a:spcPct val="0"/>
              </a:spcAft>
            </a:pPr>
            <a:endParaRPr lang="en-US" altLang="en-US">
              <a:solidFill>
                <a:srgbClr val="000000"/>
              </a:solidFill>
              <a:latin typeface="Arial" charset="0"/>
              <a:cs typeface="Arial" charset="0"/>
            </a:endParaRPr>
          </a:p>
        </p:txBody>
      </p:sp>
      <p:sp>
        <p:nvSpPr>
          <p:cNvPr id="120856" name="Text Box 32"/>
          <p:cNvSpPr txBox="1">
            <a:spLocks noChangeArrowheads="1"/>
          </p:cNvSpPr>
          <p:nvPr/>
        </p:nvSpPr>
        <p:spPr bwMode="auto">
          <a:xfrm>
            <a:off x="1952627" y="4616450"/>
            <a:ext cx="3876675" cy="400110"/>
          </a:xfrm>
          <a:prstGeom prst="rect">
            <a:avLst/>
          </a:prstGeom>
          <a:noFill/>
          <a:ln w="9525" algn="ctr">
            <a:noFill/>
            <a:miter lim="800000"/>
            <a:headEnd/>
            <a:tailEnd/>
          </a:ln>
        </p:spPr>
        <p:txBody>
          <a:bodyPr>
            <a:spAutoFit/>
          </a:bodyPr>
          <a:lstStyle/>
          <a:p>
            <a:pPr fontAlgn="base">
              <a:spcBef>
                <a:spcPct val="50000"/>
              </a:spcBef>
              <a:spcAft>
                <a:spcPct val="0"/>
              </a:spcAft>
            </a:pPr>
            <a:r>
              <a:rPr lang="en-US" altLang="en-US" sz="2000" dirty="0" smtClean="0">
                <a:solidFill>
                  <a:srgbClr val="000000"/>
                </a:solidFill>
                <a:latin typeface="Arial" charset="0"/>
                <a:cs typeface="Arial" charset="0"/>
              </a:rPr>
              <a:t>MOTSU</a:t>
            </a:r>
            <a:endParaRPr lang="en-US" altLang="en-US" sz="2000" dirty="0">
              <a:solidFill>
                <a:srgbClr val="000000"/>
              </a:solidFill>
              <a:latin typeface="Arial" charset="0"/>
              <a:cs typeface="Arial" charset="0"/>
            </a:endParaRPr>
          </a:p>
        </p:txBody>
      </p:sp>
      <p:pic>
        <p:nvPicPr>
          <p:cNvPr id="120857" name="Picture 34" descr="KeyEvent"/>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395413" y="4694240"/>
            <a:ext cx="476250" cy="257175"/>
          </a:xfrm>
          <a:prstGeom prst="rect">
            <a:avLst/>
          </a:prstGeom>
          <a:noFill/>
          <a:ln w="9525">
            <a:noFill/>
            <a:miter lim="800000"/>
            <a:headEnd/>
            <a:tailEnd/>
          </a:ln>
        </p:spPr>
      </p:pic>
      <p:sp>
        <p:nvSpPr>
          <p:cNvPr id="120861" name="Rectangle 42"/>
          <p:cNvSpPr>
            <a:spLocks noChangeArrowheads="1"/>
          </p:cNvSpPr>
          <p:nvPr/>
        </p:nvSpPr>
        <p:spPr bwMode="auto">
          <a:xfrm>
            <a:off x="2886077" y="3427415"/>
            <a:ext cx="4333873" cy="376237"/>
          </a:xfrm>
          <a:prstGeom prst="rect">
            <a:avLst/>
          </a:prstGeom>
          <a:solidFill>
            <a:srgbClr val="92D050"/>
          </a:solidFill>
          <a:ln w="9525" algn="ctr">
            <a:solidFill>
              <a:srgbClr val="92D050"/>
            </a:solidFill>
            <a:miter lim="800000"/>
            <a:headEnd/>
            <a:tailEnd/>
          </a:ln>
        </p:spPr>
        <p:txBody>
          <a:bodyPr wrap="none" anchor="ctr"/>
          <a:lstStyle/>
          <a:p>
            <a:pPr fontAlgn="base">
              <a:spcBef>
                <a:spcPct val="0"/>
              </a:spcBef>
              <a:spcAft>
                <a:spcPct val="0"/>
              </a:spcAft>
            </a:pPr>
            <a:endParaRPr lang="en-US" altLang="en-US">
              <a:solidFill>
                <a:srgbClr val="000000"/>
              </a:solidFill>
              <a:latin typeface="Arial" charset="0"/>
              <a:cs typeface="Arial" charset="0"/>
            </a:endParaRPr>
          </a:p>
        </p:txBody>
      </p:sp>
      <p:pic>
        <p:nvPicPr>
          <p:cNvPr id="120862" name="Picture 46" descr="KeyEvent"/>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043238" y="3462340"/>
            <a:ext cx="476250" cy="257175"/>
          </a:xfrm>
          <a:prstGeom prst="rect">
            <a:avLst/>
          </a:prstGeom>
          <a:noFill/>
          <a:ln w="9525">
            <a:noFill/>
            <a:miter lim="800000"/>
            <a:headEnd/>
            <a:tailEnd/>
          </a:ln>
        </p:spPr>
      </p:pic>
      <p:sp>
        <p:nvSpPr>
          <p:cNvPr id="120863" name="Text Box 44"/>
          <p:cNvSpPr txBox="1">
            <a:spLocks noChangeArrowheads="1"/>
          </p:cNvSpPr>
          <p:nvPr/>
        </p:nvSpPr>
        <p:spPr bwMode="auto">
          <a:xfrm>
            <a:off x="3538537" y="3440113"/>
            <a:ext cx="3833815" cy="384721"/>
          </a:xfrm>
          <a:prstGeom prst="rect">
            <a:avLst/>
          </a:prstGeom>
          <a:noFill/>
          <a:ln w="9525" algn="ctr">
            <a:noFill/>
            <a:miter lim="800000"/>
            <a:headEnd/>
            <a:tailEnd/>
          </a:ln>
        </p:spPr>
        <p:txBody>
          <a:bodyPr wrap="square">
            <a:spAutoFit/>
          </a:bodyPr>
          <a:lstStyle/>
          <a:p>
            <a:pPr fontAlgn="base">
              <a:spcBef>
                <a:spcPct val="50000"/>
              </a:spcBef>
              <a:spcAft>
                <a:spcPct val="0"/>
              </a:spcAft>
            </a:pPr>
            <a:r>
              <a:rPr lang="en-US" altLang="en-US" sz="1900" dirty="0">
                <a:solidFill>
                  <a:srgbClr val="000000"/>
                </a:solidFill>
                <a:latin typeface="Arial" charset="0"/>
                <a:cs typeface="Arial" charset="0"/>
              </a:rPr>
              <a:t> </a:t>
            </a:r>
            <a:r>
              <a:rPr lang="en-US" altLang="en-US" sz="1900" dirty="0" smtClean="0">
                <a:solidFill>
                  <a:srgbClr val="000000"/>
                </a:solidFill>
                <a:latin typeface="Arial" charset="0"/>
                <a:cs typeface="Arial" charset="0"/>
              </a:rPr>
              <a:t>Commercial Risk Management</a:t>
            </a:r>
            <a:endParaRPr lang="en-US" altLang="en-US" sz="1900" dirty="0">
              <a:solidFill>
                <a:srgbClr val="000000"/>
              </a:solidFill>
              <a:latin typeface="Arial" charset="0"/>
              <a:cs typeface="Arial" charset="0"/>
            </a:endParaRPr>
          </a:p>
        </p:txBody>
      </p:sp>
      <p:sp>
        <p:nvSpPr>
          <p:cNvPr id="120864" name="Text Box 26"/>
          <p:cNvSpPr txBox="1">
            <a:spLocks noChangeArrowheads="1"/>
          </p:cNvSpPr>
          <p:nvPr/>
        </p:nvSpPr>
        <p:spPr bwMode="auto">
          <a:xfrm>
            <a:off x="4365625" y="2676525"/>
            <a:ext cx="2141538" cy="400110"/>
          </a:xfrm>
          <a:prstGeom prst="rect">
            <a:avLst/>
          </a:prstGeom>
          <a:noFill/>
          <a:ln w="9525" algn="ctr">
            <a:noFill/>
            <a:miter lim="800000"/>
            <a:headEnd/>
            <a:tailEnd/>
          </a:ln>
        </p:spPr>
        <p:txBody>
          <a:bodyPr>
            <a:spAutoFit/>
          </a:bodyPr>
          <a:lstStyle/>
          <a:p>
            <a:pPr fontAlgn="base">
              <a:spcBef>
                <a:spcPct val="50000"/>
              </a:spcBef>
              <a:spcAft>
                <a:spcPct val="0"/>
              </a:spcAft>
            </a:pPr>
            <a:endParaRPr lang="en-US" altLang="en-US" sz="2000">
              <a:solidFill>
                <a:srgbClr val="000000"/>
              </a:solidFill>
              <a:latin typeface="Arial" charset="0"/>
              <a:cs typeface="Arial" charset="0"/>
            </a:endParaRPr>
          </a:p>
        </p:txBody>
      </p:sp>
      <p:pic>
        <p:nvPicPr>
          <p:cNvPr id="120865" name="Picture 22" descr="KeyEvent"/>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7053049" y="1713945"/>
            <a:ext cx="496887" cy="257175"/>
          </a:xfrm>
          <a:prstGeom prst="rect">
            <a:avLst/>
          </a:prstGeom>
          <a:noFill/>
          <a:ln w="9525">
            <a:noFill/>
            <a:miter lim="800000"/>
            <a:headEnd/>
            <a:tailEnd/>
          </a:ln>
        </p:spPr>
      </p:pic>
      <p:pic>
        <p:nvPicPr>
          <p:cNvPr id="120866" name="Picture 46" descr="KeyEvent"/>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313238" y="2954340"/>
            <a:ext cx="476250" cy="257175"/>
          </a:xfrm>
          <a:prstGeom prst="rect">
            <a:avLst/>
          </a:prstGeom>
          <a:noFill/>
          <a:ln w="9525">
            <a:noFill/>
            <a:miter lim="800000"/>
            <a:headEnd/>
            <a:tailEnd/>
          </a:ln>
        </p:spPr>
      </p:pic>
      <p:sp>
        <p:nvSpPr>
          <p:cNvPr id="120867" name="Rectangle 48"/>
          <p:cNvSpPr>
            <a:spLocks noChangeArrowheads="1"/>
          </p:cNvSpPr>
          <p:nvPr/>
        </p:nvSpPr>
        <p:spPr bwMode="auto">
          <a:xfrm>
            <a:off x="4789488" y="2905125"/>
            <a:ext cx="1265090" cy="400110"/>
          </a:xfrm>
          <a:prstGeom prst="rect">
            <a:avLst/>
          </a:prstGeom>
          <a:noFill/>
          <a:ln w="9525">
            <a:noFill/>
            <a:miter lim="800000"/>
            <a:headEnd/>
            <a:tailEnd/>
          </a:ln>
        </p:spPr>
        <p:txBody>
          <a:bodyPr wrap="none">
            <a:spAutoFit/>
          </a:bodyPr>
          <a:lstStyle/>
          <a:p>
            <a:pPr fontAlgn="base">
              <a:spcBef>
                <a:spcPct val="50000"/>
              </a:spcBef>
              <a:spcAft>
                <a:spcPct val="0"/>
              </a:spcAft>
            </a:pPr>
            <a:r>
              <a:rPr lang="en-US" altLang="en-US" sz="2000" dirty="0">
                <a:solidFill>
                  <a:srgbClr val="000000"/>
                </a:solidFill>
                <a:latin typeface="Arial" charset="0"/>
                <a:cs typeface="Arial" charset="0"/>
              </a:rPr>
              <a:t> </a:t>
            </a:r>
            <a:r>
              <a:rPr lang="en-US" altLang="en-US" sz="2000" dirty="0" smtClean="0">
                <a:solidFill>
                  <a:srgbClr val="000000"/>
                </a:solidFill>
                <a:latin typeface="Arial" charset="0"/>
                <a:cs typeface="Arial" charset="0"/>
              </a:rPr>
              <a:t>Port Ops</a:t>
            </a:r>
            <a:endParaRPr lang="en-US" altLang="en-US" sz="2000" dirty="0">
              <a:solidFill>
                <a:srgbClr val="000000"/>
              </a:solidFill>
              <a:latin typeface="Arial" charset="0"/>
              <a:cs typeface="Arial" charset="0"/>
            </a:endParaRPr>
          </a:p>
        </p:txBody>
      </p:sp>
      <p:sp>
        <p:nvSpPr>
          <p:cNvPr id="36" name="Rectangle 27"/>
          <p:cNvSpPr txBox="1">
            <a:spLocks noChangeArrowheads="1"/>
          </p:cNvSpPr>
          <p:nvPr/>
        </p:nvSpPr>
        <p:spPr bwMode="auto">
          <a:xfrm>
            <a:off x="657327" y="101510"/>
            <a:ext cx="8029475" cy="819150"/>
          </a:xfrm>
          <a:prstGeom prst="rect">
            <a:avLst/>
          </a:prstGeom>
          <a:noFill/>
          <a:ln>
            <a:miter lim="800000"/>
            <a:headEnd/>
            <a:tailEnd/>
          </a:ln>
        </p:spPr>
        <p:txBody>
          <a:bodyPr lIns="68577" tIns="34289" rIns="68577" bIns="34289" anchor="ctr"/>
          <a:lstStyle/>
          <a:p>
            <a:pPr algn="r" defTabSz="914355" eaLnBrk="0" fontAlgn="base" hangingPunct="0">
              <a:spcBef>
                <a:spcPct val="0"/>
              </a:spcBef>
              <a:spcAft>
                <a:spcPct val="0"/>
              </a:spcAft>
              <a:defRPr/>
            </a:pPr>
            <a:r>
              <a:rPr lang="en-US" sz="2800" b="1" i="1" kern="0" cap="all" dirty="0" smtClean="0">
                <a:solidFill>
                  <a:srgbClr val="7030A0"/>
                </a:solidFill>
                <a:ea typeface="MS PGothic" pitchFamily="34" charset="-128"/>
              </a:rPr>
              <a:t>LEVEL 1 – RIBBON CHART</a:t>
            </a:r>
            <a:endParaRPr lang="en-US" sz="2800" b="1" i="1" kern="0" cap="all" dirty="0">
              <a:solidFill>
                <a:srgbClr val="7030A0"/>
              </a:solidFill>
              <a:ea typeface="MS PGothic" pitchFamily="34" charset="-128"/>
            </a:endParaRPr>
          </a:p>
        </p:txBody>
      </p:sp>
    </p:spTree>
    <p:extLst>
      <p:ext uri="{BB962C8B-B14F-4D97-AF65-F5344CB8AC3E}">
        <p14:creationId xmlns:p14="http://schemas.microsoft.com/office/powerpoint/2010/main" val="87502497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405631" y="1571819"/>
            <a:ext cx="8185919" cy="4624974"/>
          </a:xfrm>
          <a:prstGeom prst="rect">
            <a:avLst/>
          </a:prstGeom>
        </p:spPr>
      </p:pic>
      <p:sp>
        <p:nvSpPr>
          <p:cNvPr id="3" name="Rectangle 27"/>
          <p:cNvSpPr txBox="1">
            <a:spLocks noChangeArrowheads="1"/>
          </p:cNvSpPr>
          <p:nvPr/>
        </p:nvSpPr>
        <p:spPr bwMode="auto">
          <a:xfrm>
            <a:off x="657327" y="101510"/>
            <a:ext cx="8029475" cy="819150"/>
          </a:xfrm>
          <a:prstGeom prst="rect">
            <a:avLst/>
          </a:prstGeom>
          <a:noFill/>
          <a:ln>
            <a:miter lim="800000"/>
            <a:headEnd/>
            <a:tailEnd/>
          </a:ln>
        </p:spPr>
        <p:txBody>
          <a:bodyPr lIns="68577" tIns="34289" rIns="68577" bIns="34289" anchor="ctr"/>
          <a:lstStyle/>
          <a:p>
            <a:pPr algn="r" defTabSz="914355" eaLnBrk="0" fontAlgn="base" hangingPunct="0">
              <a:spcBef>
                <a:spcPct val="0"/>
              </a:spcBef>
              <a:spcAft>
                <a:spcPct val="0"/>
              </a:spcAft>
              <a:defRPr/>
            </a:pPr>
            <a:r>
              <a:rPr lang="en-US" sz="2800" b="1" i="1" kern="0" cap="all" dirty="0" smtClean="0">
                <a:solidFill>
                  <a:srgbClr val="7030A0"/>
                </a:solidFill>
                <a:ea typeface="MS PGothic" pitchFamily="34" charset="-128"/>
              </a:rPr>
              <a:t>LEVEL 2 - QUAD CHART</a:t>
            </a:r>
            <a:endParaRPr lang="en-US" sz="2800" b="1" i="1" kern="0" cap="all" dirty="0">
              <a:solidFill>
                <a:srgbClr val="7030A0"/>
              </a:solidFill>
              <a:ea typeface="MS PGothic" pitchFamily="34" charset="-128"/>
            </a:endParaRPr>
          </a:p>
        </p:txBody>
      </p:sp>
    </p:spTree>
    <p:extLst>
      <p:ext uri="{BB962C8B-B14F-4D97-AF65-F5344CB8AC3E}">
        <p14:creationId xmlns:p14="http://schemas.microsoft.com/office/powerpoint/2010/main" val="2727909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3">
            <a:extLst>
              <a:ext uri="{28A0092B-C50C-407E-A947-70E740481C1C}">
                <a14:useLocalDpi xmlns:a14="http://schemas.microsoft.com/office/drawing/2010/main" val="0"/>
              </a:ext>
            </a:extLst>
          </a:blip>
          <a:srcRect/>
          <a:stretch>
            <a:fillRect/>
          </a:stretch>
        </p:blipFill>
        <p:spPr bwMode="auto">
          <a:xfrm>
            <a:off x="924025" y="1590674"/>
            <a:ext cx="7619900" cy="4524376"/>
          </a:xfrm>
          <a:prstGeom prst="rect">
            <a:avLst/>
          </a:prstGeom>
          <a:noFill/>
          <a:ln w="15875" cmpd="sng">
            <a:solidFill>
              <a:schemeClr val="tx1"/>
            </a:solidFill>
          </a:ln>
        </p:spPr>
      </p:pic>
      <p:sp>
        <p:nvSpPr>
          <p:cNvPr id="3" name="Rectangle 27"/>
          <p:cNvSpPr txBox="1">
            <a:spLocks noChangeArrowheads="1"/>
          </p:cNvSpPr>
          <p:nvPr/>
        </p:nvSpPr>
        <p:spPr bwMode="auto">
          <a:xfrm>
            <a:off x="625054" y="17018"/>
            <a:ext cx="8029475" cy="819150"/>
          </a:xfrm>
          <a:prstGeom prst="rect">
            <a:avLst/>
          </a:prstGeom>
          <a:noFill/>
          <a:ln>
            <a:miter lim="800000"/>
            <a:headEnd/>
            <a:tailEnd/>
          </a:ln>
        </p:spPr>
        <p:txBody>
          <a:bodyPr lIns="68577" tIns="34289" rIns="68577" bIns="34289" anchor="ctr"/>
          <a:lstStyle/>
          <a:p>
            <a:pPr algn="r" defTabSz="914355" eaLnBrk="0" fontAlgn="base" hangingPunct="0">
              <a:spcBef>
                <a:spcPct val="0"/>
              </a:spcBef>
              <a:spcAft>
                <a:spcPct val="0"/>
              </a:spcAft>
              <a:defRPr/>
            </a:pPr>
            <a:r>
              <a:rPr lang="en-US" sz="2800" b="1" i="1" kern="0" cap="all" dirty="0" smtClean="0">
                <a:solidFill>
                  <a:srgbClr val="7030A0"/>
                </a:solidFill>
                <a:ea typeface="MS PGothic" pitchFamily="34" charset="-128"/>
              </a:rPr>
              <a:t>LEVEL </a:t>
            </a:r>
            <a:r>
              <a:rPr lang="en-US" sz="2800" b="1" i="1" kern="0" cap="all" dirty="0" smtClean="0">
                <a:solidFill>
                  <a:srgbClr val="7030A0"/>
                </a:solidFill>
                <a:ea typeface="MS PGothic" pitchFamily="34" charset="-128"/>
              </a:rPr>
              <a:t>2 (quad v2)</a:t>
            </a:r>
            <a:endParaRPr lang="en-US" sz="2800" b="1" i="1" kern="0" cap="all" dirty="0">
              <a:solidFill>
                <a:srgbClr val="7030A0"/>
              </a:solidFill>
              <a:ea typeface="MS PGothic" pitchFamily="34" charset="-128"/>
            </a:endParaRPr>
          </a:p>
        </p:txBody>
      </p:sp>
    </p:spTree>
    <p:extLst>
      <p:ext uri="{BB962C8B-B14F-4D97-AF65-F5344CB8AC3E}">
        <p14:creationId xmlns:p14="http://schemas.microsoft.com/office/powerpoint/2010/main" val="3696150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77078" y="1676400"/>
            <a:ext cx="7212563" cy="4247317"/>
          </a:xfrm>
          <a:prstGeom prst="rect">
            <a:avLst/>
          </a:prstGeom>
          <a:noFill/>
        </p:spPr>
        <p:txBody>
          <a:bodyPr wrap="square" rtlCol="0">
            <a:spAutoFit/>
          </a:bodyPr>
          <a:lstStyle/>
          <a:p>
            <a:r>
              <a:rPr lang="en-US" dirty="0"/>
              <a:t>Creating a Level 3 Chart is a natural follow on to the inject development. </a:t>
            </a:r>
          </a:p>
          <a:p>
            <a:endParaRPr lang="en-US" dirty="0"/>
          </a:p>
          <a:p>
            <a:r>
              <a:rPr lang="en-US" dirty="0"/>
              <a:t>The Level 1 chart provides a general timeline for the duration of the storyline. Other MSEL Writers can see possible storylines that can be leveraged off of or conflicts that may arise due to events that the Training Audience (TA) are engaged in.</a:t>
            </a:r>
          </a:p>
          <a:p>
            <a:endParaRPr lang="en-US" dirty="0"/>
          </a:p>
          <a:p>
            <a:r>
              <a:rPr lang="en-US" dirty="0"/>
              <a:t>The Level 2 chart provides more details as to the date and time of injects that are needed to stimulate the TA. The injects steer the TA to reach the intended outcome needed to complete the training objective.  </a:t>
            </a:r>
          </a:p>
          <a:p>
            <a:endParaRPr lang="en-US" dirty="0"/>
          </a:p>
          <a:p>
            <a:r>
              <a:rPr lang="en-US" dirty="0"/>
              <a:t>The Level 3 Charts are the minute by minute detailed  stream of information that is sent to the TA. It is very important to answer the 5 “</a:t>
            </a:r>
            <a:r>
              <a:rPr lang="en-US" dirty="0" err="1"/>
              <a:t>Ws</a:t>
            </a:r>
            <a:r>
              <a:rPr lang="en-US" dirty="0"/>
              <a:t>” and to remember… Garbage in, Garbage out</a:t>
            </a:r>
          </a:p>
          <a:p>
            <a:endParaRPr lang="en-US" dirty="0"/>
          </a:p>
        </p:txBody>
      </p:sp>
      <p:sp>
        <p:nvSpPr>
          <p:cNvPr id="4" name="TextBox 3"/>
          <p:cNvSpPr txBox="1"/>
          <p:nvPr/>
        </p:nvSpPr>
        <p:spPr>
          <a:xfrm rot="19090514">
            <a:off x="-11684311" y="2384094"/>
            <a:ext cx="8331200" cy="1015663"/>
          </a:xfrm>
          <a:prstGeom prst="rect">
            <a:avLst/>
          </a:prstGeom>
          <a:noFill/>
        </p:spPr>
        <p:txBody>
          <a:bodyPr wrap="square" rtlCol="0">
            <a:spAutoFit/>
          </a:bodyPr>
          <a:lstStyle/>
          <a:p>
            <a:r>
              <a:rPr lang="en-US" sz="6000" dirty="0">
                <a:solidFill>
                  <a:srgbClr val="FF0000"/>
                </a:solidFill>
              </a:rPr>
              <a:t>Need more info </a:t>
            </a:r>
          </a:p>
        </p:txBody>
      </p:sp>
      <p:sp>
        <p:nvSpPr>
          <p:cNvPr id="5" name="Rectangle 27"/>
          <p:cNvSpPr txBox="1">
            <a:spLocks noChangeArrowheads="1"/>
          </p:cNvSpPr>
          <p:nvPr/>
        </p:nvSpPr>
        <p:spPr bwMode="auto">
          <a:xfrm>
            <a:off x="657327" y="101510"/>
            <a:ext cx="8029475" cy="819150"/>
          </a:xfrm>
          <a:prstGeom prst="rect">
            <a:avLst/>
          </a:prstGeom>
          <a:noFill/>
          <a:ln>
            <a:miter lim="800000"/>
            <a:headEnd/>
            <a:tailEnd/>
          </a:ln>
        </p:spPr>
        <p:txBody>
          <a:bodyPr lIns="68577" tIns="34289" rIns="68577" bIns="34289" anchor="ctr"/>
          <a:lstStyle/>
          <a:p>
            <a:pPr algn="r" defTabSz="914355" eaLnBrk="0" fontAlgn="base" hangingPunct="0">
              <a:spcBef>
                <a:spcPct val="0"/>
              </a:spcBef>
              <a:spcAft>
                <a:spcPct val="0"/>
              </a:spcAft>
              <a:defRPr/>
            </a:pPr>
            <a:r>
              <a:rPr lang="en-US" sz="2800" b="1" i="1" kern="0" cap="all" dirty="0" smtClean="0">
                <a:solidFill>
                  <a:srgbClr val="7030A0"/>
                </a:solidFill>
                <a:ea typeface="MS PGothic" pitchFamily="34" charset="-128"/>
              </a:rPr>
              <a:t>Level 3 – how to</a:t>
            </a:r>
            <a:endParaRPr lang="en-US" sz="2800" b="1" i="1" kern="0" cap="all" dirty="0">
              <a:solidFill>
                <a:srgbClr val="7030A0"/>
              </a:solidFill>
              <a:ea typeface="MS PGothic" pitchFamily="34" charset="-128"/>
            </a:endParaRPr>
          </a:p>
        </p:txBody>
      </p:sp>
    </p:spTree>
    <p:extLst>
      <p:ext uri="{BB962C8B-B14F-4D97-AF65-F5344CB8AC3E}">
        <p14:creationId xmlns:p14="http://schemas.microsoft.com/office/powerpoint/2010/main" val="34166660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66843" y="1538514"/>
            <a:ext cx="9004587" cy="4743020"/>
            <a:chOff x="-1487443" y="1066800"/>
            <a:chExt cx="11887200" cy="5722734"/>
          </a:xfrm>
        </p:grpSpPr>
        <p:cxnSp>
          <p:nvCxnSpPr>
            <p:cNvPr id="25" name="Straight Connector 24"/>
            <p:cNvCxnSpPr/>
            <p:nvPr/>
          </p:nvCxnSpPr>
          <p:spPr>
            <a:xfrm>
              <a:off x="-1487443" y="3200402"/>
              <a:ext cx="11887200" cy="1587"/>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5994400" y="1896106"/>
              <a:ext cx="1524000" cy="69469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latin typeface="Arial" pitchFamily="34" charset="0"/>
                  <a:cs typeface="Arial" pitchFamily="34" charset="0"/>
                </a:rPr>
                <a:t>061400ZMAY15</a:t>
              </a:r>
            </a:p>
            <a:p>
              <a:pPr algn="ctr">
                <a:defRPr/>
              </a:pPr>
              <a:r>
                <a:rPr lang="en-US" sz="1000" b="1" dirty="0">
                  <a:solidFill>
                    <a:schemeClr val="tx1"/>
                  </a:solidFill>
                  <a:latin typeface="Arial" pitchFamily="34" charset="0"/>
                  <a:cs typeface="Arial" pitchFamily="34" charset="0"/>
                </a:rPr>
                <a:t>Conduct Border Security Engagement</a:t>
              </a:r>
            </a:p>
          </p:txBody>
        </p:sp>
        <p:sp>
          <p:nvSpPr>
            <p:cNvPr id="24582" name="Line 12"/>
            <p:cNvSpPr>
              <a:spLocks noChangeShapeType="1"/>
            </p:cNvSpPr>
            <p:nvPr/>
          </p:nvSpPr>
          <p:spPr bwMode="auto">
            <a:xfrm>
              <a:off x="6721190" y="2590800"/>
              <a:ext cx="6716" cy="990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3" name="Line 12"/>
            <p:cNvSpPr>
              <a:spLocks noChangeShapeType="1"/>
            </p:cNvSpPr>
            <p:nvPr/>
          </p:nvSpPr>
          <p:spPr bwMode="auto">
            <a:xfrm flipH="1">
              <a:off x="8789072" y="2514600"/>
              <a:ext cx="0" cy="1066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4" name="Line 4"/>
            <p:cNvSpPr>
              <a:spLocks noChangeShapeType="1"/>
            </p:cNvSpPr>
            <p:nvPr/>
          </p:nvSpPr>
          <p:spPr bwMode="auto">
            <a:xfrm flipH="1">
              <a:off x="2436284" y="2590800"/>
              <a:ext cx="2117" cy="1066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 name="Rectangle 52"/>
            <p:cNvSpPr/>
            <p:nvPr/>
          </p:nvSpPr>
          <p:spPr>
            <a:xfrm>
              <a:off x="-1422400" y="4651377"/>
              <a:ext cx="1524000" cy="77957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1000" b="1" dirty="0">
                  <a:solidFill>
                    <a:srgbClr val="FF0000"/>
                  </a:solidFill>
                  <a:latin typeface="Arial" panose="020B0604020202020204" pitchFamily="34" charset="0"/>
                  <a:cs typeface="Arial" panose="020B0604020202020204" pitchFamily="34" charset="0"/>
                </a:rPr>
                <a:t>030531ZMAY15</a:t>
              </a:r>
            </a:p>
            <a:p>
              <a:r>
                <a:rPr lang="en-US" sz="1000" b="1" dirty="0">
                  <a:solidFill>
                    <a:schemeClr val="tx1"/>
                  </a:solidFill>
                  <a:latin typeface="Arial" panose="020B0604020202020204" pitchFamily="34" charset="0"/>
                  <a:cs typeface="Arial" panose="020B0604020202020204" pitchFamily="34" charset="0"/>
                </a:rPr>
                <a:t>BL BG discovers IED string (2000-01)</a:t>
              </a:r>
            </a:p>
          </p:txBody>
        </p:sp>
        <p:sp>
          <p:nvSpPr>
            <p:cNvPr id="24586" name="Text Box 5"/>
            <p:cNvSpPr txBox="1">
              <a:spLocks noChangeArrowheads="1"/>
            </p:cNvSpPr>
            <p:nvPr/>
          </p:nvSpPr>
          <p:spPr bwMode="auto">
            <a:xfrm>
              <a:off x="6299201" y="3581402"/>
              <a:ext cx="6430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b="1" dirty="0">
                  <a:latin typeface="Calibri" charset="0"/>
                </a:rPr>
                <a:t>6 May</a:t>
              </a:r>
            </a:p>
          </p:txBody>
        </p:sp>
        <p:sp>
          <p:nvSpPr>
            <p:cNvPr id="24587" name="Text Box 6"/>
            <p:cNvSpPr txBox="1">
              <a:spLocks noChangeArrowheads="1"/>
            </p:cNvSpPr>
            <p:nvPr/>
          </p:nvSpPr>
          <p:spPr bwMode="auto">
            <a:xfrm>
              <a:off x="8388187" y="3581402"/>
              <a:ext cx="6430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b="1" dirty="0">
                  <a:latin typeface="Calibri" charset="0"/>
                </a:rPr>
                <a:t>7 May</a:t>
              </a:r>
            </a:p>
          </p:txBody>
        </p:sp>
        <p:sp>
          <p:nvSpPr>
            <p:cNvPr id="59" name="Rectangle 58"/>
            <p:cNvSpPr/>
            <p:nvPr/>
          </p:nvSpPr>
          <p:spPr>
            <a:xfrm>
              <a:off x="5994400" y="1219200"/>
              <a:ext cx="1524000" cy="609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latin typeface="Arial" pitchFamily="34" charset="0"/>
                  <a:cs typeface="Arial" pitchFamily="34" charset="0"/>
                </a:rPr>
                <a:t>061800ZMAY14</a:t>
              </a:r>
            </a:p>
            <a:p>
              <a:pPr algn="ctr">
                <a:defRPr/>
              </a:pPr>
              <a:r>
                <a:rPr lang="en-US" sz="1000" b="1" dirty="0">
                  <a:solidFill>
                    <a:schemeClr val="tx1"/>
                  </a:solidFill>
                  <a:latin typeface="Arial" pitchFamily="34" charset="0"/>
                  <a:cs typeface="Arial" pitchFamily="34" charset="0"/>
                </a:rPr>
                <a:t>Post Mission Report  to CFLMCC</a:t>
              </a:r>
            </a:p>
          </p:txBody>
        </p:sp>
        <p:sp>
          <p:nvSpPr>
            <p:cNvPr id="60" name="Rectangle 59"/>
            <p:cNvSpPr/>
            <p:nvPr/>
          </p:nvSpPr>
          <p:spPr>
            <a:xfrm>
              <a:off x="3749806" y="3965577"/>
              <a:ext cx="1634995" cy="9874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1000" b="1" dirty="0">
                  <a:solidFill>
                    <a:srgbClr val="FF0000"/>
                  </a:solidFill>
                  <a:latin typeface="Arial" panose="020B0604020202020204" pitchFamily="34" charset="0"/>
                  <a:cs typeface="Arial" panose="020B0604020202020204" pitchFamily="34" charset="0"/>
                </a:rPr>
                <a:t>050530ZMAY15</a:t>
              </a:r>
            </a:p>
            <a:p>
              <a:r>
                <a:rPr lang="en-US" sz="1000" b="1" dirty="0">
                  <a:solidFill>
                    <a:schemeClr val="tx1"/>
                  </a:solidFill>
                  <a:latin typeface="Arial" panose="020B0604020202020204" pitchFamily="34" charset="0"/>
                  <a:cs typeface="Arial" panose="020B0604020202020204" pitchFamily="34" charset="0"/>
                </a:rPr>
                <a:t>Mvmt of </a:t>
              </a:r>
              <a:r>
                <a:rPr lang="en-US" sz="1000" b="1" dirty="0" err="1">
                  <a:solidFill>
                    <a:schemeClr val="tx1"/>
                  </a:solidFill>
                  <a:latin typeface="Arial" panose="020B0604020202020204" pitchFamily="34" charset="0"/>
                  <a:cs typeface="Arial" panose="020B0604020202020204" pitchFamily="34" charset="0"/>
                </a:rPr>
                <a:t>RL</a:t>
              </a:r>
              <a:r>
                <a:rPr lang="en-US" sz="1000" b="1" dirty="0">
                  <a:solidFill>
                    <a:schemeClr val="tx1"/>
                  </a:solidFill>
                  <a:latin typeface="Arial" panose="020B0604020202020204" pitchFamily="34" charset="0"/>
                  <a:cs typeface="Arial" panose="020B0604020202020204" pitchFamily="34" charset="0"/>
                </a:rPr>
                <a:t> forces towards BL Border IVO </a:t>
              </a:r>
              <a:r>
                <a:rPr lang="en-US" sz="1000" b="1" dirty="0" err="1">
                  <a:solidFill>
                    <a:schemeClr val="tx1"/>
                  </a:solidFill>
                  <a:latin typeface="Arial" panose="020B0604020202020204" pitchFamily="34" charset="0"/>
                  <a:cs typeface="Arial" panose="020B0604020202020204" pitchFamily="34" charset="0"/>
                </a:rPr>
                <a:t>Titin</a:t>
              </a:r>
              <a:r>
                <a:rPr lang="en-US" sz="1000" b="1" dirty="0">
                  <a:solidFill>
                    <a:schemeClr val="tx1"/>
                  </a:solidFill>
                  <a:latin typeface="Arial" panose="020B0604020202020204" pitchFamily="34" charset="0"/>
                  <a:cs typeface="Arial" panose="020B0604020202020204" pitchFamily="34" charset="0"/>
                </a:rPr>
                <a:t> (2000-05)</a:t>
              </a:r>
            </a:p>
          </p:txBody>
        </p:sp>
        <p:sp>
          <p:nvSpPr>
            <p:cNvPr id="95" name="Rectangle 94"/>
            <p:cNvSpPr/>
            <p:nvPr/>
          </p:nvSpPr>
          <p:spPr>
            <a:xfrm>
              <a:off x="-812800" y="1981200"/>
              <a:ext cx="1524000" cy="609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latin typeface="Arial" pitchFamily="34" charset="0"/>
                  <a:cs typeface="Arial" pitchFamily="34" charset="0"/>
                </a:rPr>
                <a:t>031600ZMAY15</a:t>
              </a:r>
            </a:p>
            <a:p>
              <a:pPr algn="ctr">
                <a:defRPr/>
              </a:pPr>
              <a:r>
                <a:rPr lang="en-US" sz="1000" b="1" dirty="0">
                  <a:solidFill>
                    <a:schemeClr val="tx1"/>
                  </a:solidFill>
                  <a:latin typeface="Arial" pitchFamily="34" charset="0"/>
                  <a:cs typeface="Arial" pitchFamily="34" charset="0"/>
                </a:rPr>
                <a:t>CFLMCC FRAGO to Border Security</a:t>
              </a:r>
            </a:p>
          </p:txBody>
        </p:sp>
        <p:sp>
          <p:nvSpPr>
            <p:cNvPr id="34" name="Rectangle 33"/>
            <p:cNvSpPr/>
            <p:nvPr/>
          </p:nvSpPr>
          <p:spPr>
            <a:xfrm>
              <a:off x="1625600" y="1981200"/>
              <a:ext cx="1524000" cy="609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latin typeface="Arial" pitchFamily="34" charset="0"/>
                  <a:cs typeface="Arial" pitchFamily="34" charset="0"/>
                </a:rPr>
                <a:t>041600ZMAY15</a:t>
              </a:r>
            </a:p>
            <a:p>
              <a:pPr algn="ctr">
                <a:defRPr/>
              </a:pPr>
              <a:r>
                <a:rPr lang="en-US" sz="1000" b="1" dirty="0">
                  <a:solidFill>
                    <a:schemeClr val="tx1"/>
                  </a:solidFill>
                  <a:latin typeface="Arial" pitchFamily="34" charset="0"/>
                  <a:cs typeface="Arial" pitchFamily="34" charset="0"/>
                </a:rPr>
                <a:t>Border Security</a:t>
              </a:r>
            </a:p>
            <a:p>
              <a:pPr algn="ctr">
                <a:defRPr/>
              </a:pPr>
              <a:r>
                <a:rPr lang="en-US" sz="1000" b="1" dirty="0">
                  <a:solidFill>
                    <a:schemeClr val="tx1"/>
                  </a:solidFill>
                  <a:latin typeface="Arial" pitchFamily="34" charset="0"/>
                  <a:cs typeface="Arial" pitchFamily="34" charset="0"/>
                </a:rPr>
                <a:t>RELEASE CONOP</a:t>
              </a:r>
            </a:p>
          </p:txBody>
        </p:sp>
        <p:sp>
          <p:nvSpPr>
            <p:cNvPr id="24603" name="Text Box 3"/>
            <p:cNvSpPr txBox="1">
              <a:spLocks noChangeArrowheads="1"/>
            </p:cNvSpPr>
            <p:nvPr/>
          </p:nvSpPr>
          <p:spPr bwMode="auto">
            <a:xfrm>
              <a:off x="2032001" y="3581402"/>
              <a:ext cx="643061"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b="1" dirty="0">
                  <a:latin typeface="Calibri" charset="0"/>
                </a:rPr>
                <a:t>4 May</a:t>
              </a:r>
            </a:p>
          </p:txBody>
        </p:sp>
        <p:sp>
          <p:nvSpPr>
            <p:cNvPr id="44" name="Rectangle 43"/>
            <p:cNvSpPr/>
            <p:nvPr/>
          </p:nvSpPr>
          <p:spPr>
            <a:xfrm>
              <a:off x="3860800" y="1981200"/>
              <a:ext cx="1524000" cy="609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latin typeface="Arial" pitchFamily="34" charset="0"/>
                  <a:cs typeface="Arial" pitchFamily="34" charset="0"/>
                </a:rPr>
                <a:t>051600ZMAY14</a:t>
              </a:r>
            </a:p>
            <a:p>
              <a:pPr algn="ctr">
                <a:defRPr/>
              </a:pPr>
              <a:r>
                <a:rPr lang="en-US" sz="1000" b="1" dirty="0">
                  <a:solidFill>
                    <a:schemeClr val="tx1"/>
                  </a:solidFill>
                  <a:latin typeface="Arial" pitchFamily="34" charset="0"/>
                  <a:cs typeface="Arial" pitchFamily="34" charset="0"/>
                </a:rPr>
                <a:t>BGRD CONF BRIEF to CFLMCC</a:t>
              </a:r>
            </a:p>
          </p:txBody>
        </p:sp>
        <p:sp>
          <p:nvSpPr>
            <p:cNvPr id="49" name="Text Box 5"/>
            <p:cNvSpPr txBox="1">
              <a:spLocks noChangeArrowheads="1"/>
            </p:cNvSpPr>
            <p:nvPr/>
          </p:nvSpPr>
          <p:spPr bwMode="auto">
            <a:xfrm>
              <a:off x="4165602" y="3581402"/>
              <a:ext cx="643061" cy="307777"/>
            </a:xfrm>
            <a:prstGeom prst="rect">
              <a:avLst/>
            </a:prstGeom>
            <a:solidFill>
              <a:schemeClr val="bg1"/>
            </a:solidFill>
            <a:ln>
              <a:noFill/>
            </a:ln>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b="1" dirty="0">
                  <a:latin typeface="Calibri" charset="0"/>
                </a:rPr>
                <a:t>5 May</a:t>
              </a:r>
            </a:p>
          </p:txBody>
        </p:sp>
        <p:sp>
          <p:nvSpPr>
            <p:cNvPr id="50" name="Rectangle 49"/>
            <p:cNvSpPr/>
            <p:nvPr/>
          </p:nvSpPr>
          <p:spPr>
            <a:xfrm>
              <a:off x="-1422400" y="5502169"/>
              <a:ext cx="1524000" cy="9112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1000" b="1" dirty="0">
                  <a:solidFill>
                    <a:srgbClr val="FF0000"/>
                  </a:solidFill>
                  <a:latin typeface="Arial" panose="020B0604020202020204" pitchFamily="34" charset="0"/>
                  <a:cs typeface="Arial" panose="020B0604020202020204" pitchFamily="34" charset="0"/>
                </a:rPr>
                <a:t>030532ZMAY15</a:t>
              </a:r>
            </a:p>
            <a:p>
              <a:r>
                <a:rPr lang="en-US" sz="1000" b="1" dirty="0">
                  <a:solidFill>
                    <a:schemeClr val="tx1"/>
                  </a:solidFill>
                  <a:latin typeface="Arial" panose="020B0604020202020204" pitchFamily="34" charset="0"/>
                  <a:cs typeface="Arial" panose="020B0604020202020204" pitchFamily="34" charset="0"/>
                </a:rPr>
                <a:t>RL staging and preparing forces for fops in S. </a:t>
              </a:r>
              <a:r>
                <a:rPr lang="en-US" sz="1000" b="1" dirty="0" err="1">
                  <a:solidFill>
                    <a:schemeClr val="tx1"/>
                  </a:solidFill>
                  <a:latin typeface="Arial" panose="020B0604020202020204" pitchFamily="34" charset="0"/>
                  <a:cs typeface="Arial" panose="020B0604020202020204" pitchFamily="34" charset="0"/>
                </a:rPr>
                <a:t>RL</a:t>
              </a:r>
              <a:r>
                <a:rPr lang="en-US" sz="1000" b="1" dirty="0">
                  <a:solidFill>
                    <a:schemeClr val="tx1"/>
                  </a:solidFill>
                  <a:latin typeface="Arial" panose="020B0604020202020204" pitchFamily="34" charset="0"/>
                  <a:cs typeface="Arial" panose="020B0604020202020204" pitchFamily="34" charset="0"/>
                </a:rPr>
                <a:t> (2000-02)</a:t>
              </a:r>
            </a:p>
          </p:txBody>
        </p:sp>
        <p:sp>
          <p:nvSpPr>
            <p:cNvPr id="51" name="Line 4"/>
            <p:cNvSpPr>
              <a:spLocks noChangeShapeType="1"/>
            </p:cNvSpPr>
            <p:nvPr/>
          </p:nvSpPr>
          <p:spPr bwMode="auto">
            <a:xfrm flipH="1">
              <a:off x="-101600" y="2590800"/>
              <a:ext cx="2117" cy="1066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 name="Text Box 3"/>
            <p:cNvSpPr txBox="1">
              <a:spLocks noChangeArrowheads="1"/>
            </p:cNvSpPr>
            <p:nvPr/>
          </p:nvSpPr>
          <p:spPr bwMode="auto">
            <a:xfrm>
              <a:off x="-507999" y="3581402"/>
              <a:ext cx="643061"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b="1" dirty="0">
                  <a:latin typeface="Calibri" charset="0"/>
                </a:rPr>
                <a:t>3 May</a:t>
              </a:r>
            </a:p>
          </p:txBody>
        </p:sp>
        <p:sp>
          <p:nvSpPr>
            <p:cNvPr id="54" name="Rectangle 53"/>
            <p:cNvSpPr/>
            <p:nvPr/>
          </p:nvSpPr>
          <p:spPr>
            <a:xfrm>
              <a:off x="-1422400" y="3962403"/>
              <a:ext cx="1524000" cy="60959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1000" b="1" dirty="0">
                  <a:solidFill>
                    <a:srgbClr val="FF0000"/>
                  </a:solidFill>
                  <a:latin typeface="Arial" panose="020B0604020202020204" pitchFamily="34" charset="0"/>
                  <a:cs typeface="Arial" panose="020B0604020202020204" pitchFamily="34" charset="0"/>
                </a:rPr>
                <a:t>030530ZMAY15</a:t>
              </a:r>
              <a:r>
                <a:rPr lang="en-US" sz="1000" b="1" dirty="0">
                  <a:solidFill>
                    <a:schemeClr val="tx1"/>
                  </a:solidFill>
                  <a:latin typeface="Arial" panose="020B0604020202020204" pitchFamily="34" charset="0"/>
                  <a:cs typeface="Arial" panose="020B0604020202020204" pitchFamily="34" charset="0"/>
                </a:rPr>
                <a:t> Threat to BL BG (2000)</a:t>
              </a:r>
            </a:p>
          </p:txBody>
        </p:sp>
        <p:sp>
          <p:nvSpPr>
            <p:cNvPr id="55" name="Rectangle 54"/>
            <p:cNvSpPr/>
            <p:nvPr/>
          </p:nvSpPr>
          <p:spPr>
            <a:xfrm>
              <a:off x="1881807" y="3962402"/>
              <a:ext cx="1524000" cy="93038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1000" b="1" dirty="0">
                  <a:solidFill>
                    <a:srgbClr val="FF0000"/>
                  </a:solidFill>
                  <a:latin typeface="Arial" panose="020B0604020202020204" pitchFamily="34" charset="0"/>
                  <a:cs typeface="Arial" panose="020B0604020202020204" pitchFamily="34" charset="0"/>
                </a:rPr>
                <a:t>040530ZMAY15</a:t>
              </a:r>
            </a:p>
            <a:p>
              <a:r>
                <a:rPr lang="en-US" sz="1000" b="1" dirty="0">
                  <a:solidFill>
                    <a:schemeClr val="tx1"/>
                  </a:solidFill>
                  <a:latin typeface="Arial" panose="020B0604020202020204" pitchFamily="34" charset="0"/>
                  <a:cs typeface="Arial" panose="020B0604020202020204" pitchFamily="34" charset="0"/>
                </a:rPr>
                <a:t>I&amp;W of RL Forces </a:t>
              </a:r>
              <a:r>
                <a:rPr lang="en-US" sz="1000" b="1" dirty="0" err="1">
                  <a:solidFill>
                    <a:schemeClr val="tx1"/>
                  </a:solidFill>
                  <a:latin typeface="Arial" panose="020B0604020202020204" pitchFamily="34" charset="0"/>
                  <a:cs typeface="Arial" panose="020B0604020202020204" pitchFamily="34" charset="0"/>
                </a:rPr>
                <a:t>Plt</a:t>
              </a:r>
              <a:r>
                <a:rPr lang="en-US" sz="1000" b="1" dirty="0">
                  <a:solidFill>
                    <a:schemeClr val="tx1"/>
                  </a:solidFill>
                  <a:latin typeface="Arial" panose="020B0604020202020204" pitchFamily="34" charset="0"/>
                  <a:cs typeface="Arial" panose="020B0604020202020204" pitchFamily="34" charset="0"/>
                </a:rPr>
                <a:t> (-) mvmt to SE </a:t>
              </a:r>
              <a:r>
                <a:rPr lang="en-US" sz="1000" b="1" dirty="0" err="1">
                  <a:solidFill>
                    <a:schemeClr val="tx1"/>
                  </a:solidFill>
                  <a:latin typeface="Arial" panose="020B0604020202020204" pitchFamily="34" charset="0"/>
                  <a:cs typeface="Arial" panose="020B0604020202020204" pitchFamily="34" charset="0"/>
                </a:rPr>
                <a:t>RL</a:t>
              </a:r>
              <a:r>
                <a:rPr lang="en-US" sz="1000" b="1" dirty="0">
                  <a:solidFill>
                    <a:schemeClr val="tx1"/>
                  </a:solidFill>
                  <a:latin typeface="Arial" panose="020B0604020202020204" pitchFamily="34" charset="0"/>
                  <a:cs typeface="Arial" panose="020B0604020202020204" pitchFamily="34" charset="0"/>
                </a:rPr>
                <a:t>/BL border (2000-04)</a:t>
              </a:r>
            </a:p>
          </p:txBody>
        </p:sp>
        <p:sp>
          <p:nvSpPr>
            <p:cNvPr id="56" name="Rectangle 55"/>
            <p:cNvSpPr/>
            <p:nvPr/>
          </p:nvSpPr>
          <p:spPr>
            <a:xfrm>
              <a:off x="5689600" y="3962402"/>
              <a:ext cx="1727200" cy="9112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1000" b="1" dirty="0">
                  <a:solidFill>
                    <a:srgbClr val="FF0000"/>
                  </a:solidFill>
                  <a:latin typeface="Arial" panose="020B0604020202020204" pitchFamily="34" charset="0"/>
                  <a:cs typeface="Arial" panose="020B0604020202020204" pitchFamily="34" charset="0"/>
                </a:rPr>
                <a:t>060530ZMAY15</a:t>
              </a:r>
            </a:p>
            <a:p>
              <a:r>
                <a:rPr lang="en-US" sz="1000" b="1" dirty="0">
                  <a:solidFill>
                    <a:schemeClr val="tx1"/>
                  </a:solidFill>
                  <a:latin typeface="Arial" panose="020B0604020202020204" pitchFamily="34" charset="0"/>
                  <a:cs typeface="Arial" panose="020B0604020202020204" pitchFamily="34" charset="0"/>
                </a:rPr>
                <a:t>BL BG observe RL Forces IVO BL border near </a:t>
              </a:r>
              <a:r>
                <a:rPr lang="en-US" sz="1000" b="1" dirty="0" err="1">
                  <a:solidFill>
                    <a:schemeClr val="tx1"/>
                  </a:solidFill>
                  <a:latin typeface="Arial" panose="020B0604020202020204" pitchFamily="34" charset="0"/>
                  <a:cs typeface="Arial" panose="020B0604020202020204" pitchFamily="34" charset="0"/>
                </a:rPr>
                <a:t>Titin</a:t>
              </a:r>
              <a:r>
                <a:rPr lang="en-US" sz="1000" b="1" dirty="0">
                  <a:solidFill>
                    <a:schemeClr val="tx1"/>
                  </a:solidFill>
                  <a:latin typeface="Arial" panose="020B0604020202020204" pitchFamily="34" charset="0"/>
                  <a:cs typeface="Arial" panose="020B0604020202020204" pitchFamily="34" charset="0"/>
                </a:rPr>
                <a:t> (2000-08)</a:t>
              </a:r>
            </a:p>
          </p:txBody>
        </p:sp>
        <p:sp>
          <p:nvSpPr>
            <p:cNvPr id="57" name="Rectangle 56"/>
            <p:cNvSpPr/>
            <p:nvPr/>
          </p:nvSpPr>
          <p:spPr>
            <a:xfrm>
              <a:off x="5689600" y="5032377"/>
              <a:ext cx="1524000" cy="11398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1000" b="1" dirty="0">
                  <a:solidFill>
                    <a:srgbClr val="FF0000"/>
                  </a:solidFill>
                  <a:latin typeface="Arial" panose="020B0604020202020204" pitchFamily="34" charset="0"/>
                  <a:cs typeface="Arial" panose="020B0604020202020204" pitchFamily="34" charset="0"/>
                </a:rPr>
                <a:t>060600ZMAY15</a:t>
              </a:r>
            </a:p>
            <a:p>
              <a:r>
                <a:rPr lang="en-US" sz="1000" b="1" dirty="0">
                  <a:solidFill>
                    <a:schemeClr val="tx1"/>
                  </a:solidFill>
                  <a:latin typeface="Arial" panose="020B0604020202020204" pitchFamily="34" charset="0"/>
                  <a:cs typeface="Arial" panose="020B0604020202020204" pitchFamily="34" charset="0"/>
                </a:rPr>
                <a:t>RL Forces impending attack on BL/RL BG Positions (2000-09)</a:t>
              </a:r>
            </a:p>
          </p:txBody>
        </p:sp>
        <p:sp>
          <p:nvSpPr>
            <p:cNvPr id="58" name="Rectangle 57"/>
            <p:cNvSpPr/>
            <p:nvPr/>
          </p:nvSpPr>
          <p:spPr>
            <a:xfrm>
              <a:off x="7960395" y="3962400"/>
              <a:ext cx="1793207" cy="9874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1000" b="1" dirty="0">
                  <a:solidFill>
                    <a:srgbClr val="FF0000"/>
                  </a:solidFill>
                  <a:latin typeface="Arial" panose="020B0604020202020204" pitchFamily="34" charset="0"/>
                  <a:cs typeface="Arial" panose="020B0604020202020204" pitchFamily="34" charset="0"/>
                </a:rPr>
                <a:t>071300ZMAY15  </a:t>
              </a:r>
            </a:p>
            <a:p>
              <a:r>
                <a:rPr lang="en-US" sz="1000" b="1" dirty="0">
                  <a:solidFill>
                    <a:schemeClr val="tx1"/>
                  </a:solidFill>
                  <a:latin typeface="Arial" panose="020B0604020202020204" pitchFamily="34" charset="0"/>
                  <a:cs typeface="Arial" panose="020B0604020202020204" pitchFamily="34" charset="0"/>
                </a:rPr>
                <a:t>M9 SL urge  Extremists to prevent the corruption of GOB (2000-10)</a:t>
              </a:r>
            </a:p>
          </p:txBody>
        </p:sp>
        <p:sp>
          <p:nvSpPr>
            <p:cNvPr id="41" name="Rectangle 40"/>
            <p:cNvSpPr/>
            <p:nvPr/>
          </p:nvSpPr>
          <p:spPr>
            <a:xfrm>
              <a:off x="-1422400" y="1066800"/>
              <a:ext cx="3149600" cy="838200"/>
            </a:xfrm>
            <a:prstGeom prst="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000" b="1" dirty="0">
                  <a:solidFill>
                    <a:schemeClr val="tx1"/>
                  </a:solidFill>
                  <a:latin typeface="Arial" pitchFamily="34" charset="0"/>
                  <a:cs typeface="Arial" pitchFamily="34" charset="0"/>
                </a:rPr>
                <a:t>T/O</a:t>
              </a:r>
            </a:p>
            <a:p>
              <a:pPr>
                <a:defRPr/>
              </a:pPr>
              <a:r>
                <a:rPr lang="en-US" sz="1000" b="1" dirty="0">
                  <a:solidFill>
                    <a:schemeClr val="tx1"/>
                  </a:solidFill>
                  <a:latin typeface="Arial" pitchFamily="34" charset="0"/>
                  <a:cs typeface="Arial" pitchFamily="34" charset="0"/>
                </a:rPr>
                <a:t>ME: LE </a:t>
              </a:r>
              <a:r>
                <a:rPr lang="en-US" sz="1000" b="1" dirty="0" err="1">
                  <a:solidFill>
                    <a:schemeClr val="tx1"/>
                  </a:solidFill>
                  <a:latin typeface="Arial" pitchFamily="34" charset="0"/>
                  <a:cs typeface="Arial" pitchFamily="34" charset="0"/>
                </a:rPr>
                <a:t>Det</a:t>
              </a:r>
              <a:r>
                <a:rPr lang="en-US" sz="1000" b="1" dirty="0">
                  <a:solidFill>
                    <a:schemeClr val="tx1"/>
                  </a:solidFill>
                  <a:latin typeface="Arial" pitchFamily="34" charset="0"/>
                  <a:cs typeface="Arial" pitchFamily="34" charset="0"/>
                </a:rPr>
                <a:t>, CLB, 24 MEU</a:t>
              </a:r>
            </a:p>
            <a:p>
              <a:pPr>
                <a:defRPr/>
              </a:pPr>
              <a:r>
                <a:rPr lang="en-US" sz="1000" b="1" dirty="0">
                  <a:solidFill>
                    <a:schemeClr val="tx1"/>
                  </a:solidFill>
                  <a:latin typeface="Arial" pitchFamily="34" charset="0"/>
                  <a:cs typeface="Arial" pitchFamily="34" charset="0"/>
                </a:rPr>
                <a:t>SE1: Border Guard Co </a:t>
              </a:r>
            </a:p>
            <a:p>
              <a:pPr>
                <a:defRPr/>
              </a:pPr>
              <a:r>
                <a:rPr lang="en-US" sz="1000" b="1" dirty="0">
                  <a:solidFill>
                    <a:schemeClr val="tx1"/>
                  </a:solidFill>
                  <a:latin typeface="Arial" pitchFamily="34" charset="0"/>
                  <a:cs typeface="Arial" pitchFamily="34" charset="0"/>
                </a:rPr>
                <a:t>SE2: CFLMCC </a:t>
              </a:r>
            </a:p>
            <a:p>
              <a:pPr>
                <a:defRPr/>
              </a:pPr>
              <a:r>
                <a:rPr lang="en-US" sz="1000" b="1" dirty="0">
                  <a:solidFill>
                    <a:schemeClr val="tx1"/>
                  </a:solidFill>
                  <a:latin typeface="Arial" pitchFamily="34" charset="0"/>
                  <a:cs typeface="Arial" pitchFamily="34" charset="0"/>
                </a:rPr>
                <a:t>OPFOR/ 50 Role players</a:t>
              </a:r>
            </a:p>
          </p:txBody>
        </p:sp>
        <p:sp>
          <p:nvSpPr>
            <p:cNvPr id="43" name="Rectangle 42"/>
            <p:cNvSpPr/>
            <p:nvPr/>
          </p:nvSpPr>
          <p:spPr>
            <a:xfrm>
              <a:off x="8026400" y="1905000"/>
              <a:ext cx="1524000" cy="609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latin typeface="Arial" pitchFamily="34" charset="0"/>
                  <a:cs typeface="Arial" pitchFamily="34" charset="0"/>
                </a:rPr>
                <a:t>071400ZMAY15</a:t>
              </a:r>
            </a:p>
            <a:p>
              <a:pPr algn="ctr">
                <a:defRPr/>
              </a:pPr>
              <a:r>
                <a:rPr lang="en-US" sz="1000" b="1" dirty="0">
                  <a:solidFill>
                    <a:schemeClr val="tx1"/>
                  </a:solidFill>
                  <a:latin typeface="Arial" pitchFamily="34" charset="0"/>
                  <a:cs typeface="Arial" pitchFamily="34" charset="0"/>
                </a:rPr>
                <a:t>Post Mission Report  to CJTF</a:t>
              </a:r>
            </a:p>
          </p:txBody>
        </p:sp>
        <p:sp>
          <p:nvSpPr>
            <p:cNvPr id="45" name="Line 4"/>
            <p:cNvSpPr>
              <a:spLocks noChangeShapeType="1"/>
            </p:cNvSpPr>
            <p:nvPr/>
          </p:nvSpPr>
          <p:spPr bwMode="auto">
            <a:xfrm flipH="1">
              <a:off x="4572001" y="2590800"/>
              <a:ext cx="2117" cy="990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 name="Rectangle 47"/>
            <p:cNvSpPr/>
            <p:nvPr/>
          </p:nvSpPr>
          <p:spPr>
            <a:xfrm>
              <a:off x="192599" y="5257800"/>
              <a:ext cx="3454400" cy="1371600"/>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000" b="1" dirty="0">
                  <a:solidFill>
                    <a:schemeClr val="tx1"/>
                  </a:solidFill>
                  <a:latin typeface="Arial" pitchFamily="34" charset="0"/>
                  <a:cs typeface="Arial" pitchFamily="34" charset="0"/>
                </a:rPr>
                <a:t>OUTPUT REQUIREMENTS:</a:t>
              </a:r>
            </a:p>
            <a:p>
              <a:pPr>
                <a:defRPr/>
              </a:pPr>
              <a:r>
                <a:rPr lang="en-US" sz="1000" b="1" dirty="0">
                  <a:solidFill>
                    <a:srgbClr val="FF0000"/>
                  </a:solidFill>
                  <a:latin typeface="Arial" pitchFamily="34" charset="0"/>
                  <a:cs typeface="Arial" pitchFamily="34" charset="0"/>
                </a:rPr>
                <a:t>SSE (Detainees, Documents detailing chemical weapons, HVI reporting)</a:t>
              </a:r>
            </a:p>
            <a:p>
              <a:pPr>
                <a:defRPr/>
              </a:pPr>
              <a:endParaRPr lang="en-US" sz="1000" b="1" dirty="0">
                <a:solidFill>
                  <a:schemeClr val="tx1"/>
                </a:solidFill>
                <a:latin typeface="Arial" pitchFamily="34" charset="0"/>
                <a:cs typeface="Arial" pitchFamily="34" charset="0"/>
              </a:endParaRPr>
            </a:p>
            <a:p>
              <a:pPr>
                <a:defRPr/>
              </a:pPr>
              <a:r>
                <a:rPr lang="en-US" sz="1000" b="1" dirty="0" err="1">
                  <a:solidFill>
                    <a:schemeClr val="tx1"/>
                  </a:solidFill>
                  <a:latin typeface="Arial" pitchFamily="34" charset="0"/>
                  <a:cs typeface="Arial" pitchFamily="34" charset="0"/>
                </a:rPr>
                <a:t>Endstate</a:t>
              </a:r>
              <a:r>
                <a:rPr lang="en-US" sz="1000" b="1" dirty="0">
                  <a:solidFill>
                    <a:srgbClr val="FF0000"/>
                  </a:solidFill>
                  <a:latin typeface="Arial" pitchFamily="34" charset="0"/>
                  <a:cs typeface="Arial" pitchFamily="34" charset="0"/>
                </a:rPr>
                <a:t>: ID (3) locations for R&amp;S IOT drive eventual interdiction by CJSOTF</a:t>
              </a:r>
            </a:p>
            <a:p>
              <a:pPr>
                <a:defRPr/>
              </a:pPr>
              <a:r>
                <a:rPr lang="en-US" sz="1000" b="1" dirty="0">
                  <a:solidFill>
                    <a:srgbClr val="FF0000"/>
                  </a:solidFill>
                  <a:latin typeface="Arial" pitchFamily="34" charset="0"/>
                  <a:cs typeface="Arial" pitchFamily="34" charset="0"/>
                </a:rPr>
                <a:t>(1) HVI </a:t>
              </a:r>
              <a:r>
                <a:rPr lang="en-US" sz="1000" b="1" dirty="0" err="1">
                  <a:solidFill>
                    <a:srgbClr val="FF0000"/>
                  </a:solidFill>
                  <a:latin typeface="Arial" pitchFamily="34" charset="0"/>
                  <a:cs typeface="Arial" pitchFamily="34" charset="0"/>
                </a:rPr>
                <a:t>ID’d</a:t>
              </a:r>
              <a:r>
                <a:rPr lang="en-US" sz="1000" b="1" dirty="0">
                  <a:solidFill>
                    <a:srgbClr val="FF0000"/>
                  </a:solidFill>
                  <a:latin typeface="Arial" pitchFamily="34" charset="0"/>
                  <a:cs typeface="Arial" pitchFamily="34" charset="0"/>
                </a:rPr>
                <a:t> as RL SOF Commander operating in BL</a:t>
              </a:r>
            </a:p>
          </p:txBody>
        </p:sp>
        <p:sp>
          <p:nvSpPr>
            <p:cNvPr id="32" name="Rectangle 31"/>
            <p:cNvSpPr/>
            <p:nvPr/>
          </p:nvSpPr>
          <p:spPr>
            <a:xfrm>
              <a:off x="3749806" y="5875141"/>
              <a:ext cx="1634995" cy="83046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1000" b="1" dirty="0">
                  <a:solidFill>
                    <a:srgbClr val="FF0000"/>
                  </a:solidFill>
                  <a:latin typeface="Arial" panose="020B0604020202020204" pitchFamily="34" charset="0"/>
                  <a:cs typeface="Arial" panose="020B0604020202020204" pitchFamily="34" charset="0"/>
                </a:rPr>
                <a:t>051001ZMAY15  </a:t>
              </a:r>
            </a:p>
            <a:p>
              <a:r>
                <a:rPr lang="en-US" sz="1000" b="1" dirty="0">
                  <a:solidFill>
                    <a:schemeClr val="tx1"/>
                  </a:solidFill>
                  <a:latin typeface="Arial" panose="020B0604020202020204" pitchFamily="34" charset="0"/>
                  <a:cs typeface="Arial" panose="020B0604020202020204" pitchFamily="34" charset="0"/>
                </a:rPr>
                <a:t>RL Operatives seek to establish clandestine arms route (2000-07)</a:t>
              </a:r>
            </a:p>
          </p:txBody>
        </p:sp>
        <p:sp>
          <p:nvSpPr>
            <p:cNvPr id="33" name="Rectangle 32"/>
            <p:cNvSpPr/>
            <p:nvPr/>
          </p:nvSpPr>
          <p:spPr>
            <a:xfrm>
              <a:off x="203200" y="3962400"/>
              <a:ext cx="1524000" cy="83661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1000" b="1" dirty="0">
                  <a:solidFill>
                    <a:srgbClr val="FF0000"/>
                  </a:solidFill>
                  <a:latin typeface="Arial" panose="020B0604020202020204" pitchFamily="34" charset="0"/>
                  <a:cs typeface="Arial" panose="020B0604020202020204" pitchFamily="34" charset="0"/>
                </a:rPr>
                <a:t>031500ZMAY15  </a:t>
              </a:r>
            </a:p>
            <a:p>
              <a:r>
                <a:rPr lang="en-US" sz="1000" b="1" dirty="0">
                  <a:solidFill>
                    <a:schemeClr val="tx1"/>
                  </a:solidFill>
                  <a:latin typeface="Arial" panose="020B0604020202020204" pitchFamily="34" charset="0"/>
                  <a:cs typeface="Arial" panose="020B0604020202020204" pitchFamily="34" charset="0"/>
                </a:rPr>
                <a:t>Port Security discovers an Arms Container (2000-03)</a:t>
              </a:r>
            </a:p>
          </p:txBody>
        </p:sp>
        <p:sp>
          <p:nvSpPr>
            <p:cNvPr id="35" name="Rectangle 34"/>
            <p:cNvSpPr/>
            <p:nvPr/>
          </p:nvSpPr>
          <p:spPr>
            <a:xfrm>
              <a:off x="8769612" y="5943600"/>
              <a:ext cx="1593589" cy="84593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1000" b="1" dirty="0">
                  <a:solidFill>
                    <a:srgbClr val="FF0000"/>
                  </a:solidFill>
                  <a:latin typeface="Arial" panose="020B0604020202020204" pitchFamily="34" charset="0"/>
                  <a:cs typeface="Arial" panose="020B0604020202020204" pitchFamily="34" charset="0"/>
                </a:rPr>
                <a:t>081300ZMAY15  </a:t>
              </a:r>
            </a:p>
            <a:p>
              <a:r>
                <a:rPr lang="en-US" sz="1000" b="1" dirty="0">
                  <a:solidFill>
                    <a:schemeClr val="tx1"/>
                  </a:solidFill>
                  <a:latin typeface="Arial" panose="020B0604020202020204" pitchFamily="34" charset="0"/>
                  <a:cs typeface="Arial" panose="020B0604020202020204" pitchFamily="34" charset="0"/>
                </a:rPr>
                <a:t>RL Forces wait for arms shipment from Aqaba (2000-12)</a:t>
              </a:r>
            </a:p>
          </p:txBody>
        </p:sp>
        <p:sp>
          <p:nvSpPr>
            <p:cNvPr id="36" name="Rectangle 35"/>
            <p:cNvSpPr/>
            <p:nvPr/>
          </p:nvSpPr>
          <p:spPr>
            <a:xfrm>
              <a:off x="7962792" y="5029067"/>
              <a:ext cx="1790808" cy="82729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1000" b="1" dirty="0">
                  <a:solidFill>
                    <a:srgbClr val="FF0000"/>
                  </a:solidFill>
                  <a:latin typeface="Arial" panose="020B0604020202020204" pitchFamily="34" charset="0"/>
                  <a:cs typeface="Arial" panose="020B0604020202020204" pitchFamily="34" charset="0"/>
                </a:rPr>
                <a:t>071500ZMAY15  </a:t>
              </a:r>
            </a:p>
            <a:p>
              <a:r>
                <a:rPr lang="en-US" sz="1000" b="1" dirty="0">
                  <a:solidFill>
                    <a:schemeClr val="tx1"/>
                  </a:solidFill>
                  <a:latin typeface="Arial" panose="020B0604020202020204" pitchFamily="34" charset="0"/>
                  <a:cs typeface="Arial" panose="020B0604020202020204" pitchFamily="34" charset="0"/>
                </a:rPr>
                <a:t>Actions by RL against BG tied to clandestine Arms (2000-11)</a:t>
              </a:r>
            </a:p>
          </p:txBody>
        </p:sp>
        <p:sp>
          <p:nvSpPr>
            <p:cNvPr id="37" name="Rectangle 36"/>
            <p:cNvSpPr/>
            <p:nvPr/>
          </p:nvSpPr>
          <p:spPr>
            <a:xfrm>
              <a:off x="3749806" y="5030789"/>
              <a:ext cx="1634995" cy="7588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1000" b="1" dirty="0">
                  <a:solidFill>
                    <a:srgbClr val="FF0000"/>
                  </a:solidFill>
                  <a:latin typeface="Arial" panose="020B0604020202020204" pitchFamily="34" charset="0"/>
                  <a:cs typeface="Arial" panose="020B0604020202020204" pitchFamily="34" charset="0"/>
                </a:rPr>
                <a:t>051000ZMAY15  </a:t>
              </a:r>
            </a:p>
            <a:p>
              <a:r>
                <a:rPr lang="en-US" sz="1000" b="1" dirty="0">
                  <a:solidFill>
                    <a:schemeClr val="tx1"/>
                  </a:solidFill>
                  <a:latin typeface="Arial" panose="020B0604020202020204" pitchFamily="34" charset="0"/>
                  <a:cs typeface="Arial" panose="020B0604020202020204" pitchFamily="34" charset="0"/>
                </a:rPr>
                <a:t>BG supporter discovered murdered IVO BL Border (2000-06)</a:t>
              </a:r>
            </a:p>
          </p:txBody>
        </p:sp>
      </p:grpSp>
      <p:sp>
        <p:nvSpPr>
          <p:cNvPr id="38" name="Rectangle 27"/>
          <p:cNvSpPr txBox="1">
            <a:spLocks noChangeArrowheads="1"/>
          </p:cNvSpPr>
          <p:nvPr/>
        </p:nvSpPr>
        <p:spPr bwMode="auto">
          <a:xfrm>
            <a:off x="657327" y="101510"/>
            <a:ext cx="8029475" cy="819150"/>
          </a:xfrm>
          <a:prstGeom prst="rect">
            <a:avLst/>
          </a:prstGeom>
          <a:noFill/>
          <a:ln>
            <a:miter lim="800000"/>
            <a:headEnd/>
            <a:tailEnd/>
          </a:ln>
        </p:spPr>
        <p:txBody>
          <a:bodyPr lIns="68577" tIns="34289" rIns="68577" bIns="34289" anchor="ctr"/>
          <a:lstStyle/>
          <a:p>
            <a:pPr algn="r" defTabSz="914355" eaLnBrk="0" fontAlgn="base" hangingPunct="0">
              <a:spcBef>
                <a:spcPct val="0"/>
              </a:spcBef>
              <a:spcAft>
                <a:spcPct val="0"/>
              </a:spcAft>
              <a:defRPr/>
            </a:pPr>
            <a:r>
              <a:rPr lang="en-US" sz="2800" b="1" i="1" kern="0" cap="all" dirty="0" smtClean="0">
                <a:solidFill>
                  <a:srgbClr val="7030A0"/>
                </a:solidFill>
                <a:ea typeface="MS PGothic" pitchFamily="34" charset="-128"/>
              </a:rPr>
              <a:t>Level 3 - fishbone</a:t>
            </a:r>
            <a:endParaRPr lang="en-US" sz="2800" b="1" i="1" kern="0" cap="all" dirty="0">
              <a:solidFill>
                <a:srgbClr val="7030A0"/>
              </a:solidFill>
              <a:ea typeface="MS PGothic" pitchFamily="34" charset="-128"/>
            </a:endParaRPr>
          </a:p>
        </p:txBody>
      </p:sp>
    </p:spTree>
    <p:extLst>
      <p:ext uri="{BB962C8B-B14F-4D97-AF65-F5344CB8AC3E}">
        <p14:creationId xmlns:p14="http://schemas.microsoft.com/office/powerpoint/2010/main" val="195043494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Oval 61"/>
          <p:cNvSpPr/>
          <p:nvPr/>
        </p:nvSpPr>
        <p:spPr>
          <a:xfrm>
            <a:off x="7286625" y="5889515"/>
            <a:ext cx="1730152" cy="71724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1"/>
          <p:cNvGrpSpPr/>
          <p:nvPr/>
        </p:nvGrpSpPr>
        <p:grpSpPr>
          <a:xfrm>
            <a:off x="251927" y="1558212"/>
            <a:ext cx="8697186" cy="4824194"/>
            <a:chOff x="-1320799" y="911425"/>
            <a:chExt cx="11582399" cy="5304711"/>
          </a:xfrm>
        </p:grpSpPr>
        <p:sp>
          <p:nvSpPr>
            <p:cNvPr id="19" name="Bent Arrow 18"/>
            <p:cNvSpPr/>
            <p:nvPr/>
          </p:nvSpPr>
          <p:spPr>
            <a:xfrm flipV="1">
              <a:off x="4368800" y="3999290"/>
              <a:ext cx="812800" cy="369987"/>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Bent Arrow 17"/>
            <p:cNvSpPr/>
            <p:nvPr/>
          </p:nvSpPr>
          <p:spPr>
            <a:xfrm flipV="1">
              <a:off x="2844800" y="3251934"/>
              <a:ext cx="812800" cy="413266"/>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Bent Arrow 15"/>
            <p:cNvSpPr/>
            <p:nvPr/>
          </p:nvSpPr>
          <p:spPr>
            <a:xfrm flipV="1">
              <a:off x="1257300" y="2750403"/>
              <a:ext cx="812800" cy="413266"/>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TextBox 4"/>
            <p:cNvSpPr txBox="1"/>
            <p:nvPr/>
          </p:nvSpPr>
          <p:spPr>
            <a:xfrm>
              <a:off x="2108200" y="2752913"/>
              <a:ext cx="1625600" cy="446276"/>
            </a:xfrm>
            <a:prstGeom prst="rect">
              <a:avLst/>
            </a:prstGeom>
            <a:solidFill>
              <a:schemeClr val="bg1"/>
            </a:solidFill>
            <a:ln w="28575">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1600" dirty="0"/>
                <a:t>MET</a:t>
              </a:r>
              <a:endParaRPr lang="en-US" dirty="0"/>
            </a:p>
            <a:p>
              <a:pPr algn="ctr"/>
              <a:r>
                <a:rPr lang="en-US" sz="700" dirty="0"/>
                <a:t>Mission Essential Task</a:t>
              </a:r>
            </a:p>
          </p:txBody>
        </p:sp>
        <p:sp>
          <p:nvSpPr>
            <p:cNvPr id="6" name="TextBox 5"/>
            <p:cNvSpPr txBox="1"/>
            <p:nvPr/>
          </p:nvSpPr>
          <p:spPr>
            <a:xfrm>
              <a:off x="533400" y="2166026"/>
              <a:ext cx="1625600" cy="461665"/>
            </a:xfrm>
            <a:prstGeom prst="rect">
              <a:avLst/>
            </a:prstGeom>
            <a:noFill/>
            <a:ln w="28575">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1600" dirty="0"/>
                <a:t>UJTL</a:t>
              </a:r>
              <a:endParaRPr lang="en-US" dirty="0"/>
            </a:p>
            <a:p>
              <a:pPr algn="ctr"/>
              <a:r>
                <a:rPr lang="en-US" sz="800" dirty="0"/>
                <a:t>Universal Joint Task List</a:t>
              </a:r>
            </a:p>
          </p:txBody>
        </p:sp>
        <p:sp>
          <p:nvSpPr>
            <p:cNvPr id="8" name="TextBox 7"/>
            <p:cNvSpPr txBox="1"/>
            <p:nvPr/>
          </p:nvSpPr>
          <p:spPr>
            <a:xfrm>
              <a:off x="8229600" y="5754471"/>
              <a:ext cx="2032000" cy="461665"/>
            </a:xfrm>
            <a:prstGeom prst="rect">
              <a:avLst/>
            </a:prstGeom>
            <a:noFill/>
            <a:ln w="28575">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1200" dirty="0"/>
                <a:t>Injects Driving </a:t>
              </a:r>
            </a:p>
            <a:p>
              <a:pPr algn="ctr"/>
              <a:r>
                <a:rPr lang="en-US" sz="1200" dirty="0"/>
                <a:t>Training Audience Response</a:t>
              </a:r>
            </a:p>
          </p:txBody>
        </p:sp>
        <p:sp>
          <p:nvSpPr>
            <p:cNvPr id="10" name="TextBox 9"/>
            <p:cNvSpPr txBox="1"/>
            <p:nvPr/>
          </p:nvSpPr>
          <p:spPr>
            <a:xfrm>
              <a:off x="8204200" y="4913222"/>
              <a:ext cx="2032000" cy="492443"/>
            </a:xfrm>
            <a:prstGeom prst="rect">
              <a:avLst/>
            </a:prstGeom>
            <a:noFill/>
            <a:ln w="28575">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1600" dirty="0"/>
                <a:t>JTIMS JMSEL</a:t>
              </a:r>
            </a:p>
            <a:p>
              <a:pPr algn="ctr"/>
              <a:r>
                <a:rPr lang="en-US" sz="1000" dirty="0"/>
                <a:t>Implementors</a:t>
              </a:r>
            </a:p>
          </p:txBody>
        </p:sp>
        <p:sp>
          <p:nvSpPr>
            <p:cNvPr id="11" name="TextBox 10"/>
            <p:cNvSpPr txBox="1"/>
            <p:nvPr/>
          </p:nvSpPr>
          <p:spPr>
            <a:xfrm>
              <a:off x="3670300" y="3322181"/>
              <a:ext cx="1625600" cy="523220"/>
            </a:xfrm>
            <a:prstGeom prst="rect">
              <a:avLst/>
            </a:prstGeom>
            <a:noFill/>
            <a:ln w="28575">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1600" dirty="0"/>
                <a:t>T.O</a:t>
              </a:r>
              <a:r>
                <a:rPr lang="en-US" dirty="0"/>
                <a:t>. </a:t>
              </a:r>
            </a:p>
            <a:p>
              <a:pPr algn="ctr"/>
              <a:r>
                <a:rPr lang="en-US" sz="1000" dirty="0"/>
                <a:t>Training Objectives</a:t>
              </a:r>
            </a:p>
          </p:txBody>
        </p:sp>
        <p:sp>
          <p:nvSpPr>
            <p:cNvPr id="12" name="TextBox 11"/>
            <p:cNvSpPr txBox="1"/>
            <p:nvPr/>
          </p:nvSpPr>
          <p:spPr>
            <a:xfrm>
              <a:off x="5181600" y="3999944"/>
              <a:ext cx="1625600" cy="369332"/>
            </a:xfrm>
            <a:prstGeom prst="rect">
              <a:avLst/>
            </a:prstGeom>
            <a:noFill/>
            <a:ln w="28575">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dirty="0"/>
                <a:t>T.O. Tasks</a:t>
              </a:r>
            </a:p>
          </p:txBody>
        </p:sp>
        <p:sp>
          <p:nvSpPr>
            <p:cNvPr id="13" name="TextBox 12"/>
            <p:cNvSpPr txBox="1"/>
            <p:nvPr/>
          </p:nvSpPr>
          <p:spPr>
            <a:xfrm>
              <a:off x="6642098" y="4479885"/>
              <a:ext cx="1892300" cy="338554"/>
            </a:xfrm>
            <a:prstGeom prst="rect">
              <a:avLst/>
            </a:prstGeom>
            <a:noFill/>
            <a:ln w="28575">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1600" dirty="0"/>
                <a:t>MSEL I/II</a:t>
              </a:r>
              <a:endParaRPr lang="en-US" dirty="0"/>
            </a:p>
          </p:txBody>
        </p:sp>
        <p:sp>
          <p:nvSpPr>
            <p:cNvPr id="14" name="Bent Arrow 13"/>
            <p:cNvSpPr/>
            <p:nvPr/>
          </p:nvSpPr>
          <p:spPr>
            <a:xfrm flipV="1">
              <a:off x="-304800" y="2101334"/>
              <a:ext cx="812800" cy="413266"/>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Bent Arrow 19"/>
            <p:cNvSpPr/>
            <p:nvPr/>
          </p:nvSpPr>
          <p:spPr>
            <a:xfrm flipV="1">
              <a:off x="5829300" y="4369276"/>
              <a:ext cx="812800" cy="413266"/>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1" name="Bent Arrow 20"/>
            <p:cNvSpPr/>
            <p:nvPr/>
          </p:nvSpPr>
          <p:spPr>
            <a:xfrm flipV="1">
              <a:off x="7391400" y="4849217"/>
              <a:ext cx="812800" cy="413266"/>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7" name="Down Arrow 26"/>
            <p:cNvSpPr/>
            <p:nvPr/>
          </p:nvSpPr>
          <p:spPr>
            <a:xfrm>
              <a:off x="9042400" y="5447761"/>
              <a:ext cx="279400" cy="2301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Left-Right Arrow 27"/>
            <p:cNvSpPr/>
            <p:nvPr/>
          </p:nvSpPr>
          <p:spPr>
            <a:xfrm rot="1599886">
              <a:off x="7573207" y="5544550"/>
              <a:ext cx="662661" cy="27699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p:cNvSpPr txBox="1"/>
            <p:nvPr/>
          </p:nvSpPr>
          <p:spPr>
            <a:xfrm>
              <a:off x="-1320799" y="1749624"/>
              <a:ext cx="2032000" cy="30777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w="28575">
              <a:solidFill>
                <a:schemeClr val="tx1"/>
              </a:solidFill>
            </a:ln>
          </p:spPr>
          <p:txBody>
            <a:bodyPr wrap="square" rtlCol="0">
              <a:spAutoFit/>
            </a:bodyPr>
            <a:lstStyle/>
            <a:p>
              <a:pPr algn="ctr"/>
              <a:r>
                <a:rPr lang="en-US" sz="1400" b="1" dirty="0"/>
                <a:t>FOCUS AREAS</a:t>
              </a:r>
            </a:p>
          </p:txBody>
        </p:sp>
        <p:sp>
          <p:nvSpPr>
            <p:cNvPr id="37" name="Up Arrow 36"/>
            <p:cNvSpPr/>
            <p:nvPr/>
          </p:nvSpPr>
          <p:spPr>
            <a:xfrm rot="17980903">
              <a:off x="3139034" y="855027"/>
              <a:ext cx="316514" cy="672191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5784847" y="5319633"/>
              <a:ext cx="1803400" cy="338554"/>
            </a:xfrm>
            <a:prstGeom prst="rect">
              <a:avLst/>
            </a:prstGeom>
            <a:solidFill>
              <a:schemeClr val="bg1"/>
            </a:solidFill>
            <a:ln w="28575">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sz="1600" dirty="0"/>
                <a:t>Assessment</a:t>
              </a:r>
            </a:p>
          </p:txBody>
        </p:sp>
        <p:sp>
          <p:nvSpPr>
            <p:cNvPr id="38" name="8-Point Star 37"/>
            <p:cNvSpPr/>
            <p:nvPr/>
          </p:nvSpPr>
          <p:spPr>
            <a:xfrm>
              <a:off x="-711200" y="2554661"/>
              <a:ext cx="1016000" cy="697275"/>
            </a:xfrm>
            <a:prstGeom prst="star8">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p:spPr>
          <p:style>
            <a:lnRef idx="2">
              <a:schemeClr val="accent2"/>
            </a:lnRef>
            <a:fillRef idx="1">
              <a:schemeClr val="lt1"/>
            </a:fillRef>
            <a:effectRef idx="0">
              <a:schemeClr val="accent2"/>
            </a:effectRef>
            <a:fontRef idx="minor">
              <a:schemeClr val="dk1"/>
            </a:fontRef>
          </p:style>
          <p:txBody>
            <a:bodyPr rtlCol="0" anchor="ctr"/>
            <a:lstStyle/>
            <a:p>
              <a:pPr algn="ctr"/>
              <a:r>
                <a:rPr lang="en-US" sz="1100" b="1" u="sng" dirty="0">
                  <a:effectLst>
                    <a:outerShdw blurRad="38100" dist="38100" dir="2700000" algn="tl">
                      <a:srgbClr val="000000">
                        <a:alpha val="43137"/>
                      </a:srgbClr>
                    </a:outerShdw>
                  </a:effectLst>
                </a:rPr>
                <a:t>AAR</a:t>
              </a:r>
              <a:endParaRPr lang="en-US" sz="1200" b="1" u="sng" dirty="0">
                <a:effectLst>
                  <a:outerShdw blurRad="38100" dist="38100" dir="2700000" algn="tl">
                    <a:srgbClr val="000000">
                      <a:alpha val="43137"/>
                    </a:srgbClr>
                  </a:outerShdw>
                </a:effectLst>
              </a:endParaRPr>
            </a:p>
          </p:txBody>
        </p:sp>
        <p:cxnSp>
          <p:nvCxnSpPr>
            <p:cNvPr id="40" name="Straight Arrow Connector 39"/>
            <p:cNvCxnSpPr/>
            <p:nvPr/>
          </p:nvCxnSpPr>
          <p:spPr>
            <a:xfrm flipV="1">
              <a:off x="7588249" y="5325467"/>
              <a:ext cx="615953" cy="122292"/>
            </a:xfrm>
            <a:prstGeom prst="straightConnector1">
              <a:avLst/>
            </a:prstGeom>
            <a:ln w="19050">
              <a:prstDash val="lgDash"/>
              <a:tailEnd type="arrow"/>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rot="1640651">
              <a:off x="1642322" y="2212955"/>
              <a:ext cx="6265753" cy="338554"/>
            </a:xfrm>
            <a:prstGeom prst="rect">
              <a:avLst/>
            </a:prstGeom>
            <a:noFill/>
          </p:spPr>
          <p:txBody>
            <a:bodyPr wrap="square" rtlCol="0">
              <a:spAutoFit/>
            </a:bodyPr>
            <a:lstStyle/>
            <a:p>
              <a:pPr algn="ctr"/>
              <a:r>
                <a:rPr lang="en-US" sz="1600" b="1" i="1" dirty="0"/>
                <a:t>Defines what exercise planners are trying to do?</a:t>
              </a:r>
            </a:p>
          </p:txBody>
        </p:sp>
        <p:sp>
          <p:nvSpPr>
            <p:cNvPr id="32" name="TextBox 31"/>
            <p:cNvSpPr txBox="1"/>
            <p:nvPr/>
          </p:nvSpPr>
          <p:spPr>
            <a:xfrm>
              <a:off x="-1320799" y="1229381"/>
              <a:ext cx="2032001" cy="30777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w="28575">
              <a:solidFill>
                <a:schemeClr val="tx1"/>
              </a:solidFill>
            </a:ln>
          </p:spPr>
          <p:txBody>
            <a:bodyPr wrap="square" rtlCol="0">
              <a:spAutoFit/>
            </a:bodyPr>
            <a:lstStyle/>
            <a:p>
              <a:pPr algn="ctr"/>
              <a:r>
                <a:rPr lang="en-US" sz="1400" b="1" dirty="0"/>
                <a:t>EXRECISE OBJECTIVES</a:t>
              </a:r>
            </a:p>
          </p:txBody>
        </p:sp>
        <p:sp>
          <p:nvSpPr>
            <p:cNvPr id="33" name="TextBox 32"/>
            <p:cNvSpPr txBox="1"/>
            <p:nvPr/>
          </p:nvSpPr>
          <p:spPr>
            <a:xfrm>
              <a:off x="-1320799" y="911425"/>
              <a:ext cx="2032001" cy="30777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w="28575">
              <a:solidFill>
                <a:schemeClr val="tx1"/>
              </a:solidFill>
            </a:ln>
          </p:spPr>
          <p:txBody>
            <a:bodyPr wrap="square" rtlCol="0">
              <a:spAutoFit/>
            </a:bodyPr>
            <a:lstStyle/>
            <a:p>
              <a:pPr algn="ctr"/>
              <a:r>
                <a:rPr lang="en-US" sz="1400" b="1" dirty="0"/>
                <a:t>GUIDANCE</a:t>
              </a:r>
            </a:p>
          </p:txBody>
        </p:sp>
        <p:sp>
          <p:nvSpPr>
            <p:cNvPr id="29" name="TextBox 28"/>
            <p:cNvSpPr txBox="1"/>
            <p:nvPr/>
          </p:nvSpPr>
          <p:spPr>
            <a:xfrm>
              <a:off x="199863" y="4479885"/>
              <a:ext cx="2032000" cy="304590"/>
            </a:xfrm>
            <a:prstGeom prst="rect">
              <a:avLst/>
            </a:prstGeom>
            <a:noFill/>
            <a:ln w="28575">
              <a:solidFill>
                <a:srgbClr val="FF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1200" dirty="0"/>
                <a:t>Level 1 / 2/ 3 </a:t>
              </a:r>
              <a:r>
                <a:rPr lang="en-US" sz="1200" dirty="0" smtClean="0"/>
                <a:t>Charts</a:t>
              </a:r>
              <a:endParaRPr lang="en-US" sz="1200" dirty="0"/>
            </a:p>
          </p:txBody>
        </p:sp>
        <p:sp>
          <p:nvSpPr>
            <p:cNvPr id="30" name="Left-Right Arrow 29"/>
            <p:cNvSpPr/>
            <p:nvPr/>
          </p:nvSpPr>
          <p:spPr>
            <a:xfrm>
              <a:off x="2561793" y="4525306"/>
              <a:ext cx="4080304" cy="276999"/>
            </a:xfrm>
            <a:prstGeom prst="leftRightArrow">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Rectangle 27"/>
          <p:cNvSpPr txBox="1">
            <a:spLocks noChangeArrowheads="1"/>
          </p:cNvSpPr>
          <p:nvPr/>
        </p:nvSpPr>
        <p:spPr bwMode="auto">
          <a:xfrm>
            <a:off x="657327" y="101510"/>
            <a:ext cx="8029475" cy="819150"/>
          </a:xfrm>
          <a:prstGeom prst="rect">
            <a:avLst/>
          </a:prstGeom>
          <a:noFill/>
          <a:ln>
            <a:miter lim="800000"/>
            <a:headEnd/>
            <a:tailEnd/>
          </a:ln>
        </p:spPr>
        <p:txBody>
          <a:bodyPr lIns="68577" tIns="34289" rIns="68577" bIns="34289" anchor="ctr"/>
          <a:lstStyle/>
          <a:p>
            <a:pPr algn="r" defTabSz="914355" eaLnBrk="0" fontAlgn="base" hangingPunct="0">
              <a:spcBef>
                <a:spcPct val="0"/>
              </a:spcBef>
              <a:spcAft>
                <a:spcPct val="0"/>
              </a:spcAft>
              <a:defRPr/>
            </a:pPr>
            <a:r>
              <a:rPr lang="en-US" sz="2800" b="1" i="1" kern="0" cap="all" dirty="0" err="1" smtClean="0">
                <a:solidFill>
                  <a:srgbClr val="7030A0"/>
                </a:solidFill>
                <a:ea typeface="MS PGothic" pitchFamily="34" charset="-128"/>
              </a:rPr>
              <a:t>Msel</a:t>
            </a:r>
            <a:r>
              <a:rPr lang="en-US" sz="2800" b="1" i="1" kern="0" cap="all" dirty="0" smtClean="0">
                <a:solidFill>
                  <a:srgbClr val="7030A0"/>
                </a:solidFill>
                <a:ea typeface="MS PGothic" pitchFamily="34" charset="-128"/>
              </a:rPr>
              <a:t> development process</a:t>
            </a:r>
            <a:endParaRPr lang="en-US" sz="2800" b="1" i="1" kern="0" cap="all" dirty="0">
              <a:solidFill>
                <a:srgbClr val="7030A0"/>
              </a:solidFill>
              <a:ea typeface="MS PGothic" pitchFamily="34" charset="-128"/>
            </a:endParaRPr>
          </a:p>
        </p:txBody>
      </p:sp>
    </p:spTree>
    <p:extLst>
      <p:ext uri="{BB962C8B-B14F-4D97-AF65-F5344CB8AC3E}">
        <p14:creationId xmlns:p14="http://schemas.microsoft.com/office/powerpoint/2010/main" val="8362534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be 1"/>
          <p:cNvSpPr/>
          <p:nvPr/>
        </p:nvSpPr>
        <p:spPr>
          <a:xfrm>
            <a:off x="1442663" y="4418102"/>
            <a:ext cx="6450496" cy="944217"/>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TRAINING OBJECTIVE (TO’s)</a:t>
            </a:r>
          </a:p>
        </p:txBody>
      </p:sp>
      <p:sp>
        <p:nvSpPr>
          <p:cNvPr id="3" name="Cube 2"/>
          <p:cNvSpPr/>
          <p:nvPr/>
        </p:nvSpPr>
        <p:spPr>
          <a:xfrm>
            <a:off x="1891580" y="3698351"/>
            <a:ext cx="5552662" cy="944217"/>
          </a:xfrm>
          <a:prstGeom prst="cub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RIBBON STORYLINE (LEVEL 1)</a:t>
            </a:r>
          </a:p>
        </p:txBody>
      </p:sp>
      <p:sp>
        <p:nvSpPr>
          <p:cNvPr id="4" name="Cube 3"/>
          <p:cNvSpPr/>
          <p:nvPr/>
        </p:nvSpPr>
        <p:spPr>
          <a:xfrm>
            <a:off x="2417526" y="2985629"/>
            <a:ext cx="4500770" cy="944217"/>
          </a:xfrm>
          <a:prstGeom prst="cub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t>QUAD CHART </a:t>
            </a:r>
            <a:r>
              <a:rPr lang="en-US" dirty="0" smtClean="0"/>
              <a:t>(</a:t>
            </a:r>
            <a:r>
              <a:rPr lang="en-US" dirty="0"/>
              <a:t>LEVEL 2)</a:t>
            </a:r>
          </a:p>
        </p:txBody>
      </p:sp>
      <p:sp>
        <p:nvSpPr>
          <p:cNvPr id="5" name="Cube 4"/>
          <p:cNvSpPr/>
          <p:nvPr/>
        </p:nvSpPr>
        <p:spPr>
          <a:xfrm>
            <a:off x="2962109" y="2265866"/>
            <a:ext cx="3411607" cy="944217"/>
          </a:xfrm>
          <a:prstGeom prst="cub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FISHBONE</a:t>
            </a:r>
            <a:r>
              <a:rPr lang="en-US" dirty="0" smtClean="0"/>
              <a:t> CHART </a:t>
            </a:r>
            <a:r>
              <a:rPr lang="en-US" dirty="0"/>
              <a:t>(LEVEL 3)</a:t>
            </a:r>
          </a:p>
        </p:txBody>
      </p:sp>
      <p:sp>
        <p:nvSpPr>
          <p:cNvPr id="6" name="Cube 5"/>
          <p:cNvSpPr/>
          <p:nvPr/>
        </p:nvSpPr>
        <p:spPr>
          <a:xfrm>
            <a:off x="3655776" y="1533269"/>
            <a:ext cx="2024270" cy="944217"/>
          </a:xfrm>
          <a:prstGeom prst="cube">
            <a:avLst/>
          </a:prstGeom>
          <a:solidFill>
            <a:srgbClr val="FF0000"/>
          </a:solid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JMSEL INJECT</a:t>
            </a:r>
          </a:p>
        </p:txBody>
      </p:sp>
      <p:sp>
        <p:nvSpPr>
          <p:cNvPr id="13" name="Rectangle 27"/>
          <p:cNvSpPr txBox="1">
            <a:spLocks noChangeArrowheads="1"/>
          </p:cNvSpPr>
          <p:nvPr/>
        </p:nvSpPr>
        <p:spPr bwMode="auto">
          <a:xfrm>
            <a:off x="657327" y="101510"/>
            <a:ext cx="8029475" cy="819150"/>
          </a:xfrm>
          <a:prstGeom prst="rect">
            <a:avLst/>
          </a:prstGeom>
          <a:noFill/>
          <a:ln>
            <a:miter lim="800000"/>
            <a:headEnd/>
            <a:tailEnd/>
          </a:ln>
        </p:spPr>
        <p:txBody>
          <a:bodyPr lIns="68577" tIns="34289" rIns="68577" bIns="34289" anchor="ctr"/>
          <a:lstStyle/>
          <a:p>
            <a:pPr algn="r" defTabSz="914355" eaLnBrk="0" fontAlgn="base" hangingPunct="0">
              <a:spcBef>
                <a:spcPct val="0"/>
              </a:spcBef>
              <a:spcAft>
                <a:spcPct val="0"/>
              </a:spcAft>
              <a:defRPr/>
            </a:pPr>
            <a:r>
              <a:rPr lang="en-US" sz="2800" b="1" i="1" kern="0" cap="all" dirty="0" smtClean="0">
                <a:solidFill>
                  <a:srgbClr val="7030A0"/>
                </a:solidFill>
                <a:ea typeface="MS PGothic" pitchFamily="34" charset="-128"/>
              </a:rPr>
              <a:t>BUILDING BLOCK APPROACH</a:t>
            </a:r>
            <a:endParaRPr lang="en-US" sz="2800" b="1" i="1" kern="0" cap="all" dirty="0">
              <a:solidFill>
                <a:srgbClr val="7030A0"/>
              </a:solidFill>
              <a:ea typeface="MS PGothic" pitchFamily="34" charset="-128"/>
            </a:endParaRPr>
          </a:p>
        </p:txBody>
      </p:sp>
    </p:spTree>
    <p:extLst>
      <p:ext uri="{BB962C8B-B14F-4D97-AF65-F5344CB8AC3E}">
        <p14:creationId xmlns:p14="http://schemas.microsoft.com/office/powerpoint/2010/main" val="2861090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Picture 1"/>
          <p:cNvPicPr/>
          <p:nvPr/>
        </p:nvPicPr>
        <p:blipFill>
          <a:blip r:embed="rId3"/>
          <a:stretch>
            <a:fillRect/>
          </a:stretch>
        </p:blipFill>
        <p:spPr>
          <a:xfrm>
            <a:off x="400050" y="1638617"/>
            <a:ext cx="8286752" cy="4447857"/>
          </a:xfrm>
          <a:prstGeom prst="rect">
            <a:avLst/>
          </a:prstGeom>
          <a:ln w="19050">
            <a:solidFill>
              <a:schemeClr val="accent1"/>
            </a:solidFill>
          </a:ln>
        </p:spPr>
      </p:pic>
      <p:sp>
        <p:nvSpPr>
          <p:cNvPr id="3" name="Rectangle 27"/>
          <p:cNvSpPr txBox="1">
            <a:spLocks noChangeArrowheads="1"/>
          </p:cNvSpPr>
          <p:nvPr/>
        </p:nvSpPr>
        <p:spPr bwMode="auto">
          <a:xfrm>
            <a:off x="657327" y="101510"/>
            <a:ext cx="8029475" cy="819150"/>
          </a:xfrm>
          <a:prstGeom prst="rect">
            <a:avLst/>
          </a:prstGeom>
          <a:noFill/>
          <a:ln>
            <a:miter lim="800000"/>
            <a:headEnd/>
            <a:tailEnd/>
          </a:ln>
        </p:spPr>
        <p:txBody>
          <a:bodyPr lIns="68577" tIns="34289" rIns="68577" bIns="34289" anchor="ctr"/>
          <a:lstStyle/>
          <a:p>
            <a:pPr algn="r" defTabSz="914355" eaLnBrk="0" fontAlgn="base" hangingPunct="0">
              <a:spcBef>
                <a:spcPct val="0"/>
              </a:spcBef>
              <a:spcAft>
                <a:spcPct val="0"/>
              </a:spcAft>
              <a:defRPr/>
            </a:pPr>
            <a:r>
              <a:rPr lang="en-US" sz="2800" b="1" i="1" kern="0" cap="all" dirty="0" smtClean="0">
                <a:solidFill>
                  <a:srgbClr val="7030A0"/>
                </a:solidFill>
                <a:ea typeface="MS PGothic" pitchFamily="34" charset="-128"/>
              </a:rPr>
              <a:t>BUILDING BLOCK APPROACH</a:t>
            </a:r>
            <a:endParaRPr lang="en-US" sz="2800" b="1" i="1" kern="0" cap="all" dirty="0">
              <a:solidFill>
                <a:srgbClr val="7030A0"/>
              </a:solidFill>
              <a:ea typeface="MS PGothic" pitchFamily="34" charset="-128"/>
            </a:endParaRPr>
          </a:p>
        </p:txBody>
      </p:sp>
    </p:spTree>
    <p:extLst>
      <p:ext uri="{BB962C8B-B14F-4D97-AF65-F5344CB8AC3E}">
        <p14:creationId xmlns:p14="http://schemas.microsoft.com/office/powerpoint/2010/main" val="731667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Picture 1"/>
          <p:cNvPicPr/>
          <p:nvPr/>
        </p:nvPicPr>
        <p:blipFill>
          <a:blip r:embed="rId3"/>
          <a:stretch>
            <a:fillRect/>
          </a:stretch>
        </p:blipFill>
        <p:spPr>
          <a:xfrm>
            <a:off x="285749" y="1590675"/>
            <a:ext cx="8562975" cy="4705349"/>
          </a:xfrm>
          <a:prstGeom prst="rect">
            <a:avLst/>
          </a:prstGeom>
          <a:ln w="19050">
            <a:solidFill>
              <a:sysClr val="windowText" lastClr="000000"/>
            </a:solidFill>
          </a:ln>
        </p:spPr>
      </p:pic>
      <p:sp>
        <p:nvSpPr>
          <p:cNvPr id="3" name="Rectangle 27"/>
          <p:cNvSpPr txBox="1">
            <a:spLocks noChangeArrowheads="1"/>
          </p:cNvSpPr>
          <p:nvPr/>
        </p:nvSpPr>
        <p:spPr bwMode="auto">
          <a:xfrm>
            <a:off x="657327" y="101510"/>
            <a:ext cx="8029475" cy="819150"/>
          </a:xfrm>
          <a:prstGeom prst="rect">
            <a:avLst/>
          </a:prstGeom>
          <a:noFill/>
          <a:ln>
            <a:miter lim="800000"/>
            <a:headEnd/>
            <a:tailEnd/>
          </a:ln>
        </p:spPr>
        <p:txBody>
          <a:bodyPr lIns="68577" tIns="34289" rIns="68577" bIns="34289" anchor="ctr"/>
          <a:lstStyle/>
          <a:p>
            <a:pPr algn="r" defTabSz="914355" eaLnBrk="0" fontAlgn="base" hangingPunct="0">
              <a:spcBef>
                <a:spcPct val="0"/>
              </a:spcBef>
              <a:spcAft>
                <a:spcPct val="0"/>
              </a:spcAft>
              <a:defRPr/>
            </a:pPr>
            <a:r>
              <a:rPr lang="en-US" sz="2800" b="1" i="1" kern="0" cap="all" dirty="0" smtClean="0">
                <a:solidFill>
                  <a:srgbClr val="7030A0"/>
                </a:solidFill>
                <a:ea typeface="MS PGothic" pitchFamily="34" charset="-128"/>
              </a:rPr>
              <a:t>BUILDING BLOCK APPROACH</a:t>
            </a:r>
            <a:endParaRPr lang="en-US" sz="2800" b="1" i="1" kern="0" cap="all" dirty="0">
              <a:solidFill>
                <a:srgbClr val="7030A0"/>
              </a:solidFill>
              <a:ea typeface="MS PGothic" pitchFamily="34" charset="-128"/>
            </a:endParaRPr>
          </a:p>
        </p:txBody>
      </p:sp>
    </p:spTree>
    <p:extLst>
      <p:ext uri="{BB962C8B-B14F-4D97-AF65-F5344CB8AC3E}">
        <p14:creationId xmlns:p14="http://schemas.microsoft.com/office/powerpoint/2010/main" val="386494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Picture 1"/>
          <p:cNvPicPr/>
          <p:nvPr/>
        </p:nvPicPr>
        <p:blipFill>
          <a:blip r:embed="rId3"/>
          <a:stretch>
            <a:fillRect/>
          </a:stretch>
        </p:blipFill>
        <p:spPr>
          <a:xfrm>
            <a:off x="342900" y="1638300"/>
            <a:ext cx="8229600" cy="4562476"/>
          </a:xfrm>
          <a:prstGeom prst="rect">
            <a:avLst/>
          </a:prstGeom>
          <a:ln w="19050">
            <a:solidFill>
              <a:sysClr val="windowText" lastClr="000000"/>
            </a:solidFill>
          </a:ln>
        </p:spPr>
      </p:pic>
      <p:sp>
        <p:nvSpPr>
          <p:cNvPr id="3" name="Rectangle 27"/>
          <p:cNvSpPr txBox="1">
            <a:spLocks noChangeArrowheads="1"/>
          </p:cNvSpPr>
          <p:nvPr/>
        </p:nvSpPr>
        <p:spPr bwMode="auto">
          <a:xfrm>
            <a:off x="657327" y="101510"/>
            <a:ext cx="8029475" cy="819150"/>
          </a:xfrm>
          <a:prstGeom prst="rect">
            <a:avLst/>
          </a:prstGeom>
          <a:noFill/>
          <a:ln>
            <a:miter lim="800000"/>
            <a:headEnd/>
            <a:tailEnd/>
          </a:ln>
        </p:spPr>
        <p:txBody>
          <a:bodyPr lIns="68577" tIns="34289" rIns="68577" bIns="34289" anchor="ctr"/>
          <a:lstStyle/>
          <a:p>
            <a:pPr algn="r" defTabSz="914355" eaLnBrk="0" fontAlgn="base" hangingPunct="0">
              <a:spcBef>
                <a:spcPct val="0"/>
              </a:spcBef>
              <a:spcAft>
                <a:spcPct val="0"/>
              </a:spcAft>
              <a:defRPr/>
            </a:pPr>
            <a:r>
              <a:rPr lang="en-US" sz="2800" b="1" i="1" kern="0" cap="all" dirty="0" smtClean="0">
                <a:solidFill>
                  <a:srgbClr val="7030A0"/>
                </a:solidFill>
                <a:ea typeface="MS PGothic" pitchFamily="34" charset="-128"/>
              </a:rPr>
              <a:t>BUILDING BLOCK APPROACH</a:t>
            </a:r>
            <a:endParaRPr lang="en-US" sz="2800" b="1" i="1" kern="0" cap="all" dirty="0">
              <a:solidFill>
                <a:srgbClr val="7030A0"/>
              </a:solidFill>
              <a:ea typeface="MS PGothic" pitchFamily="34" charset="-128"/>
            </a:endParaRPr>
          </a:p>
        </p:txBody>
      </p:sp>
    </p:spTree>
    <p:extLst>
      <p:ext uri="{BB962C8B-B14F-4D97-AF65-F5344CB8AC3E}">
        <p14:creationId xmlns:p14="http://schemas.microsoft.com/office/powerpoint/2010/main" val="869583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7"/>
          <p:cNvSpPr txBox="1">
            <a:spLocks noChangeArrowheads="1"/>
          </p:cNvSpPr>
          <p:nvPr/>
        </p:nvSpPr>
        <p:spPr bwMode="auto">
          <a:xfrm>
            <a:off x="657327" y="101510"/>
            <a:ext cx="8029475" cy="819150"/>
          </a:xfrm>
          <a:prstGeom prst="rect">
            <a:avLst/>
          </a:prstGeom>
          <a:noFill/>
          <a:ln>
            <a:miter lim="800000"/>
            <a:headEnd/>
            <a:tailEnd/>
          </a:ln>
        </p:spPr>
        <p:txBody>
          <a:bodyPr lIns="68577" tIns="34289" rIns="68577" bIns="34289" anchor="ctr"/>
          <a:lstStyle/>
          <a:p>
            <a:pPr algn="r" defTabSz="914355" eaLnBrk="0" fontAlgn="base" hangingPunct="0">
              <a:spcBef>
                <a:spcPct val="0"/>
              </a:spcBef>
              <a:spcAft>
                <a:spcPct val="0"/>
              </a:spcAft>
              <a:defRPr/>
            </a:pPr>
            <a:r>
              <a:rPr lang="en-US" sz="2800" b="1" i="1" kern="0" cap="all" dirty="0" smtClean="0">
                <a:solidFill>
                  <a:srgbClr val="7030A0"/>
                </a:solidFill>
                <a:ea typeface="MS PGothic" pitchFamily="34" charset="-128"/>
              </a:rPr>
              <a:t>guidance</a:t>
            </a:r>
            <a:endParaRPr lang="en-US" sz="2800" b="1" i="1" kern="0" cap="all" dirty="0">
              <a:solidFill>
                <a:srgbClr val="7030A0"/>
              </a:solidFill>
              <a:ea typeface="MS PGothic" pitchFamily="34" charset="-128"/>
            </a:endParaRPr>
          </a:p>
        </p:txBody>
      </p:sp>
      <p:sp>
        <p:nvSpPr>
          <p:cNvPr id="2" name="TextBox 1"/>
          <p:cNvSpPr txBox="1"/>
          <p:nvPr/>
        </p:nvSpPr>
        <p:spPr>
          <a:xfrm>
            <a:off x="2687622" y="920660"/>
            <a:ext cx="3354060" cy="2579039"/>
          </a:xfrm>
          <a:prstGeom prst="rect">
            <a:avLst/>
          </a:prstGeom>
          <a:noFill/>
        </p:spPr>
        <p:txBody>
          <a:bodyPr wrap="none" rtlCol="0">
            <a:spAutoFit/>
          </a:bodyPr>
          <a:lstStyle/>
          <a:p>
            <a:pPr algn="ctr">
              <a:lnSpc>
                <a:spcPct val="150000"/>
              </a:lnSpc>
            </a:pPr>
            <a:r>
              <a:rPr lang="en-US" sz="2200" b="1" dirty="0" smtClean="0"/>
              <a:t>LESSONS LEARNED</a:t>
            </a:r>
            <a:endParaRPr lang="en-US" sz="2200" b="1" dirty="0"/>
          </a:p>
          <a:p>
            <a:pPr algn="ctr">
              <a:lnSpc>
                <a:spcPct val="150000"/>
              </a:lnSpc>
            </a:pPr>
            <a:r>
              <a:rPr lang="en-US" sz="2200" b="1" dirty="0" smtClean="0"/>
              <a:t>EXERCISE OBJECTIVES</a:t>
            </a:r>
            <a:endParaRPr lang="en-US" sz="2200" b="1" dirty="0"/>
          </a:p>
          <a:p>
            <a:pPr algn="ctr">
              <a:lnSpc>
                <a:spcPct val="150000"/>
              </a:lnSpc>
            </a:pPr>
            <a:r>
              <a:rPr lang="en-US" sz="2200" b="1" dirty="0" smtClean="0"/>
              <a:t>MISSION ESSENTIAL TASKS </a:t>
            </a:r>
            <a:endParaRPr lang="en-US" sz="2200" b="1" dirty="0"/>
          </a:p>
          <a:p>
            <a:pPr algn="ctr">
              <a:lnSpc>
                <a:spcPct val="150000"/>
              </a:lnSpc>
            </a:pPr>
            <a:r>
              <a:rPr lang="en-US" sz="2200" b="1" dirty="0" smtClean="0"/>
              <a:t>TRAINING OBJECTIVES</a:t>
            </a:r>
            <a:endParaRPr lang="en-US" sz="2200" b="1" dirty="0"/>
          </a:p>
          <a:p>
            <a:pPr algn="ctr">
              <a:lnSpc>
                <a:spcPct val="150000"/>
              </a:lnSpc>
            </a:pPr>
            <a:r>
              <a:rPr lang="en-US" sz="2200" b="1" dirty="0" smtClean="0"/>
              <a:t>SCENARIO</a:t>
            </a:r>
            <a:endParaRPr lang="en-US" sz="2200" b="1" dirty="0"/>
          </a:p>
        </p:txBody>
      </p:sp>
      <p:sp>
        <p:nvSpPr>
          <p:cNvPr id="3" name="Down Arrow 2"/>
          <p:cNvSpPr/>
          <p:nvPr/>
        </p:nvSpPr>
        <p:spPr>
          <a:xfrm>
            <a:off x="1711939" y="3528693"/>
            <a:ext cx="5305425" cy="876300"/>
          </a:xfrm>
          <a:prstGeom prst="downArrow">
            <a:avLst>
              <a:gd name="adj1" fmla="val 50000"/>
              <a:gd name="adj2" fmla="val 80435"/>
            </a:avLst>
          </a:prstGeom>
          <a:solidFill>
            <a:srgbClr val="99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229806" y="4519712"/>
            <a:ext cx="5595699" cy="2123658"/>
          </a:xfrm>
          <a:prstGeom prst="rect">
            <a:avLst/>
          </a:prstGeom>
          <a:noFill/>
        </p:spPr>
        <p:txBody>
          <a:bodyPr wrap="none" rtlCol="0">
            <a:spAutoFit/>
          </a:bodyPr>
          <a:lstStyle/>
          <a:p>
            <a:pPr marL="285750" indent="-285750">
              <a:lnSpc>
                <a:spcPct val="150000"/>
              </a:lnSpc>
              <a:buFont typeface="Arial" panose="020B0604020202020204" pitchFamily="34" charset="0"/>
              <a:buChar char="•"/>
            </a:pPr>
            <a:r>
              <a:rPr lang="en-US" sz="2200" b="1" dirty="0" smtClean="0"/>
              <a:t>FOCUS AREAS / THEMES</a:t>
            </a:r>
          </a:p>
          <a:p>
            <a:pPr marL="285750" indent="-285750">
              <a:lnSpc>
                <a:spcPct val="150000"/>
              </a:lnSpc>
              <a:buFont typeface="Arial" panose="020B0604020202020204" pitchFamily="34" charset="0"/>
              <a:buChar char="•"/>
            </a:pPr>
            <a:r>
              <a:rPr lang="en-US" sz="2200" b="1" dirty="0" smtClean="0"/>
              <a:t>LEVEL 1 – RIBBON (KEY EVENT STORYLINES)</a:t>
            </a:r>
          </a:p>
          <a:p>
            <a:pPr marL="285750" indent="-285750">
              <a:lnSpc>
                <a:spcPct val="150000"/>
              </a:lnSpc>
              <a:buFont typeface="Arial" panose="020B0604020202020204" pitchFamily="34" charset="0"/>
              <a:buChar char="•"/>
            </a:pPr>
            <a:r>
              <a:rPr lang="en-US" sz="2200" b="1" dirty="0" smtClean="0"/>
              <a:t>LEVEL 2 – QUAD CHART (DETAILS)</a:t>
            </a:r>
          </a:p>
          <a:p>
            <a:pPr marL="285750" indent="-285750">
              <a:lnSpc>
                <a:spcPct val="150000"/>
              </a:lnSpc>
              <a:buFont typeface="Arial" panose="020B0604020202020204" pitchFamily="34" charset="0"/>
              <a:buChar char="•"/>
            </a:pPr>
            <a:r>
              <a:rPr lang="en-US" sz="2200" b="1" dirty="0" smtClean="0"/>
              <a:t>LEVEL 3 – FISHBONE (TIMELINES)</a:t>
            </a:r>
          </a:p>
        </p:txBody>
      </p:sp>
    </p:spTree>
    <p:extLst>
      <p:ext uri="{BB962C8B-B14F-4D97-AF65-F5344CB8AC3E}">
        <p14:creationId xmlns:p14="http://schemas.microsoft.com/office/powerpoint/2010/main" val="11180031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3852" y="1455174"/>
            <a:ext cx="8294915" cy="4570482"/>
          </a:xfrm>
          <a:prstGeom prst="rect">
            <a:avLst/>
          </a:prstGeom>
          <a:noFill/>
          <a:ln>
            <a:noFill/>
          </a:ln>
        </p:spPr>
        <p:txBody>
          <a:bodyPr wrap="square" rtlCol="0">
            <a:spAutoFit/>
          </a:bodyPr>
          <a:lstStyle/>
          <a:p>
            <a:pPr marL="233363" indent="-233363">
              <a:lnSpc>
                <a:spcPct val="150000"/>
              </a:lnSpc>
              <a:buFont typeface="Arial" panose="020B0604020202020204" pitchFamily="34" charset="0"/>
              <a:buChar char="•"/>
            </a:pPr>
            <a:r>
              <a:rPr lang="en-US" dirty="0" smtClean="0"/>
              <a:t>Important </a:t>
            </a:r>
            <a:r>
              <a:rPr lang="en-US" dirty="0"/>
              <a:t>to link Storyline with Training Objective(s) </a:t>
            </a:r>
            <a:r>
              <a:rPr lang="en-US" b="1" i="1" u="sng" dirty="0" smtClean="0">
                <a:solidFill>
                  <a:srgbClr val="FF0000"/>
                </a:solidFill>
                <a:effectLst>
                  <a:outerShdw blurRad="38100" dist="38100" dir="2700000" algn="tl">
                    <a:srgbClr val="000000">
                      <a:alpha val="43137"/>
                    </a:srgbClr>
                  </a:outerShdw>
                </a:effectLst>
              </a:rPr>
              <a:t>(Every TO must have an </a:t>
            </a:r>
            <a:r>
              <a:rPr lang="en-US" b="1" i="1" u="sng" dirty="0" err="1" smtClean="0">
                <a:solidFill>
                  <a:srgbClr val="FF0000"/>
                </a:solidFill>
                <a:effectLst>
                  <a:outerShdw blurRad="38100" dist="38100" dir="2700000" algn="tl">
                    <a:srgbClr val="000000">
                      <a:alpha val="43137"/>
                    </a:srgbClr>
                  </a:outerShdw>
                </a:effectLst>
              </a:rPr>
              <a:t>implementor</a:t>
            </a:r>
            <a:r>
              <a:rPr lang="en-US" b="1" i="1" u="sng" dirty="0" smtClean="0">
                <a:solidFill>
                  <a:srgbClr val="FF0000"/>
                </a:solidFill>
                <a:effectLst>
                  <a:outerShdw blurRad="38100" dist="38100" dir="2700000" algn="tl">
                    <a:srgbClr val="000000">
                      <a:alpha val="43137"/>
                    </a:srgbClr>
                  </a:outerShdw>
                </a:effectLst>
              </a:rPr>
              <a:t> – academics, MSEL, SLS, </a:t>
            </a:r>
            <a:r>
              <a:rPr lang="en-US" b="1" i="1" u="sng" dirty="0" err="1" smtClean="0">
                <a:solidFill>
                  <a:srgbClr val="FF0000"/>
                </a:solidFill>
                <a:effectLst>
                  <a:outerShdw blurRad="38100" dist="38100" dir="2700000" algn="tl">
                    <a:srgbClr val="000000">
                      <a:alpha val="43137"/>
                    </a:srgbClr>
                  </a:outerShdw>
                </a:effectLst>
              </a:rPr>
              <a:t>etc</a:t>
            </a:r>
            <a:r>
              <a:rPr lang="en-US" b="1" i="1" u="sng" dirty="0" smtClean="0">
                <a:solidFill>
                  <a:srgbClr val="FF0000"/>
                </a:solidFill>
                <a:effectLst>
                  <a:outerShdw blurRad="38100" dist="38100" dir="2700000" algn="tl">
                    <a:srgbClr val="000000">
                      <a:alpha val="43137"/>
                    </a:srgbClr>
                  </a:outerShdw>
                </a:effectLst>
              </a:rPr>
              <a:t>)</a:t>
            </a:r>
          </a:p>
          <a:p>
            <a:pPr marL="285750" indent="-285750">
              <a:lnSpc>
                <a:spcPct val="150000"/>
              </a:lnSpc>
              <a:buFont typeface="Arial" panose="020B0604020202020204" pitchFamily="34" charset="0"/>
              <a:buChar char="•"/>
            </a:pPr>
            <a:r>
              <a:rPr lang="en-US" dirty="0" smtClean="0"/>
              <a:t>Important </a:t>
            </a:r>
            <a:r>
              <a:rPr lang="en-US" dirty="0"/>
              <a:t>to socialize Storyline </a:t>
            </a:r>
            <a:r>
              <a:rPr lang="en-US" sz="2000" dirty="0"/>
              <a:t>with</a:t>
            </a:r>
            <a:r>
              <a:rPr lang="en-US" dirty="0"/>
              <a:t> other Syndicates </a:t>
            </a:r>
            <a:r>
              <a:rPr lang="en-US" b="1" i="1" u="sng" dirty="0">
                <a:solidFill>
                  <a:srgbClr val="FF0000"/>
                </a:solidFill>
                <a:effectLst>
                  <a:outerShdw blurRad="38100" dist="38100" dir="2700000" algn="tl">
                    <a:srgbClr val="000000">
                      <a:alpha val="43137"/>
                    </a:srgbClr>
                  </a:outerShdw>
                </a:effectLst>
              </a:rPr>
              <a:t>(Communicate &amp; Coordinate</a:t>
            </a:r>
            <a:r>
              <a:rPr lang="en-US" b="1" i="1" u="sng" dirty="0" smtClean="0">
                <a:solidFill>
                  <a:srgbClr val="FF0000"/>
                </a:solidFill>
                <a:effectLst>
                  <a:outerShdw blurRad="38100" dist="38100" dir="2700000" algn="tl">
                    <a:srgbClr val="000000">
                      <a:alpha val="43137"/>
                    </a:srgbClr>
                  </a:outerShdw>
                </a:effectLst>
              </a:rPr>
              <a:t>)</a:t>
            </a:r>
            <a:endParaRPr lang="en-US" b="1" i="1" u="sng" dirty="0">
              <a:solidFill>
                <a:srgbClr val="FF0000"/>
              </a:solidFill>
              <a:effectLst>
                <a:outerShdw blurRad="38100" dist="38100" dir="2700000" algn="tl">
                  <a:srgbClr val="000000">
                    <a:alpha val="43137"/>
                  </a:srgbClr>
                </a:outerShdw>
              </a:effectLst>
            </a:endParaRPr>
          </a:p>
          <a:p>
            <a:pPr marL="233363" indent="-233363">
              <a:lnSpc>
                <a:spcPct val="150000"/>
              </a:lnSpc>
              <a:buFont typeface="Arial" panose="020B0604020202020204" pitchFamily="34" charset="0"/>
              <a:buChar char="•"/>
            </a:pPr>
            <a:r>
              <a:rPr lang="en-US" dirty="0"/>
              <a:t>Not every Event / Inject / Implementor is a </a:t>
            </a:r>
            <a:r>
              <a:rPr lang="en-US" b="1" i="1" dirty="0"/>
              <a:t>Key</a:t>
            </a:r>
            <a:r>
              <a:rPr lang="en-US" dirty="0"/>
              <a:t> event </a:t>
            </a:r>
            <a:r>
              <a:rPr lang="en-US" b="1" i="1" u="sng" dirty="0">
                <a:solidFill>
                  <a:srgbClr val="FF0000"/>
                </a:solidFill>
                <a:effectLst>
                  <a:outerShdw blurRad="38100" dist="38100" dir="2700000" algn="tl">
                    <a:srgbClr val="000000">
                      <a:alpha val="43137"/>
                    </a:srgbClr>
                  </a:outerShdw>
                </a:effectLst>
              </a:rPr>
              <a:t>(Background Noise)</a:t>
            </a:r>
          </a:p>
          <a:p>
            <a:pPr marL="233363" indent="-233363">
              <a:lnSpc>
                <a:spcPct val="150000"/>
              </a:lnSpc>
              <a:buFont typeface="Arial" panose="020B0604020202020204" pitchFamily="34" charset="0"/>
              <a:buChar char="•"/>
            </a:pPr>
            <a:r>
              <a:rPr lang="en-US" dirty="0"/>
              <a:t>Identify early how much support your Storyline will need </a:t>
            </a:r>
            <a:r>
              <a:rPr lang="en-US" b="1" i="1" u="sng" dirty="0">
                <a:solidFill>
                  <a:srgbClr val="FF0000"/>
                </a:solidFill>
                <a:effectLst>
                  <a:outerShdw blurRad="38100" dist="38100" dir="2700000" algn="tl">
                    <a:srgbClr val="000000">
                      <a:alpha val="43137"/>
                    </a:srgbClr>
                  </a:outerShdw>
                </a:effectLst>
              </a:rPr>
              <a:t>( INTEL / MEDIA / ROLE PLAYERS / M&amp;S )</a:t>
            </a:r>
          </a:p>
          <a:p>
            <a:endParaRPr lang="en-US" dirty="0"/>
          </a:p>
          <a:p>
            <a:pPr marL="233363" indent="-233363">
              <a:buFont typeface="Arial" panose="020B0604020202020204" pitchFamily="34" charset="0"/>
              <a:buChar char="•"/>
            </a:pPr>
            <a:r>
              <a:rPr lang="en-US" dirty="0"/>
              <a:t>Identify early how you plan to initiate your Storyline and how you plan to close out your Storyline </a:t>
            </a:r>
            <a:r>
              <a:rPr lang="en-US" b="1" i="1" u="sng" dirty="0">
                <a:solidFill>
                  <a:srgbClr val="FF0000"/>
                </a:solidFill>
                <a:effectLst>
                  <a:outerShdw blurRad="38100" dist="38100" dir="2700000" algn="tl">
                    <a:srgbClr val="000000">
                      <a:alpha val="43137"/>
                    </a:srgbClr>
                  </a:outerShdw>
                </a:effectLst>
              </a:rPr>
              <a:t>(Expected Action: Situational Awareness, Training Audience will respond within 8 hours of tasking, etc</a:t>
            </a:r>
            <a:r>
              <a:rPr lang="en-US" b="1" i="1" u="sng" dirty="0" smtClean="0">
                <a:solidFill>
                  <a:srgbClr val="FF0000"/>
                </a:solidFill>
                <a:effectLst>
                  <a:outerShdw blurRad="38100" dist="38100" dir="2700000" algn="tl">
                    <a:srgbClr val="000000">
                      <a:alpha val="43137"/>
                    </a:srgbClr>
                  </a:outerShdw>
                </a:effectLst>
              </a:rPr>
              <a:t>.)</a:t>
            </a:r>
          </a:p>
          <a:p>
            <a:endParaRPr lang="en-US" b="1" i="1" u="sng" dirty="0">
              <a:solidFill>
                <a:srgbClr val="FF0000"/>
              </a:solidFill>
              <a:effectLst>
                <a:outerShdw blurRad="38100" dist="38100" dir="2700000" algn="tl">
                  <a:srgbClr val="000000">
                    <a:alpha val="43137"/>
                  </a:srgbClr>
                </a:outerShdw>
              </a:effectLst>
            </a:endParaRPr>
          </a:p>
          <a:p>
            <a:pPr marL="285750" indent="-285750">
              <a:buFont typeface="Arial" panose="020B0604020202020204" pitchFamily="34" charset="0"/>
              <a:buChar char="•"/>
            </a:pPr>
            <a:r>
              <a:rPr lang="en-US" dirty="0"/>
              <a:t>Important to socialize Storyline with other Syndicates </a:t>
            </a:r>
            <a:r>
              <a:rPr lang="en-US" b="1" i="1" u="sng" dirty="0">
                <a:solidFill>
                  <a:srgbClr val="FF0000"/>
                </a:solidFill>
                <a:effectLst>
                  <a:outerShdw blurRad="38100" dist="38100" dir="2700000" algn="tl">
                    <a:srgbClr val="000000">
                      <a:alpha val="43137"/>
                    </a:srgbClr>
                  </a:outerShdw>
                </a:effectLst>
              </a:rPr>
              <a:t>(Communicate &amp; Coordinate)</a:t>
            </a:r>
          </a:p>
          <a:p>
            <a:endParaRPr lang="en-US" dirty="0"/>
          </a:p>
        </p:txBody>
      </p:sp>
      <p:sp>
        <p:nvSpPr>
          <p:cNvPr id="4" name="Rectangle 27"/>
          <p:cNvSpPr txBox="1">
            <a:spLocks noChangeArrowheads="1"/>
          </p:cNvSpPr>
          <p:nvPr/>
        </p:nvSpPr>
        <p:spPr bwMode="auto">
          <a:xfrm>
            <a:off x="657327" y="101510"/>
            <a:ext cx="8029475" cy="819150"/>
          </a:xfrm>
          <a:prstGeom prst="rect">
            <a:avLst/>
          </a:prstGeom>
          <a:noFill/>
          <a:ln>
            <a:miter lim="800000"/>
            <a:headEnd/>
            <a:tailEnd/>
          </a:ln>
        </p:spPr>
        <p:txBody>
          <a:bodyPr lIns="68577" tIns="34289" rIns="68577" bIns="34289" anchor="ctr"/>
          <a:lstStyle/>
          <a:p>
            <a:pPr algn="r" defTabSz="914355" eaLnBrk="0" fontAlgn="base" hangingPunct="0">
              <a:spcBef>
                <a:spcPct val="0"/>
              </a:spcBef>
              <a:spcAft>
                <a:spcPct val="0"/>
              </a:spcAft>
              <a:defRPr/>
            </a:pPr>
            <a:r>
              <a:rPr lang="en-US" sz="2800" b="1" i="1" kern="0" cap="all" dirty="0" smtClean="0">
                <a:solidFill>
                  <a:srgbClr val="7030A0"/>
                </a:solidFill>
                <a:ea typeface="MS PGothic" pitchFamily="34" charset="-128"/>
              </a:rPr>
              <a:t>Scenario and storyline development</a:t>
            </a:r>
            <a:endParaRPr lang="en-US" sz="2800" b="1" i="1" kern="0" cap="all" dirty="0">
              <a:solidFill>
                <a:srgbClr val="7030A0"/>
              </a:solidFill>
              <a:ea typeface="MS PGothic" pitchFamily="34" charset="-128"/>
            </a:endParaRPr>
          </a:p>
        </p:txBody>
      </p:sp>
    </p:spTree>
    <p:extLst>
      <p:ext uri="{BB962C8B-B14F-4D97-AF65-F5344CB8AC3E}">
        <p14:creationId xmlns:p14="http://schemas.microsoft.com/office/powerpoint/2010/main" val="427197597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42041" y="1258924"/>
            <a:ext cx="7993800" cy="2554545"/>
          </a:xfrm>
          <a:prstGeom prst="rect">
            <a:avLst/>
          </a:prstGeom>
          <a:noFill/>
        </p:spPr>
        <p:txBody>
          <a:bodyPr wrap="square" rtlCol="0">
            <a:spAutoFit/>
          </a:bodyPr>
          <a:lstStyle/>
          <a:p>
            <a:pPr marL="285750" indent="-285750">
              <a:buFont typeface="Arial" panose="020B0604020202020204" pitchFamily="34" charset="0"/>
              <a:buChar char="•"/>
            </a:pPr>
            <a:r>
              <a:rPr lang="en-US" sz="1600" b="1" dirty="0"/>
              <a:t>ENABELING EVENT / INJECT - INJECT(S) THAT SETS THE STAGE TO MAKE AN EVENT PLAUSIBLE / CREDIBLE</a:t>
            </a:r>
          </a:p>
          <a:p>
            <a:endParaRPr lang="en-US" sz="1600" b="1" dirty="0"/>
          </a:p>
          <a:p>
            <a:pPr marL="285750" indent="-285750">
              <a:buFont typeface="Arial" panose="020B0604020202020204" pitchFamily="34" charset="0"/>
              <a:buChar char="•"/>
            </a:pPr>
            <a:r>
              <a:rPr lang="en-US" sz="1600" b="1" dirty="0"/>
              <a:t>KEY EVENT / INJECTS – SIGNIFICANT INJECT THAT WILL CAUSE MAJOR TRAINING AUDIENCE REACTIONS (MAY IMPACT SEVERAL CELLS) AND MAY CAUSE SENIOR LEADERSHIP INVOLVEMENT / AWARENESS</a:t>
            </a:r>
          </a:p>
          <a:p>
            <a:endParaRPr lang="en-US" sz="1600" b="1" dirty="0"/>
          </a:p>
          <a:p>
            <a:pPr marL="285750" indent="-285750">
              <a:buFont typeface="Arial" panose="020B0604020202020204" pitchFamily="34" charset="0"/>
              <a:buChar char="•"/>
            </a:pPr>
            <a:r>
              <a:rPr lang="en-US" sz="1600" b="1" dirty="0"/>
              <a:t>SUPPORTING EVENT / INJECTS – RESULTING INJECTS THAT WILL GUIDE THE TRAINING AUDIENCE (AS THEY REACT TO A KEY EVENT) TO CONTINUE THE STORYLINE TO A LOGICAL CONCLUSION</a:t>
            </a:r>
          </a:p>
        </p:txBody>
      </p:sp>
      <p:grpSp>
        <p:nvGrpSpPr>
          <p:cNvPr id="26" name="Group 25"/>
          <p:cNvGrpSpPr/>
          <p:nvPr/>
        </p:nvGrpSpPr>
        <p:grpSpPr>
          <a:xfrm>
            <a:off x="475169" y="3813469"/>
            <a:ext cx="8148119" cy="2773316"/>
            <a:chOff x="-1011524" y="3801594"/>
            <a:chExt cx="10529689" cy="2773316"/>
          </a:xfrm>
        </p:grpSpPr>
        <p:sp>
          <p:nvSpPr>
            <p:cNvPr id="4" name="Line 45"/>
            <p:cNvSpPr>
              <a:spLocks noChangeShapeType="1"/>
            </p:cNvSpPr>
            <p:nvPr/>
          </p:nvSpPr>
          <p:spPr bwMode="auto">
            <a:xfrm>
              <a:off x="3324130" y="4269106"/>
              <a:ext cx="16094" cy="1761790"/>
            </a:xfrm>
            <a:prstGeom prst="line">
              <a:avLst/>
            </a:prstGeom>
            <a:noFill/>
            <a:ln w="28575">
              <a:solidFill>
                <a:schemeClr val="tx1"/>
              </a:solidFill>
              <a:round/>
              <a:headEnd/>
              <a:tailEnd type="triangle" w="med" len="med"/>
            </a:ln>
          </p:spPr>
          <p:txBody>
            <a:bodyPr/>
            <a:lstStyle/>
            <a:p>
              <a:endParaRPr lang="en-US"/>
            </a:p>
          </p:txBody>
        </p:sp>
        <p:sp>
          <p:nvSpPr>
            <p:cNvPr id="5" name="Line 46"/>
            <p:cNvSpPr>
              <a:spLocks noChangeShapeType="1"/>
            </p:cNvSpPr>
            <p:nvPr/>
          </p:nvSpPr>
          <p:spPr bwMode="auto">
            <a:xfrm flipH="1">
              <a:off x="4838941" y="4469760"/>
              <a:ext cx="8048" cy="1561137"/>
            </a:xfrm>
            <a:prstGeom prst="line">
              <a:avLst/>
            </a:prstGeom>
            <a:noFill/>
            <a:ln w="28575">
              <a:solidFill>
                <a:schemeClr val="tx1"/>
              </a:solidFill>
              <a:round/>
              <a:headEnd/>
              <a:tailEnd type="triangle" w="med" len="med"/>
            </a:ln>
          </p:spPr>
          <p:txBody>
            <a:bodyPr/>
            <a:lstStyle/>
            <a:p>
              <a:endParaRPr lang="en-US"/>
            </a:p>
          </p:txBody>
        </p:sp>
        <p:sp>
          <p:nvSpPr>
            <p:cNvPr id="6" name="Line 47"/>
            <p:cNvSpPr>
              <a:spLocks noChangeShapeType="1"/>
            </p:cNvSpPr>
            <p:nvPr/>
          </p:nvSpPr>
          <p:spPr bwMode="auto">
            <a:xfrm>
              <a:off x="6617288" y="4272303"/>
              <a:ext cx="0" cy="1760192"/>
            </a:xfrm>
            <a:prstGeom prst="line">
              <a:avLst/>
            </a:prstGeom>
            <a:noFill/>
            <a:ln w="28575">
              <a:solidFill>
                <a:schemeClr val="tx1"/>
              </a:solidFill>
              <a:round/>
              <a:headEnd/>
              <a:tailEnd type="triangle" w="med" len="med"/>
            </a:ln>
          </p:spPr>
          <p:txBody>
            <a:bodyPr/>
            <a:lstStyle/>
            <a:p>
              <a:endParaRPr lang="en-US"/>
            </a:p>
          </p:txBody>
        </p:sp>
        <p:sp>
          <p:nvSpPr>
            <p:cNvPr id="7" name="Line 48"/>
            <p:cNvSpPr>
              <a:spLocks noChangeShapeType="1"/>
            </p:cNvSpPr>
            <p:nvPr/>
          </p:nvSpPr>
          <p:spPr bwMode="auto">
            <a:xfrm>
              <a:off x="8695378" y="4270705"/>
              <a:ext cx="0" cy="1761790"/>
            </a:xfrm>
            <a:prstGeom prst="line">
              <a:avLst/>
            </a:prstGeom>
            <a:noFill/>
            <a:ln w="28575">
              <a:solidFill>
                <a:schemeClr val="tx1"/>
              </a:solidFill>
              <a:round/>
              <a:headEnd/>
              <a:tailEnd type="triangle" w="med" len="med"/>
            </a:ln>
          </p:spPr>
          <p:txBody>
            <a:bodyPr/>
            <a:lstStyle/>
            <a:p>
              <a:endParaRPr lang="en-US"/>
            </a:p>
          </p:txBody>
        </p:sp>
        <p:sp>
          <p:nvSpPr>
            <p:cNvPr id="8" name="Line 49"/>
            <p:cNvSpPr>
              <a:spLocks noChangeShapeType="1"/>
            </p:cNvSpPr>
            <p:nvPr/>
          </p:nvSpPr>
          <p:spPr bwMode="auto">
            <a:xfrm>
              <a:off x="2513413" y="4269106"/>
              <a:ext cx="14083" cy="1761790"/>
            </a:xfrm>
            <a:prstGeom prst="line">
              <a:avLst/>
            </a:prstGeom>
            <a:noFill/>
            <a:ln w="28575">
              <a:solidFill>
                <a:schemeClr val="tx1"/>
              </a:solidFill>
              <a:round/>
              <a:headEnd/>
              <a:tailEnd type="triangle" w="med" len="med"/>
            </a:ln>
          </p:spPr>
          <p:txBody>
            <a:bodyPr/>
            <a:lstStyle/>
            <a:p>
              <a:endParaRPr lang="en-US"/>
            </a:p>
          </p:txBody>
        </p:sp>
        <p:sp>
          <p:nvSpPr>
            <p:cNvPr id="9" name="Line 51"/>
            <p:cNvSpPr>
              <a:spLocks noChangeShapeType="1"/>
            </p:cNvSpPr>
            <p:nvPr/>
          </p:nvSpPr>
          <p:spPr bwMode="auto">
            <a:xfrm flipH="1">
              <a:off x="7769994" y="4270705"/>
              <a:ext cx="16094" cy="1761790"/>
            </a:xfrm>
            <a:prstGeom prst="line">
              <a:avLst/>
            </a:prstGeom>
            <a:noFill/>
            <a:ln w="28575">
              <a:solidFill>
                <a:schemeClr val="tx1"/>
              </a:solidFill>
              <a:round/>
              <a:headEnd/>
              <a:tailEnd type="triangle" w="med" len="med"/>
            </a:ln>
          </p:spPr>
          <p:txBody>
            <a:bodyPr/>
            <a:lstStyle/>
            <a:p>
              <a:endParaRPr lang="en-US"/>
            </a:p>
          </p:txBody>
        </p:sp>
        <p:sp>
          <p:nvSpPr>
            <p:cNvPr id="10" name="Line 44"/>
            <p:cNvSpPr>
              <a:spLocks noChangeShapeType="1"/>
            </p:cNvSpPr>
            <p:nvPr/>
          </p:nvSpPr>
          <p:spPr bwMode="auto">
            <a:xfrm flipH="1">
              <a:off x="1726837" y="4278698"/>
              <a:ext cx="16094" cy="1760192"/>
            </a:xfrm>
            <a:prstGeom prst="line">
              <a:avLst/>
            </a:prstGeom>
            <a:noFill/>
            <a:ln w="28575">
              <a:solidFill>
                <a:schemeClr val="tx1"/>
              </a:solidFill>
              <a:round/>
              <a:headEnd/>
              <a:tailEnd type="triangle" w="med" len="med"/>
            </a:ln>
          </p:spPr>
          <p:txBody>
            <a:bodyPr/>
            <a:lstStyle/>
            <a:p>
              <a:endParaRPr lang="en-US"/>
            </a:p>
          </p:txBody>
        </p:sp>
        <p:sp>
          <p:nvSpPr>
            <p:cNvPr id="11" name="Text Box 9"/>
            <p:cNvSpPr txBox="1">
              <a:spLocks noChangeArrowheads="1"/>
            </p:cNvSpPr>
            <p:nvPr/>
          </p:nvSpPr>
          <p:spPr bwMode="auto">
            <a:xfrm>
              <a:off x="5492747" y="3863031"/>
              <a:ext cx="3749815" cy="369332"/>
            </a:xfrm>
            <a:prstGeom prst="rect">
              <a:avLst/>
            </a:prstGeom>
            <a:gradFill rotWithShape="1">
              <a:gsLst>
                <a:gs pos="0">
                  <a:srgbClr val="8F8F00"/>
                </a:gs>
                <a:gs pos="100000">
                  <a:srgbClr val="FFFF00">
                    <a:alpha val="78998"/>
                  </a:srgbClr>
                </a:gs>
              </a:gsLst>
              <a:lin ang="0" scaled="1"/>
            </a:gradFill>
            <a:ln w="28575">
              <a:solidFill>
                <a:schemeClr val="tx1"/>
              </a:solidFill>
              <a:miter lim="800000"/>
              <a:headEnd/>
              <a:tailEnd/>
            </a:ln>
          </p:spPr>
          <p:txBody>
            <a:bodyPr>
              <a:spAutoFit/>
            </a:bodyPr>
            <a:lstStyle/>
            <a:p>
              <a:pPr algn="ctr">
                <a:spcBef>
                  <a:spcPct val="50000"/>
                </a:spcBef>
              </a:pPr>
              <a:r>
                <a:rPr lang="en-US" dirty="0"/>
                <a:t>SUPPORTING EVENTS</a:t>
              </a:r>
            </a:p>
          </p:txBody>
        </p:sp>
        <p:sp>
          <p:nvSpPr>
            <p:cNvPr id="12" name="Text Box 10"/>
            <p:cNvSpPr txBox="1">
              <a:spLocks noChangeArrowheads="1"/>
            </p:cNvSpPr>
            <p:nvPr/>
          </p:nvSpPr>
          <p:spPr bwMode="auto">
            <a:xfrm>
              <a:off x="1020729" y="3863031"/>
              <a:ext cx="3160387" cy="369332"/>
            </a:xfrm>
            <a:prstGeom prst="rect">
              <a:avLst/>
            </a:prstGeom>
            <a:gradFill rotWithShape="1">
              <a:gsLst>
                <a:gs pos="0">
                  <a:srgbClr val="FFFF00"/>
                </a:gs>
                <a:gs pos="100000">
                  <a:srgbClr val="8F8F00">
                    <a:alpha val="59000"/>
                  </a:srgbClr>
                </a:gs>
              </a:gsLst>
              <a:lin ang="0" scaled="1"/>
            </a:gradFill>
            <a:ln w="28575">
              <a:solidFill>
                <a:schemeClr val="tx1"/>
              </a:solidFill>
              <a:miter lim="800000"/>
              <a:headEnd/>
              <a:tailEnd/>
            </a:ln>
          </p:spPr>
          <p:txBody>
            <a:bodyPr>
              <a:spAutoFit/>
            </a:bodyPr>
            <a:lstStyle/>
            <a:p>
              <a:pPr algn="ctr">
                <a:spcBef>
                  <a:spcPct val="50000"/>
                </a:spcBef>
              </a:pPr>
              <a:r>
                <a:rPr lang="en-US" dirty="0"/>
                <a:t>ENABLING EVENTS</a:t>
              </a:r>
            </a:p>
          </p:txBody>
        </p:sp>
        <p:sp>
          <p:nvSpPr>
            <p:cNvPr id="13" name="Text Box 24"/>
            <p:cNvSpPr txBox="1">
              <a:spLocks noChangeArrowheads="1"/>
            </p:cNvSpPr>
            <p:nvPr/>
          </p:nvSpPr>
          <p:spPr bwMode="auto">
            <a:xfrm>
              <a:off x="4163010" y="4632016"/>
              <a:ext cx="1351865" cy="371942"/>
            </a:xfrm>
            <a:prstGeom prst="rect">
              <a:avLst/>
            </a:prstGeom>
            <a:solidFill>
              <a:srgbClr val="FF9900"/>
            </a:solidFill>
            <a:ln w="28575">
              <a:solidFill>
                <a:schemeClr val="tx1"/>
              </a:solidFill>
              <a:miter lim="800000"/>
              <a:headEnd/>
              <a:tailEnd/>
            </a:ln>
          </p:spPr>
          <p:txBody>
            <a:bodyPr>
              <a:spAutoFit/>
            </a:bodyPr>
            <a:lstStyle/>
            <a:p>
              <a:pPr algn="ctr">
                <a:spcBef>
                  <a:spcPct val="50000"/>
                </a:spcBef>
              </a:pPr>
              <a:r>
                <a:rPr lang="en-US" dirty="0"/>
                <a:t> Attack</a:t>
              </a:r>
            </a:p>
          </p:txBody>
        </p:sp>
        <p:sp>
          <p:nvSpPr>
            <p:cNvPr id="14" name="Text Box 25"/>
            <p:cNvSpPr txBox="1">
              <a:spLocks noChangeArrowheads="1"/>
            </p:cNvSpPr>
            <p:nvPr/>
          </p:nvSpPr>
          <p:spPr bwMode="auto">
            <a:xfrm>
              <a:off x="7655328" y="4352239"/>
              <a:ext cx="1862837" cy="369332"/>
            </a:xfrm>
            <a:prstGeom prst="rect">
              <a:avLst/>
            </a:prstGeom>
            <a:solidFill>
              <a:srgbClr val="3399FF"/>
            </a:solidFill>
            <a:ln w="28575">
              <a:solidFill>
                <a:schemeClr val="tx1"/>
              </a:solidFill>
              <a:miter lim="800000"/>
              <a:headEnd/>
              <a:tailEnd/>
            </a:ln>
          </p:spPr>
          <p:txBody>
            <a:bodyPr>
              <a:spAutoFit/>
            </a:bodyPr>
            <a:lstStyle/>
            <a:p>
              <a:pPr algn="ctr">
                <a:spcBef>
                  <a:spcPct val="50000"/>
                </a:spcBef>
              </a:pPr>
              <a:r>
                <a:rPr lang="en-US"/>
                <a:t>Weapons secured</a:t>
              </a:r>
            </a:p>
          </p:txBody>
        </p:sp>
        <p:sp>
          <p:nvSpPr>
            <p:cNvPr id="15" name="Text Box 26"/>
            <p:cNvSpPr txBox="1">
              <a:spLocks noChangeArrowheads="1"/>
            </p:cNvSpPr>
            <p:nvPr/>
          </p:nvSpPr>
          <p:spPr bwMode="auto">
            <a:xfrm>
              <a:off x="5714033" y="4464150"/>
              <a:ext cx="1806510" cy="369332"/>
            </a:xfrm>
            <a:prstGeom prst="rect">
              <a:avLst/>
            </a:prstGeom>
            <a:solidFill>
              <a:srgbClr val="3399FF"/>
            </a:solidFill>
            <a:ln w="28575">
              <a:solidFill>
                <a:schemeClr val="tx1"/>
              </a:solidFill>
              <a:miter lim="800000"/>
              <a:headEnd/>
              <a:tailEnd/>
            </a:ln>
          </p:spPr>
          <p:txBody>
            <a:bodyPr>
              <a:spAutoFit/>
            </a:bodyPr>
            <a:lstStyle/>
            <a:p>
              <a:pPr algn="ctr">
                <a:spcBef>
                  <a:spcPct val="50000"/>
                </a:spcBef>
              </a:pPr>
              <a:r>
                <a:rPr lang="en-US"/>
                <a:t>Body Found</a:t>
              </a:r>
            </a:p>
          </p:txBody>
        </p:sp>
        <p:sp>
          <p:nvSpPr>
            <p:cNvPr id="16" name="Text Box 27"/>
            <p:cNvSpPr txBox="1">
              <a:spLocks noChangeArrowheads="1"/>
            </p:cNvSpPr>
            <p:nvPr/>
          </p:nvSpPr>
          <p:spPr bwMode="auto">
            <a:xfrm>
              <a:off x="1044870" y="4486532"/>
              <a:ext cx="1363935" cy="371942"/>
            </a:xfrm>
            <a:prstGeom prst="rect">
              <a:avLst/>
            </a:prstGeom>
            <a:solidFill>
              <a:srgbClr val="00CC00"/>
            </a:solidFill>
            <a:ln w="28575">
              <a:solidFill>
                <a:schemeClr val="tx1"/>
              </a:solidFill>
              <a:miter lim="800000"/>
              <a:headEnd/>
              <a:tailEnd/>
            </a:ln>
          </p:spPr>
          <p:txBody>
            <a:bodyPr>
              <a:spAutoFit/>
            </a:bodyPr>
            <a:lstStyle/>
            <a:p>
              <a:pPr algn="ctr">
                <a:spcBef>
                  <a:spcPct val="50000"/>
                </a:spcBef>
              </a:pPr>
              <a:r>
                <a:rPr lang="en-US" dirty="0"/>
                <a:t>Threat</a:t>
              </a:r>
            </a:p>
          </p:txBody>
        </p:sp>
        <p:sp>
          <p:nvSpPr>
            <p:cNvPr id="17" name="Text Box 41"/>
            <p:cNvSpPr txBox="1">
              <a:spLocks noChangeArrowheads="1"/>
            </p:cNvSpPr>
            <p:nvPr/>
          </p:nvSpPr>
          <p:spPr bwMode="auto">
            <a:xfrm>
              <a:off x="1845528" y="5293886"/>
              <a:ext cx="1363935" cy="371942"/>
            </a:xfrm>
            <a:prstGeom prst="rect">
              <a:avLst/>
            </a:prstGeom>
            <a:solidFill>
              <a:srgbClr val="00CC00"/>
            </a:solidFill>
            <a:ln w="28575">
              <a:solidFill>
                <a:schemeClr val="tx1"/>
              </a:solidFill>
              <a:miter lim="800000"/>
              <a:headEnd/>
              <a:tailEnd/>
            </a:ln>
          </p:spPr>
          <p:txBody>
            <a:bodyPr>
              <a:spAutoFit/>
            </a:bodyPr>
            <a:lstStyle/>
            <a:p>
              <a:pPr algn="ctr">
                <a:spcBef>
                  <a:spcPct val="50000"/>
                </a:spcBef>
              </a:pPr>
              <a:r>
                <a:rPr lang="en-US" dirty="0"/>
                <a:t> Intel</a:t>
              </a:r>
            </a:p>
          </p:txBody>
        </p:sp>
        <p:sp>
          <p:nvSpPr>
            <p:cNvPr id="18" name="Text Box 42"/>
            <p:cNvSpPr txBox="1">
              <a:spLocks noChangeArrowheads="1"/>
            </p:cNvSpPr>
            <p:nvPr/>
          </p:nvSpPr>
          <p:spPr bwMode="auto">
            <a:xfrm>
              <a:off x="2493296" y="4553679"/>
              <a:ext cx="1557059" cy="646331"/>
            </a:xfrm>
            <a:prstGeom prst="rect">
              <a:avLst/>
            </a:prstGeom>
            <a:solidFill>
              <a:srgbClr val="00CC00"/>
            </a:solidFill>
            <a:ln w="28575">
              <a:solidFill>
                <a:schemeClr val="tx1"/>
              </a:solidFill>
              <a:miter lim="800000"/>
              <a:headEnd/>
              <a:tailEnd/>
            </a:ln>
          </p:spPr>
          <p:txBody>
            <a:bodyPr>
              <a:spAutoFit/>
            </a:bodyPr>
            <a:lstStyle/>
            <a:p>
              <a:pPr algn="ctr">
                <a:spcBef>
                  <a:spcPct val="50000"/>
                </a:spcBef>
              </a:pPr>
              <a:r>
                <a:rPr lang="en-US" dirty="0"/>
                <a:t>Weapons Stolen</a:t>
              </a:r>
            </a:p>
          </p:txBody>
        </p:sp>
        <p:sp>
          <p:nvSpPr>
            <p:cNvPr id="19" name="Text Box 50"/>
            <p:cNvSpPr txBox="1">
              <a:spLocks noChangeArrowheads="1"/>
            </p:cNvSpPr>
            <p:nvPr/>
          </p:nvSpPr>
          <p:spPr bwMode="auto">
            <a:xfrm>
              <a:off x="6957267" y="5282696"/>
              <a:ext cx="1629479" cy="650899"/>
            </a:xfrm>
            <a:prstGeom prst="rect">
              <a:avLst/>
            </a:prstGeom>
            <a:solidFill>
              <a:srgbClr val="3399FF"/>
            </a:solidFill>
            <a:ln w="28575">
              <a:solidFill>
                <a:schemeClr val="tx1"/>
              </a:solidFill>
              <a:miter lim="800000"/>
              <a:headEnd/>
              <a:tailEnd/>
            </a:ln>
          </p:spPr>
          <p:txBody>
            <a:bodyPr wrap="square">
              <a:spAutoFit/>
            </a:bodyPr>
            <a:lstStyle/>
            <a:p>
              <a:pPr algn="ctr">
                <a:spcBef>
                  <a:spcPct val="50000"/>
                </a:spcBef>
              </a:pPr>
              <a:r>
                <a:rPr lang="en-US" dirty="0"/>
                <a:t>Individual captured</a:t>
              </a:r>
            </a:p>
          </p:txBody>
        </p:sp>
        <p:sp>
          <p:nvSpPr>
            <p:cNvPr id="20" name="Text Box 62"/>
            <p:cNvSpPr txBox="1">
              <a:spLocks noChangeArrowheads="1"/>
            </p:cNvSpPr>
            <p:nvPr/>
          </p:nvSpPr>
          <p:spPr bwMode="auto">
            <a:xfrm>
              <a:off x="4849001" y="6037291"/>
              <a:ext cx="4393560" cy="369332"/>
            </a:xfrm>
            <a:prstGeom prst="rect">
              <a:avLst/>
            </a:prstGeom>
            <a:solidFill>
              <a:srgbClr val="9933FF"/>
            </a:solidFill>
            <a:ln w="28575">
              <a:solidFill>
                <a:schemeClr val="tx1"/>
              </a:solidFill>
              <a:miter lim="800000"/>
              <a:headEnd/>
              <a:tailEnd/>
            </a:ln>
          </p:spPr>
          <p:txBody>
            <a:bodyPr>
              <a:spAutoFit/>
            </a:bodyPr>
            <a:lstStyle/>
            <a:p>
              <a:pPr algn="ctr">
                <a:spcBef>
                  <a:spcPct val="50000"/>
                </a:spcBef>
              </a:pPr>
              <a:r>
                <a:rPr lang="en-US"/>
                <a:t>EXPECTED ACTION</a:t>
              </a:r>
            </a:p>
          </p:txBody>
        </p:sp>
        <p:sp>
          <p:nvSpPr>
            <p:cNvPr id="21" name="Text Box 63"/>
            <p:cNvSpPr txBox="1">
              <a:spLocks noChangeArrowheads="1"/>
            </p:cNvSpPr>
            <p:nvPr/>
          </p:nvSpPr>
          <p:spPr bwMode="auto">
            <a:xfrm>
              <a:off x="1020729" y="6037291"/>
              <a:ext cx="3836319" cy="371942"/>
            </a:xfrm>
            <a:prstGeom prst="rect">
              <a:avLst/>
            </a:prstGeom>
            <a:solidFill>
              <a:srgbClr val="9933FF"/>
            </a:solidFill>
            <a:ln w="28575">
              <a:solidFill>
                <a:schemeClr val="tx1"/>
              </a:solidFill>
              <a:miter lim="800000"/>
              <a:headEnd/>
              <a:tailEnd/>
            </a:ln>
          </p:spPr>
          <p:txBody>
            <a:bodyPr>
              <a:spAutoFit/>
            </a:bodyPr>
            <a:lstStyle/>
            <a:p>
              <a:pPr algn="ctr">
                <a:spcBef>
                  <a:spcPct val="50000"/>
                </a:spcBef>
              </a:pPr>
              <a:r>
                <a:rPr lang="en-US" dirty="0"/>
                <a:t>MONITOR / PREPARE</a:t>
              </a:r>
            </a:p>
          </p:txBody>
        </p:sp>
        <p:sp>
          <p:nvSpPr>
            <p:cNvPr id="22" name="Text Box 64"/>
            <p:cNvSpPr txBox="1">
              <a:spLocks noChangeArrowheads="1"/>
            </p:cNvSpPr>
            <p:nvPr/>
          </p:nvSpPr>
          <p:spPr bwMode="auto">
            <a:xfrm>
              <a:off x="-142201" y="5928579"/>
              <a:ext cx="1158907" cy="646331"/>
            </a:xfrm>
            <a:prstGeom prst="rect">
              <a:avLst/>
            </a:prstGeom>
            <a:noFill/>
            <a:ln w="9525">
              <a:noFill/>
              <a:miter lim="800000"/>
              <a:headEnd/>
              <a:tailEnd/>
            </a:ln>
          </p:spPr>
          <p:txBody>
            <a:bodyPr wrap="none">
              <a:spAutoFit/>
            </a:bodyPr>
            <a:lstStyle/>
            <a:p>
              <a:pPr algn="r"/>
              <a:r>
                <a:rPr lang="en-US" dirty="0">
                  <a:solidFill>
                    <a:srgbClr val="FF0000"/>
                  </a:solidFill>
                </a:rPr>
                <a:t>TRAINING</a:t>
              </a:r>
              <a:br>
                <a:rPr lang="en-US" dirty="0">
                  <a:solidFill>
                    <a:srgbClr val="FF0000"/>
                  </a:solidFill>
                </a:rPr>
              </a:br>
              <a:r>
                <a:rPr lang="en-US" dirty="0">
                  <a:solidFill>
                    <a:srgbClr val="FF0000"/>
                  </a:solidFill>
                </a:rPr>
                <a:t>AUDIENCE</a:t>
              </a:r>
            </a:p>
          </p:txBody>
        </p:sp>
        <p:sp>
          <p:nvSpPr>
            <p:cNvPr id="23" name="Text Box 65"/>
            <p:cNvSpPr txBox="1">
              <a:spLocks noChangeArrowheads="1"/>
            </p:cNvSpPr>
            <p:nvPr/>
          </p:nvSpPr>
          <p:spPr bwMode="auto">
            <a:xfrm>
              <a:off x="319077" y="3869426"/>
              <a:ext cx="697627" cy="369332"/>
            </a:xfrm>
            <a:prstGeom prst="rect">
              <a:avLst/>
            </a:prstGeom>
            <a:noFill/>
            <a:ln w="9525">
              <a:noFill/>
              <a:miter lim="800000"/>
              <a:headEnd/>
              <a:tailEnd/>
            </a:ln>
          </p:spPr>
          <p:txBody>
            <a:bodyPr wrap="none">
              <a:spAutoFit/>
            </a:bodyPr>
            <a:lstStyle/>
            <a:p>
              <a:pPr algn="r"/>
              <a:r>
                <a:rPr lang="en-US" dirty="0">
                  <a:solidFill>
                    <a:srgbClr val="FF0000"/>
                  </a:solidFill>
                </a:rPr>
                <a:t>MSEL</a:t>
              </a:r>
            </a:p>
          </p:txBody>
        </p:sp>
        <p:sp>
          <p:nvSpPr>
            <p:cNvPr id="24" name="Text Box 66"/>
            <p:cNvSpPr txBox="1">
              <a:spLocks noChangeArrowheads="1"/>
            </p:cNvSpPr>
            <p:nvPr/>
          </p:nvSpPr>
          <p:spPr bwMode="auto">
            <a:xfrm>
              <a:off x="-1011524" y="4914989"/>
              <a:ext cx="1712392" cy="369332"/>
            </a:xfrm>
            <a:prstGeom prst="rect">
              <a:avLst/>
            </a:prstGeom>
            <a:noFill/>
            <a:ln w="9525">
              <a:noFill/>
              <a:miter lim="800000"/>
              <a:headEnd/>
              <a:tailEnd/>
            </a:ln>
          </p:spPr>
          <p:txBody>
            <a:bodyPr wrap="none">
              <a:spAutoFit/>
            </a:bodyPr>
            <a:lstStyle/>
            <a:p>
              <a:pPr algn="r"/>
              <a:r>
                <a:rPr lang="en-US" dirty="0">
                  <a:solidFill>
                    <a:srgbClr val="FF0000"/>
                  </a:solidFill>
                </a:rPr>
                <a:t>IMPLEMENTORS</a:t>
              </a:r>
            </a:p>
          </p:txBody>
        </p:sp>
        <p:sp>
          <p:nvSpPr>
            <p:cNvPr id="25" name="Text Box 67"/>
            <p:cNvSpPr txBox="1">
              <a:spLocks noChangeArrowheads="1"/>
            </p:cNvSpPr>
            <p:nvPr/>
          </p:nvSpPr>
          <p:spPr bwMode="auto">
            <a:xfrm>
              <a:off x="481592" y="4342648"/>
              <a:ext cx="506870" cy="1323439"/>
            </a:xfrm>
            <a:prstGeom prst="rect">
              <a:avLst/>
            </a:prstGeom>
            <a:noFill/>
            <a:ln w="9525">
              <a:noFill/>
              <a:miter lim="800000"/>
              <a:headEnd/>
              <a:tailEnd/>
            </a:ln>
          </p:spPr>
          <p:txBody>
            <a:bodyPr wrap="none">
              <a:spAutoFit/>
            </a:bodyPr>
            <a:lstStyle/>
            <a:p>
              <a:r>
                <a:rPr lang="en-US" sz="8000" dirty="0">
                  <a:solidFill>
                    <a:srgbClr val="FF0000"/>
                  </a:solidFill>
                </a:rPr>
                <a:t>{</a:t>
              </a:r>
            </a:p>
          </p:txBody>
        </p:sp>
        <p:sp>
          <p:nvSpPr>
            <p:cNvPr id="27" name="Text Box 10"/>
            <p:cNvSpPr txBox="1">
              <a:spLocks noChangeArrowheads="1"/>
            </p:cNvSpPr>
            <p:nvPr/>
          </p:nvSpPr>
          <p:spPr bwMode="auto">
            <a:xfrm>
              <a:off x="4043818" y="4094032"/>
              <a:ext cx="1562087" cy="369332"/>
            </a:xfrm>
            <a:prstGeom prst="rect">
              <a:avLst/>
            </a:prstGeom>
            <a:gradFill rotWithShape="1">
              <a:gsLst>
                <a:gs pos="0">
                  <a:srgbClr val="FFFF00"/>
                </a:gs>
                <a:gs pos="100000">
                  <a:srgbClr val="8F8F00">
                    <a:alpha val="59000"/>
                  </a:srgbClr>
                </a:gs>
              </a:gsLst>
              <a:lin ang="0" scaled="1"/>
            </a:gradFill>
            <a:ln w="28575">
              <a:solidFill>
                <a:schemeClr val="tx1"/>
              </a:solidFill>
              <a:miter lim="800000"/>
              <a:headEnd/>
              <a:tailEnd/>
            </a:ln>
          </p:spPr>
          <p:txBody>
            <a:bodyPr wrap="square">
              <a:spAutoFit/>
            </a:bodyPr>
            <a:lstStyle/>
            <a:p>
              <a:pPr algn="ctr">
                <a:spcBef>
                  <a:spcPct val="50000"/>
                </a:spcBef>
              </a:pPr>
              <a:r>
                <a:rPr lang="en-US" dirty="0"/>
                <a:t>KEY EVENT(S)</a:t>
              </a:r>
            </a:p>
          </p:txBody>
        </p:sp>
        <p:pic>
          <p:nvPicPr>
            <p:cNvPr id="28" name="Picture 22" descr="KeyEvent"/>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596697" y="3801594"/>
              <a:ext cx="520700" cy="202125"/>
            </a:xfrm>
            <a:prstGeom prst="rect">
              <a:avLst/>
            </a:prstGeom>
            <a:noFill/>
            <a:ln w="9525">
              <a:noFill/>
              <a:miter lim="800000"/>
              <a:headEnd/>
              <a:tailEnd/>
            </a:ln>
          </p:spPr>
        </p:pic>
      </p:grpSp>
      <p:sp>
        <p:nvSpPr>
          <p:cNvPr id="29" name="Rectangle 27"/>
          <p:cNvSpPr txBox="1">
            <a:spLocks noChangeArrowheads="1"/>
          </p:cNvSpPr>
          <p:nvPr/>
        </p:nvSpPr>
        <p:spPr bwMode="auto">
          <a:xfrm>
            <a:off x="657327" y="101510"/>
            <a:ext cx="8029475" cy="819150"/>
          </a:xfrm>
          <a:prstGeom prst="rect">
            <a:avLst/>
          </a:prstGeom>
          <a:noFill/>
          <a:ln>
            <a:miter lim="800000"/>
            <a:headEnd/>
            <a:tailEnd/>
          </a:ln>
        </p:spPr>
        <p:txBody>
          <a:bodyPr lIns="68577" tIns="34289" rIns="68577" bIns="34289" anchor="ctr"/>
          <a:lstStyle/>
          <a:p>
            <a:pPr algn="r" defTabSz="914355" eaLnBrk="0" fontAlgn="base" hangingPunct="0">
              <a:spcBef>
                <a:spcPct val="0"/>
              </a:spcBef>
              <a:spcAft>
                <a:spcPct val="0"/>
              </a:spcAft>
              <a:defRPr/>
            </a:pPr>
            <a:r>
              <a:rPr lang="en-US" sz="2800" b="1" i="1" kern="0" cap="all" dirty="0" smtClean="0">
                <a:solidFill>
                  <a:srgbClr val="7030A0"/>
                </a:solidFill>
                <a:ea typeface="MS PGothic" pitchFamily="34" charset="-128"/>
              </a:rPr>
              <a:t>Storyline structure</a:t>
            </a:r>
            <a:endParaRPr lang="en-US" sz="2800" b="1" i="1" kern="0" cap="all" dirty="0">
              <a:solidFill>
                <a:srgbClr val="7030A0"/>
              </a:solidFill>
              <a:ea typeface="MS PGothic" pitchFamily="34" charset="-128"/>
            </a:endParaRPr>
          </a:p>
        </p:txBody>
      </p:sp>
    </p:spTree>
    <p:extLst>
      <p:ext uri="{BB962C8B-B14F-4D97-AF65-F5344CB8AC3E}">
        <p14:creationId xmlns:p14="http://schemas.microsoft.com/office/powerpoint/2010/main" val="3701540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2923</TotalTime>
  <Words>980</Words>
  <Application>Microsoft Office PowerPoint</Application>
  <PresentationFormat>On-screen Show (4:3)</PresentationFormat>
  <Paragraphs>166</Paragraphs>
  <Slides>14</Slides>
  <Notes>14</Notes>
  <HiddenSlides>3</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ＭＳ Ｐゴシック</vt:lpstr>
      <vt:lpstr>ＭＳ Ｐゴシック</vt:lpstr>
      <vt:lpstr>Arial</vt:lpstr>
      <vt:lpstr>Calibri</vt:lpstr>
      <vt:lpstr>Calibri Light</vt:lpstr>
      <vt:lpstr>Times New Roman</vt:lpstr>
      <vt:lpstr>Custom Design</vt:lpstr>
      <vt:lpstr> Master Scenario Events List (MSEL) Level 1 -2 -3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Joint Staff J7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Embree, David CTR JWFC</dc:creator>
  <cp:lastModifiedBy>Exterkate, Linda M CTR (USA)</cp:lastModifiedBy>
  <cp:revision>73</cp:revision>
  <cp:lastPrinted>2020-03-12T17:53:43Z</cp:lastPrinted>
  <dcterms:created xsi:type="dcterms:W3CDTF">2017-10-23T15:29:49Z</dcterms:created>
  <dcterms:modified xsi:type="dcterms:W3CDTF">2020-09-15T16:02:49Z</dcterms:modified>
</cp:coreProperties>
</file>