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3"/>
  </p:sldMasterIdLst>
  <p:notesMasterIdLst>
    <p:notesMasterId r:id="rId28"/>
  </p:notesMasterIdLst>
  <p:handoutMasterIdLst>
    <p:handoutMasterId r:id="rId29"/>
  </p:handoutMasterIdLst>
  <p:sldIdLst>
    <p:sldId id="280" r:id="rId4"/>
    <p:sldId id="281" r:id="rId5"/>
    <p:sldId id="314" r:id="rId6"/>
    <p:sldId id="315" r:id="rId7"/>
    <p:sldId id="316" r:id="rId8"/>
    <p:sldId id="299" r:id="rId9"/>
    <p:sldId id="300" r:id="rId10"/>
    <p:sldId id="301" r:id="rId11"/>
    <p:sldId id="303" r:id="rId12"/>
    <p:sldId id="304" r:id="rId13"/>
    <p:sldId id="318" r:id="rId14"/>
    <p:sldId id="302" r:id="rId15"/>
    <p:sldId id="308" r:id="rId16"/>
    <p:sldId id="305" r:id="rId17"/>
    <p:sldId id="306" r:id="rId18"/>
    <p:sldId id="307" r:id="rId19"/>
    <p:sldId id="313" r:id="rId20"/>
    <p:sldId id="312" r:id="rId21"/>
    <p:sldId id="311" r:id="rId22"/>
    <p:sldId id="317" r:id="rId23"/>
    <p:sldId id="320" r:id="rId24"/>
    <p:sldId id="309" r:id="rId25"/>
    <p:sldId id="310" r:id="rId26"/>
    <p:sldId id="287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5" autoAdjust="0"/>
    <p:restoredTop sz="96433" autoAdjust="0"/>
  </p:normalViewPr>
  <p:slideViewPr>
    <p:cSldViewPr snapToGrid="0" showGuides="1">
      <p:cViewPr varScale="1">
        <p:scale>
          <a:sx n="106" d="100"/>
          <a:sy n="106" d="100"/>
        </p:scale>
        <p:origin x="157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68"/>
    </p:cViewPr>
  </p:sorterViewPr>
  <p:notesViewPr>
    <p:cSldViewPr snapToGrid="0" showGuides="1">
      <p:cViewPr varScale="1">
        <p:scale>
          <a:sx n="75" d="100"/>
          <a:sy n="75" d="100"/>
        </p:scale>
        <p:origin x="208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200"/>
            </a:lvl1pPr>
          </a:lstStyle>
          <a:p>
            <a:fld id="{51B54174-C188-4FCA-96C1-07CF0E428246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200"/>
            </a:lvl1pPr>
          </a:lstStyle>
          <a:p>
            <a:fld id="{7B31258A-55C4-425A-8914-D2361F3A9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89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200"/>
            </a:lvl1pPr>
          </a:lstStyle>
          <a:p>
            <a:fld id="{EDE6D530-32B1-4DEE-8BAD-3C488C44EC53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200"/>
            </a:lvl1pPr>
          </a:lstStyle>
          <a:p>
            <a:fld id="{C900199C-63F8-4C9E-AFAF-ED5235A8E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83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338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972561" y="1"/>
            <a:ext cx="3037840" cy="464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8829967"/>
            <a:ext cx="3036218" cy="4664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1"/>
            <a:ext cx="3036218" cy="464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3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414" name="Rectangle 6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5436" tIns="45292" rIns="95436" bIns="45292"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266736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972561" y="1"/>
            <a:ext cx="3037840" cy="464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 dirty="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8829967"/>
            <a:ext cx="3036218" cy="4664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 dirty="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1"/>
            <a:ext cx="3036218" cy="464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 dirty="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3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414" name="Rectangle 6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5436" tIns="45292" rIns="95436" bIns="45292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09059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9279" y="4214220"/>
            <a:ext cx="5917415" cy="399325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9126" indent="-229126" defTabSz="929232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33897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Offensive</a:t>
            </a:r>
            <a:r>
              <a:rPr lang="en-US" baseline="0" dirty="0" smtClean="0"/>
              <a:t> ops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258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972561" y="1"/>
            <a:ext cx="3037840" cy="464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8829967"/>
            <a:ext cx="3036218" cy="4664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1"/>
            <a:ext cx="3036218" cy="464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3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414" name="Rectangle 6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5436" tIns="45292" rIns="95436" bIns="45292"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60643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972561" y="1"/>
            <a:ext cx="3037840" cy="464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8829967"/>
            <a:ext cx="3036218" cy="4664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1"/>
            <a:ext cx="3036218" cy="464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3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414" name="Rectangle 6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5436" tIns="45292" rIns="95436" bIns="45292"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36658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972561" y="1"/>
            <a:ext cx="3037840" cy="464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8829967"/>
            <a:ext cx="3036218" cy="4664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1"/>
            <a:ext cx="3036218" cy="464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3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414" name="Rectangle 6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5436" tIns="45292" rIns="95436" bIns="45292"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3425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972561" y="1"/>
            <a:ext cx="3037840" cy="464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8829967"/>
            <a:ext cx="3036218" cy="4664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1"/>
            <a:ext cx="3036218" cy="464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3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414" name="Rectangle 6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5436" tIns="45292" rIns="95436" bIns="45292"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4220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972561" y="1"/>
            <a:ext cx="3037840" cy="464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8829967"/>
            <a:ext cx="3036218" cy="4664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1"/>
            <a:ext cx="3036218" cy="464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3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414" name="Rectangle 6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5436" tIns="45292" rIns="95436" bIns="45292"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65732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972561" y="1"/>
            <a:ext cx="3037840" cy="464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8829967"/>
            <a:ext cx="3036218" cy="4664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1"/>
            <a:ext cx="3036218" cy="464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3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414" name="Rectangle 6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5436" tIns="45292" rIns="95436" bIns="45292"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796446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972561" y="1"/>
            <a:ext cx="3037840" cy="464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8829967"/>
            <a:ext cx="3036218" cy="4664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1"/>
            <a:ext cx="3036218" cy="464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3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414" name="Rectangle 6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5436" tIns="45292" rIns="95436" bIns="45292"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8638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972561" y="1"/>
            <a:ext cx="3037840" cy="464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8829967"/>
            <a:ext cx="3036218" cy="4664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1"/>
            <a:ext cx="3036218" cy="464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3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414" name="Rectangle 6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5436" tIns="45292" rIns="95436" bIns="45292"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203248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972561" y="1"/>
            <a:ext cx="3037840" cy="464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8829967"/>
            <a:ext cx="3036218" cy="4664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1"/>
            <a:ext cx="3036218" cy="464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72" tIns="46586" rIns="93172" bIns="46586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3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414" name="Rectangle 6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5436" tIns="45292" rIns="95436" bIns="45292"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7940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SECTION CLASSIFIC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-59268" y="1041400"/>
            <a:ext cx="9203267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15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  <a:t>UNCLASS</a:t>
            </a:r>
          </a:p>
          <a:p>
            <a:r>
              <a:rPr kumimoji="0" lang="en-US" sz="115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  <a:t>FOUO </a:t>
            </a:r>
          </a:p>
          <a:p>
            <a:r>
              <a:rPr kumimoji="0" lang="en-US" sz="115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  <a:t>LAYOUTS</a:t>
            </a:r>
            <a:endParaRPr lang="en-US" sz="72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18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5605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833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90525"/>
            <a:ext cx="1958975" cy="5857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390525"/>
            <a:ext cx="5727700" cy="5857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404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" y="390525"/>
            <a:ext cx="9143999" cy="566738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+mj-lt"/>
                <a:ea typeface="ＭＳ Ｐゴシック" charset="-128"/>
                <a:cs typeface="+mj-cs"/>
              </a:defRPr>
            </a:lvl1pPr>
            <a:lvl2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2pPr>
            <a:lvl3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3pPr>
            <a:lvl4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4pPr>
            <a:lvl5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5pPr>
            <a:lvl6pPr marL="4572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6pPr>
            <a:lvl7pPr marL="9144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7pPr>
            <a:lvl8pPr marL="13716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8pPr>
            <a:lvl9pPr marL="18288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9pPr>
          </a:lstStyle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kern="0" dirty="0" smtClean="0"/>
              <a:t>FACER – Slide </a:t>
            </a:r>
            <a:r>
              <a:rPr lang="en-US" kern="0" dirty="0" err="1" smtClean="0"/>
              <a:t>Titile</a:t>
            </a:r>
            <a:endParaRPr lang="en-US" kern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2" y="1335493"/>
            <a:ext cx="7839075" cy="48107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512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5601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0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459038" y="1409744"/>
            <a:ext cx="5106987" cy="576262"/>
          </a:xfrm>
        </p:spPr>
        <p:txBody>
          <a:bodyPr/>
          <a:lstStyle>
            <a:lvl1pPr>
              <a:defRPr i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945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731054" y="2145863"/>
            <a:ext cx="5148263" cy="1684338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63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2" y="1335493"/>
            <a:ext cx="7839075" cy="48107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26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403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295400"/>
            <a:ext cx="3843338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295400"/>
            <a:ext cx="3843337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68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02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094123" y="0"/>
            <a:ext cx="4473178" cy="42505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[Insert Title]</a:t>
            </a:r>
            <a:endParaRPr lang="en-US" i="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2893" y="475640"/>
            <a:ext cx="4470808" cy="2585611"/>
          </a:xfrm>
          <a:ln w="3175"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1500" dirty="0"/>
              <a:t>[Subtopic #1]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cxnSp>
        <p:nvCxnSpPr>
          <p:cNvPr id="5" name="Straight Connector 4"/>
          <p:cNvCxnSpPr>
            <a:endCxn id="3" idx="2"/>
          </p:cNvCxnSpPr>
          <p:nvPr userDrawn="1"/>
        </p:nvCxnSpPr>
        <p:spPr bwMode="auto">
          <a:xfrm flipV="1">
            <a:off x="4330712" y="425054"/>
            <a:ext cx="0" cy="586641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 userDrawn="1"/>
        </p:nvCxnSpPr>
        <p:spPr bwMode="auto">
          <a:xfrm flipH="1">
            <a:off x="6980" y="3235187"/>
            <a:ext cx="9144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340364" y="475639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</a:t>
            </a:r>
            <a:r>
              <a:rPr lang="en-US" sz="1500" dirty="0" smtClean="0"/>
              <a:t>#2]</a:t>
            </a:r>
            <a:endParaRPr lang="en-US" sz="1500" dirty="0"/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1" hasCustomPrompt="1"/>
          </p:nvPr>
        </p:nvSpPr>
        <p:spPr>
          <a:xfrm>
            <a:off x="6980" y="3262717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</a:t>
            </a:r>
            <a:r>
              <a:rPr lang="en-US" sz="1500" dirty="0" smtClean="0"/>
              <a:t>#3]</a:t>
            </a:r>
            <a:endParaRPr lang="en-US" sz="1500" dirty="0"/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331897" y="3276435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</a:t>
            </a:r>
            <a:r>
              <a:rPr lang="en-US" sz="1500" dirty="0" smtClean="0"/>
              <a:t>#4]</a:t>
            </a:r>
            <a:endParaRPr lang="en-US" sz="1500" dirty="0"/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37931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891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5407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 bwMode="auto">
          <a:xfrm>
            <a:off x="0" y="6299486"/>
            <a:ext cx="9144000" cy="0"/>
          </a:xfrm>
          <a:prstGeom prst="line">
            <a:avLst/>
          </a:prstGeom>
          <a:noFill/>
          <a:ln w="254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2700" dist="25400" dir="5400000" algn="ctr" rotWithShape="0">
              <a:schemeClr val="bg1">
                <a:lumMod val="50000"/>
              </a:schemeClr>
            </a:outerShdw>
          </a:effectLst>
        </p:spPr>
      </p:cxnSp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719263" y="390525"/>
            <a:ext cx="5964237" cy="566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2462" y="1335493"/>
            <a:ext cx="7839075" cy="48202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186" y="12700"/>
            <a:ext cx="2482411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pPr algn="r" defTabSz="1033463">
              <a:lnSpc>
                <a:spcPct val="90000"/>
              </a:lnSpc>
              <a:spcBef>
                <a:spcPct val="0"/>
              </a:spcBef>
            </a:pPr>
            <a:r>
              <a:rPr lang="en-US" sz="1600" b="1" dirty="0" smtClean="0">
                <a:solidFill>
                  <a:srgbClr val="006600"/>
                </a:solidFill>
              </a:rPr>
              <a:t>UNCLASSIFIED//FOUO</a:t>
            </a:r>
            <a:endParaRPr lang="en-US" sz="1600" b="1" dirty="0">
              <a:solidFill>
                <a:srgbClr val="006600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651366" y="6299486"/>
            <a:ext cx="2482411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pPr algn="r" defTabSz="1033463">
              <a:lnSpc>
                <a:spcPct val="90000"/>
              </a:lnSpc>
              <a:spcBef>
                <a:spcPct val="0"/>
              </a:spcBef>
            </a:pPr>
            <a:r>
              <a:rPr lang="en-US" sz="1600" b="1" dirty="0" smtClean="0">
                <a:solidFill>
                  <a:srgbClr val="006600"/>
                </a:solidFill>
              </a:rPr>
              <a:t>UNCLASSIFIED//FOUO</a:t>
            </a:r>
            <a:endParaRPr lang="en-US" sz="1600" b="1" dirty="0">
              <a:solidFill>
                <a:srgbClr val="006600"/>
              </a:solidFill>
            </a:endParaRPr>
          </a:p>
        </p:txBody>
      </p:sp>
      <p:grpSp>
        <p:nvGrpSpPr>
          <p:cNvPr id="3" name="Group 2"/>
          <p:cNvGrpSpPr/>
          <p:nvPr userDrawn="1"/>
        </p:nvGrpSpPr>
        <p:grpSpPr>
          <a:xfrm>
            <a:off x="177163" y="5829972"/>
            <a:ext cx="2935444" cy="1320295"/>
            <a:chOff x="177163" y="5829972"/>
            <a:chExt cx="2935444" cy="1320295"/>
          </a:xfrm>
        </p:grpSpPr>
        <p:sp>
          <p:nvSpPr>
            <p:cNvPr id="7" name="TextBox 6"/>
            <p:cNvSpPr txBox="1"/>
            <p:nvPr userDrawn="1"/>
          </p:nvSpPr>
          <p:spPr>
            <a:xfrm>
              <a:off x="984066" y="6288493"/>
              <a:ext cx="2128541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Aft>
                  <a:spcPct val="0"/>
                </a:spcAft>
              </a:pPr>
              <a:r>
                <a:rPr lang="en-US" sz="1400" i="1" dirty="0" smtClean="0">
                  <a:solidFill>
                    <a:srgbClr val="000000"/>
                  </a:solidFill>
                  <a:latin typeface="Impact" pitchFamily="34" charset="0"/>
                  <a:ea typeface="ＭＳ Ｐゴシック" charset="-128"/>
                </a:rPr>
                <a:t>United States</a:t>
              </a:r>
            </a:p>
            <a:p>
              <a:pPr eaLnBrk="0" fontAlgn="base" hangingPunct="0">
                <a:spcAft>
                  <a:spcPct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Impact" pitchFamily="34" charset="0"/>
                  <a:ea typeface="ＭＳ Ｐゴシック" charset="-128"/>
                </a:rPr>
                <a:t>European Command</a:t>
              </a:r>
            </a:p>
            <a:p>
              <a:pPr eaLnBrk="0" fontAlgn="base" hangingPunct="0"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Impact" pitchFamily="34" charset="0"/>
                <a:ea typeface="ＭＳ Ｐゴシック" charset="-128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163" y="5829972"/>
              <a:ext cx="950598" cy="950598"/>
            </a:xfrm>
            <a:prstGeom prst="rect">
              <a:avLst/>
            </a:prstGeom>
          </p:spPr>
        </p:pic>
      </p:grpSp>
      <p:sp>
        <p:nvSpPr>
          <p:cNvPr id="11" name="TextBox 10"/>
          <p:cNvSpPr txBox="1"/>
          <p:nvPr userDrawn="1"/>
        </p:nvSpPr>
        <p:spPr>
          <a:xfrm>
            <a:off x="8490857" y="6548846"/>
            <a:ext cx="426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136C0AF-372E-420C-A43A-E2141010817C}" type="slidenum">
              <a:rPr lang="en-US" sz="1200" smtClean="0">
                <a:solidFill>
                  <a:srgbClr val="000000"/>
                </a:solidFill>
              </a:rPr>
              <a:pPr algn="ctr"/>
              <a:t>‹#›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 userDrawn="1"/>
        </p:nvSpPr>
        <p:spPr bwMode="auto">
          <a:xfrm>
            <a:off x="6102250" y="6479076"/>
            <a:ext cx="25337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SzPct val="85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66"/>
              </a:buClr>
              <a:buSzPct val="85000"/>
              <a:buChar char="•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6600"/>
              </a:buClr>
              <a:buSzPct val="85000"/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996633"/>
              </a:buClr>
              <a:buSzPct val="10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 smtClean="0"/>
              <a:t>CAO:  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 smtClean="0"/>
              <a:t>POC:  </a:t>
            </a:r>
            <a:endParaRPr lang="en-US" altLang="en-US" sz="800" dirty="0"/>
          </a:p>
        </p:txBody>
      </p:sp>
    </p:spTree>
    <p:extLst>
      <p:ext uri="{BB962C8B-B14F-4D97-AF65-F5344CB8AC3E}">
        <p14:creationId xmlns:p14="http://schemas.microsoft.com/office/powerpoint/2010/main" val="3435199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  <p:sldLayoutId id="2147483928" r:id="rId2"/>
    <p:sldLayoutId id="2147483911" r:id="rId3"/>
    <p:sldLayoutId id="2147483912" r:id="rId4"/>
    <p:sldLayoutId id="2147483914" r:id="rId5"/>
    <p:sldLayoutId id="2147483915" r:id="rId6"/>
    <p:sldLayoutId id="2147484098" r:id="rId7"/>
    <p:sldLayoutId id="2147483918" r:id="rId8"/>
    <p:sldLayoutId id="2147483919" r:id="rId9"/>
    <p:sldLayoutId id="2147483920" r:id="rId10"/>
    <p:sldLayoutId id="2147483921" r:id="rId11"/>
    <p:sldLayoutId id="2147483922" r:id="rId12"/>
    <p:sldLayoutId id="2147483936" r:id="rId13"/>
    <p:sldLayoutId id="2147484136" r:id="rId14"/>
    <p:sldLayoutId id="2147484137" r:id="rId15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+mj-lt"/>
          <a:ea typeface="ＭＳ Ｐゴシック" charset="-128"/>
          <a:cs typeface="+mj-cs"/>
        </a:defRPr>
      </a:lvl1pPr>
      <a:lvl2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2pPr>
      <a:lvl3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3pPr>
      <a:lvl4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4pPr>
      <a:lvl5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5pPr>
      <a:lvl6pPr marL="4572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6pPr>
      <a:lvl7pPr marL="9144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7pPr>
      <a:lvl8pPr marL="13716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8pPr>
      <a:lvl9pPr marL="18288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30000"/>
        </a:spcBef>
        <a:spcAft>
          <a:spcPct val="0"/>
        </a:spcAft>
        <a:buClr>
          <a:schemeClr val="accent2"/>
        </a:buClr>
        <a:buSzPct val="85000"/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687388" indent="-342900" algn="l" rtl="0" eaLnBrk="1" fontAlgn="base" hangingPunct="1">
        <a:spcBef>
          <a:spcPct val="30000"/>
        </a:spcBef>
        <a:spcAft>
          <a:spcPct val="0"/>
        </a:spcAft>
        <a:buClr>
          <a:srgbClr val="000066"/>
        </a:buClr>
        <a:buSzPct val="85000"/>
        <a:buChar char="•"/>
        <a:defRPr sz="2200">
          <a:solidFill>
            <a:schemeClr val="tx1"/>
          </a:solidFill>
          <a:latin typeface="+mn-lt"/>
          <a:ea typeface="ＭＳ Ｐゴシック" charset="-128"/>
        </a:defRPr>
      </a:lvl2pPr>
      <a:lvl3pPr marL="1031875" indent="-342900" algn="l" rtl="0" eaLnBrk="1" fontAlgn="base" hangingPunct="1">
        <a:spcBef>
          <a:spcPct val="30000"/>
        </a:spcBef>
        <a:spcAft>
          <a:spcPct val="0"/>
        </a:spcAft>
        <a:buClr>
          <a:srgbClr val="006600"/>
        </a:buClr>
        <a:buSzPct val="8500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379538" indent="-342900" algn="l" rtl="0" eaLnBrk="1" fontAlgn="base" hangingPunct="1">
        <a:spcBef>
          <a:spcPct val="30000"/>
        </a:spcBef>
        <a:spcAft>
          <a:spcPct val="0"/>
        </a:spcAft>
        <a:buClr>
          <a:srgbClr val="996633"/>
        </a:buClr>
        <a:buSzPct val="100000"/>
        <a:buFont typeface="Wingdings" charset="2"/>
        <a:buChar char="Ø"/>
        <a:defRPr>
          <a:solidFill>
            <a:schemeClr val="tx1"/>
          </a:solidFill>
          <a:latin typeface="+mn-lt"/>
          <a:ea typeface="ＭＳ Ｐゴシック" charset="-128"/>
        </a:defRPr>
      </a:lvl4pPr>
      <a:lvl5pPr marL="17240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1812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384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0956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5528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3.xlsx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Juniper Falcon 2021 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JF21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Concept Development Conference (CDC)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auto">
          <a:xfrm>
            <a:off x="254597" y="4645189"/>
            <a:ext cx="5993893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/>
                <a:ea typeface="ＭＳ Ｐゴシック" charset="-128"/>
              </a:rPr>
              <a:t>Requested Decision/Actions: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en-US" sz="1600" dirty="0" smtClean="0">
                <a:solidFill>
                  <a:srgbClr val="000000"/>
                </a:solidFill>
                <a:latin typeface="Arial"/>
                <a:ea typeface="ＭＳ Ｐゴシック" charset="-128"/>
              </a:rPr>
              <a:t>CCDR Guidance on </a:t>
            </a:r>
            <a:r>
              <a:rPr lang="en-US" sz="1600" dirty="0" err="1" smtClean="0">
                <a:solidFill>
                  <a:srgbClr val="000000"/>
                </a:solidFill>
                <a:latin typeface="Arial"/>
                <a:ea typeface="ＭＳ Ｐゴシック" charset="-128"/>
              </a:rPr>
              <a:t>xxxxxxx</a:t>
            </a:r>
            <a:endParaRPr lang="en-US" sz="1600" dirty="0" smtClean="0">
              <a:solidFill>
                <a:srgbClr val="000000"/>
              </a:solidFill>
              <a:latin typeface="Arial"/>
              <a:ea typeface="ＭＳ Ｐゴシック" charset="-128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en-US" sz="1600" dirty="0" smtClean="0">
                <a:solidFill>
                  <a:srgbClr val="000066"/>
                </a:solidFill>
                <a:ea typeface="ＭＳ Ｐゴシック" charset="-128"/>
              </a:rPr>
              <a:t>Decision </a:t>
            </a:r>
            <a:r>
              <a:rPr lang="en-US" sz="1600" dirty="0">
                <a:solidFill>
                  <a:srgbClr val="000066"/>
                </a:solidFill>
                <a:ea typeface="ＭＳ Ｐゴシック" charset="-128"/>
              </a:rPr>
              <a:t>on CCDR </a:t>
            </a:r>
            <a:r>
              <a:rPr lang="en-US" sz="1600" dirty="0" err="1" smtClean="0">
                <a:solidFill>
                  <a:srgbClr val="000066"/>
                </a:solidFill>
                <a:ea typeface="ＭＳ Ｐゴシック" charset="-128"/>
              </a:rPr>
              <a:t>xxxxxxxx</a:t>
            </a:r>
            <a:endParaRPr lang="en-US" sz="1600" dirty="0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-18385" y="5512189"/>
            <a:ext cx="458010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Arial"/>
                <a:ea typeface="ＭＳ Ｐゴシック" charset="-128"/>
              </a:rPr>
              <a:t>Overall Classification is </a:t>
            </a:r>
            <a:r>
              <a:rPr lang="en-US" sz="1600" b="1" dirty="0" smtClean="0">
                <a:solidFill>
                  <a:srgbClr val="00B050"/>
                </a:solidFill>
                <a:latin typeface="Arial"/>
                <a:ea typeface="ＭＳ Ｐゴシック" charset="-128"/>
              </a:rPr>
              <a:t>UNCLASSIFIED//</a:t>
            </a:r>
            <a:r>
              <a:rPr lang="en-US" sz="1600" b="1" dirty="0" err="1" smtClean="0">
                <a:solidFill>
                  <a:srgbClr val="00B050"/>
                </a:solidFill>
                <a:latin typeface="Arial"/>
                <a:ea typeface="ＭＳ Ｐゴシック" charset="-128"/>
              </a:rPr>
              <a:t>FOUO</a:t>
            </a:r>
            <a:endParaRPr lang="en-US" sz="1600" b="1" dirty="0">
              <a:solidFill>
                <a:srgbClr val="00B050"/>
              </a:solidFill>
              <a:latin typeface="Arial"/>
              <a:ea typeface="ＭＳ Ｐゴシック" charset="-128"/>
            </a:endParaRPr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4727862" y="5682153"/>
            <a:ext cx="43370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SzPct val="85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66"/>
              </a:buClr>
              <a:buSzPct val="85000"/>
              <a:buChar char="•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6600"/>
              </a:buClr>
              <a:buSzPct val="85000"/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996633"/>
              </a:buClr>
              <a:buSzPct val="10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700" dirty="0"/>
              <a:t>Classified by: </a:t>
            </a:r>
            <a:r>
              <a:rPr lang="en-US" altLang="en-US" sz="700" dirty="0" smtClean="0"/>
              <a:t>Name/Rank, </a:t>
            </a:r>
            <a:r>
              <a:rPr lang="en-US" altLang="en-US" sz="700" dirty="0"/>
              <a:t>HQ USEUCOM ECJ7-JTrEx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700" dirty="0"/>
              <a:t>Derived from: US/ISR Security MOU </a:t>
            </a:r>
            <a:r>
              <a:rPr lang="en-US" altLang="en-US" sz="700" dirty="0" smtClean="0"/>
              <a:t>17 </a:t>
            </a:r>
            <a:r>
              <a:rPr lang="en-US" altLang="en-US" sz="700" dirty="0"/>
              <a:t>AUG </a:t>
            </a:r>
            <a:r>
              <a:rPr lang="en-US" altLang="en-US" sz="700" dirty="0" smtClean="0"/>
              <a:t>2009; </a:t>
            </a:r>
            <a:r>
              <a:rPr lang="en-US" altLang="en-US" sz="700" dirty="0"/>
              <a:t>DIA </a:t>
            </a:r>
            <a:r>
              <a:rPr lang="en-US" altLang="en-US" sz="700" dirty="0" smtClean="0"/>
              <a:t>Report, </a:t>
            </a:r>
            <a:r>
              <a:rPr lang="en-US" altLang="en-US" sz="700" dirty="0"/>
              <a:t>25 May </a:t>
            </a:r>
            <a:r>
              <a:rPr lang="en-US" altLang="en-US" sz="700" dirty="0" smtClean="0"/>
              <a:t>2016; ECG 5201.02, </a:t>
            </a:r>
            <a:r>
              <a:rPr lang="en-US" altLang="en-US" sz="700" dirty="0"/>
              <a:t>08 August 2014  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700" dirty="0"/>
              <a:t>Declassify on: </a:t>
            </a:r>
            <a:r>
              <a:rPr lang="en-US" altLang="en-US" sz="700" dirty="0" smtClean="0"/>
              <a:t>22 August 2041</a:t>
            </a:r>
            <a:endParaRPr lang="en-US" altLang="en-US" sz="700" dirty="0"/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6393897" y="6480883"/>
            <a:ext cx="25337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SzPct val="85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66"/>
              </a:buClr>
              <a:buSzPct val="85000"/>
              <a:buChar char="•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6600"/>
              </a:buClr>
              <a:buSzPct val="85000"/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996633"/>
              </a:buClr>
              <a:buSzPct val="10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 smtClean="0"/>
              <a:t>06 May 2020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 smtClean="0"/>
              <a:t>Tom Hooper / ECJ7 / 430-4247</a:t>
            </a:r>
            <a:endParaRPr lang="en-US" altLang="en-US" sz="800" dirty="0"/>
          </a:p>
        </p:txBody>
      </p:sp>
    </p:spTree>
    <p:extLst>
      <p:ext uri="{BB962C8B-B14F-4D97-AF65-F5344CB8AC3E}">
        <p14:creationId xmlns:p14="http://schemas.microsoft.com/office/powerpoint/2010/main" val="28273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wrap="square" lIns="90488" rIns="90488"/>
          <a:lstStyle/>
          <a:p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</a:rPr>
              <a:t>Funding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6070179"/>
              </p:ext>
            </p:extLst>
          </p:nvPr>
        </p:nvGraphicFramePr>
        <p:xfrm>
          <a:off x="114300" y="1042988"/>
          <a:ext cx="8897815" cy="477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Worksheet" r:id="rId5" imgW="11468129" imgH="4772025" progId="Excel.Sheet.12">
                  <p:embed/>
                </p:oleObj>
              </mc:Choice>
              <mc:Fallback>
                <p:oleObj name="Worksheet" r:id="rId5" imgW="11468129" imgH="47720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300" y="1042988"/>
                        <a:ext cx="8897815" cy="4772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57949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wrap="square" lIns="90488" rIns="90488"/>
          <a:lstStyle/>
          <a:p>
            <a:r>
              <a:rPr lang="en-US" dirty="0" smtClean="0"/>
              <a:t>Road to Crisis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360224" y="845012"/>
            <a:ext cx="8567421" cy="630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192" tIns="45595" rIns="91192" bIns="45595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1901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500" b="1" dirty="0">
              <a:solidFill>
                <a:srgbClr val="000000"/>
              </a:solidFill>
              <a:ea typeface="ＭＳ Ｐゴシック" charset="-128"/>
            </a:endParaRP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400" dirty="0">
              <a:solidFill>
                <a:srgbClr val="A6A6A6"/>
              </a:solidFill>
              <a:ea typeface="ＭＳ Ｐゴシック" charset="-128"/>
            </a:endParaRP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endParaRPr lang="en-US" altLang="en-US" sz="1600" dirty="0" smtClean="0">
              <a:solidFill>
                <a:srgbClr val="A6A6A6"/>
              </a:solidFill>
              <a:ea typeface="ＭＳ Ｐゴシック" charset="-128"/>
            </a:endParaRPr>
          </a:p>
        </p:txBody>
      </p:sp>
      <p:sp>
        <p:nvSpPr>
          <p:cNvPr id="2" name="Rectangle 1"/>
          <p:cNvSpPr/>
          <p:nvPr/>
        </p:nvSpPr>
        <p:spPr>
          <a:xfrm rot="-1920000">
            <a:off x="1239716" y="2361139"/>
            <a:ext cx="6172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600" b="1" dirty="0" smtClean="0"/>
              <a:t>Redacted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5645781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6182958"/>
              </p:ext>
            </p:extLst>
          </p:nvPr>
        </p:nvGraphicFramePr>
        <p:xfrm>
          <a:off x="731838" y="1382713"/>
          <a:ext cx="7620000" cy="282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Worksheet" r:id="rId3" imgW="7619882" imgH="2828925" progId="Excel.Sheet.12">
                  <p:embed/>
                </p:oleObj>
              </mc:Choice>
              <mc:Fallback>
                <p:oleObj name="Worksheet" r:id="rId3" imgW="7619882" imgH="28289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1838" y="1382713"/>
                        <a:ext cx="7620000" cy="2828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705187" y="314317"/>
            <a:ext cx="7533466" cy="56673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4000" b="1" dirty="0" err="1" smtClean="0">
                <a:solidFill>
                  <a:schemeClr val="tx2">
                    <a:lumMod val="50000"/>
                  </a:schemeClr>
                </a:solidFill>
              </a:rPr>
              <a:t>JF21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 Draft Exercise Timeline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19691" y="6684082"/>
            <a:ext cx="724877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00" dirty="0"/>
              <a:t>S18-04-020S </a:t>
            </a:r>
          </a:p>
        </p:txBody>
      </p:sp>
    </p:spTree>
    <p:extLst>
      <p:ext uri="{BB962C8B-B14F-4D97-AF65-F5344CB8AC3E}">
        <p14:creationId xmlns:p14="http://schemas.microsoft.com/office/powerpoint/2010/main" val="37043871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595313" y="804863"/>
            <a:ext cx="8548687" cy="5257800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FF0000"/>
              </a:buClr>
              <a:buSzPct val="100000"/>
            </a:pPr>
            <a:r>
              <a:rPr lang="en-US" altLang="en-US" sz="1800" dirty="0">
                <a:ea typeface="ＭＳ Ｐゴシック" panose="020B0600070205080204" pitchFamily="34" charset="-128"/>
              </a:rPr>
              <a:t>Primary Training Audience</a:t>
            </a:r>
          </a:p>
          <a:p>
            <a:pPr lvl="1">
              <a:spcBef>
                <a:spcPct val="0"/>
              </a:spcBef>
            </a:pPr>
            <a:r>
              <a:rPr lang="en-US" altLang="en-US" sz="1400" dirty="0" smtClean="0">
                <a:ea typeface="ＭＳ Ｐゴシック" panose="020B0600070205080204" pitchFamily="34" charset="-128"/>
              </a:rPr>
              <a:t>EUCOM/</a:t>
            </a:r>
            <a:r>
              <a:rPr lang="en-US" altLang="en-US" sz="1400" dirty="0" err="1" smtClean="0">
                <a:ea typeface="ＭＳ Ｐゴシック" panose="020B0600070205080204" pitchFamily="34" charset="-128"/>
              </a:rPr>
              <a:t>IDF</a:t>
            </a:r>
            <a:r>
              <a:rPr lang="en-US" altLang="en-US" sz="1400" dirty="0" smtClean="0">
                <a:ea typeface="ＭＳ Ｐゴシック" panose="020B0600070205080204" pitchFamily="34" charset="-128"/>
              </a:rPr>
              <a:t> CCC (US </a:t>
            </a:r>
            <a:r>
              <a:rPr lang="en-US" altLang="en-US" sz="1400" dirty="0" err="1" smtClean="0">
                <a:ea typeface="ＭＳ Ｐゴシック" panose="020B0600070205080204" pitchFamily="34" charset="-128"/>
              </a:rPr>
              <a:t>CCM</a:t>
            </a:r>
            <a:r>
              <a:rPr lang="en-US" altLang="en-US" sz="1400" dirty="0" smtClean="0">
                <a:ea typeface="ＭＳ Ｐゴシック" panose="020B0600070205080204" pitchFamily="34" charset="-128"/>
              </a:rPr>
              <a:t>)</a:t>
            </a:r>
            <a:endParaRPr lang="en-US" altLang="en-US" sz="1400" dirty="0">
              <a:ea typeface="ＭＳ Ｐゴシック" panose="020B0600070205080204" pitchFamily="34" charset="-128"/>
            </a:endParaRPr>
          </a:p>
          <a:p>
            <a:pPr lvl="1">
              <a:spcBef>
                <a:spcPct val="0"/>
              </a:spcBef>
              <a:buClr>
                <a:srgbClr val="002060"/>
              </a:buClr>
              <a:buSzPct val="100000"/>
            </a:pPr>
            <a:r>
              <a:rPr lang="en-US" altLang="en-US" sz="1400" dirty="0">
                <a:ea typeface="ＭＳ Ｐゴシック" panose="020B0600070205080204" pitchFamily="34" charset="-128"/>
              </a:rPr>
              <a:t>USAFE-led </a:t>
            </a:r>
            <a:r>
              <a:rPr lang="en-US" altLang="en-US" sz="1400" dirty="0" smtClean="0">
                <a:ea typeface="ＭＳ Ｐゴシック" panose="020B0600070205080204" pitchFamily="34" charset="-128"/>
              </a:rPr>
              <a:t>JTF-I HQ (Torch/</a:t>
            </a:r>
            <a:r>
              <a:rPr lang="en-US" altLang="en-US" sz="1400" dirty="0" err="1" smtClean="0">
                <a:ea typeface="ＭＳ Ｐゴシック" panose="020B0600070205080204" pitchFamily="34" charset="-128"/>
              </a:rPr>
              <a:t>Advon</a:t>
            </a:r>
            <a:r>
              <a:rPr lang="en-US" altLang="en-US" sz="1400" dirty="0" smtClean="0">
                <a:ea typeface="ＭＳ Ｐゴシック" panose="020B0600070205080204" pitchFamily="34" charset="-128"/>
              </a:rPr>
              <a:t>)</a:t>
            </a:r>
          </a:p>
          <a:p>
            <a:pPr lvl="1">
              <a:spcBef>
                <a:spcPct val="0"/>
              </a:spcBef>
              <a:buClr>
                <a:srgbClr val="002060"/>
              </a:buClr>
              <a:buSzPct val="100000"/>
            </a:pPr>
            <a:r>
              <a:rPr lang="en-US" altLang="en-US" sz="1400" b="1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NAVEUR </a:t>
            </a:r>
            <a:r>
              <a:rPr lang="en-US" altLang="en-US" sz="14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led </a:t>
            </a:r>
            <a:r>
              <a:rPr lang="en-US" altLang="en-US" sz="1400" b="1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JFMCC</a:t>
            </a:r>
          </a:p>
          <a:p>
            <a:pPr>
              <a:spcBef>
                <a:spcPct val="0"/>
              </a:spcBef>
              <a:buClr>
                <a:srgbClr val="FF0000"/>
              </a:buClr>
              <a:buSzPct val="100000"/>
            </a:pPr>
            <a:r>
              <a:rPr lang="en-US" altLang="en-US" sz="1800" dirty="0" smtClean="0">
                <a:ea typeface="ＭＳ Ｐゴシック" panose="020B0600070205080204" pitchFamily="34" charset="-128"/>
              </a:rPr>
              <a:t>Secondary </a:t>
            </a:r>
            <a:r>
              <a:rPr lang="en-US" altLang="en-US" sz="1800" dirty="0">
                <a:ea typeface="ＭＳ Ｐゴシック" panose="020B0600070205080204" pitchFamily="34" charset="-128"/>
              </a:rPr>
              <a:t>Training Audience</a:t>
            </a:r>
          </a:p>
          <a:p>
            <a:pPr lvl="1">
              <a:spcBef>
                <a:spcPct val="0"/>
              </a:spcBef>
              <a:buClr>
                <a:srgbClr val="002060"/>
              </a:buClr>
              <a:buSzPct val="100000"/>
            </a:pPr>
            <a:r>
              <a:rPr lang="en-US" altLang="en-US" sz="1400" dirty="0" smtClean="0">
                <a:ea typeface="ＭＳ Ｐゴシック" panose="020B0600070205080204" pitchFamily="34" charset="-128"/>
              </a:rPr>
              <a:t>IDF: IADF (BMD SOG, 168</a:t>
            </a:r>
            <a:r>
              <a:rPr lang="en-US" altLang="en-US" sz="1400" baseline="30000" dirty="0" smtClean="0">
                <a:ea typeface="ＭＳ Ｐゴシック" panose="020B0600070205080204" pitchFamily="34" charset="-128"/>
              </a:rPr>
              <a:t>th</a:t>
            </a:r>
            <a:r>
              <a:rPr lang="en-US" altLang="en-US" sz="1400" dirty="0" smtClean="0">
                <a:ea typeface="ＭＳ Ｐゴシック" panose="020B0600070205080204" pitchFamily="34" charset="-128"/>
              </a:rPr>
              <a:t> Wing, Megiddo Brigade), J4, International Planning Cell</a:t>
            </a:r>
          </a:p>
          <a:p>
            <a:pPr lvl="1">
              <a:spcBef>
                <a:spcPct val="0"/>
              </a:spcBef>
              <a:buClr>
                <a:srgbClr val="002060"/>
              </a:buClr>
              <a:buSzPct val="100000"/>
            </a:pPr>
            <a:r>
              <a:rPr lang="en-US" altLang="en-US" sz="1400" dirty="0" smtClean="0">
                <a:ea typeface="ＭＳ Ｐゴシック" panose="020B0600070205080204" pitchFamily="34" charset="-128"/>
              </a:rPr>
              <a:t>US Embassy, DAO</a:t>
            </a:r>
          </a:p>
          <a:p>
            <a:pPr lvl="1">
              <a:spcBef>
                <a:spcPct val="0"/>
              </a:spcBef>
              <a:buClr>
                <a:srgbClr val="002060"/>
              </a:buClr>
              <a:buSzPct val="100000"/>
            </a:pPr>
            <a:r>
              <a:rPr lang="en-US" altLang="en-US" sz="1400" dirty="0" err="1" smtClean="0">
                <a:ea typeface="ＭＳ Ｐゴシック" panose="020B0600070205080204" pitchFamily="34" charset="-128"/>
              </a:rPr>
              <a:t>10</a:t>
            </a:r>
            <a:r>
              <a:rPr lang="en-US" altLang="en-US" sz="1400" baseline="30000" dirty="0" err="1" smtClean="0">
                <a:ea typeface="ＭＳ Ｐゴシック" panose="020B0600070205080204" pitchFamily="34" charset="-128"/>
              </a:rPr>
              <a:t>TH</a:t>
            </a:r>
            <a:r>
              <a:rPr lang="en-US" altLang="en-US" sz="1400" dirty="0" smtClean="0">
                <a:ea typeface="ＭＳ Ｐゴシック" panose="020B0600070205080204" pitchFamily="34" charset="-128"/>
              </a:rPr>
              <a:t>  AAMDC (</a:t>
            </a:r>
            <a:r>
              <a:rPr lang="en-US" altLang="en-US" sz="1400" dirty="0" err="1" smtClean="0">
                <a:ea typeface="ＭＳ Ｐゴシック" panose="020B0600070205080204" pitchFamily="34" charset="-128"/>
              </a:rPr>
              <a:t>TF</a:t>
            </a:r>
            <a:r>
              <a:rPr lang="en-US" altLang="en-US" sz="1400" dirty="0" smtClean="0">
                <a:ea typeface="ＭＳ Ｐゴシック" panose="020B0600070205080204" pitchFamily="34" charset="-128"/>
              </a:rPr>
              <a:t>-BMD (-) (pre-deployment, CIT/CAT)</a:t>
            </a:r>
          </a:p>
          <a:p>
            <a:pPr lvl="1">
              <a:spcBef>
                <a:spcPct val="0"/>
              </a:spcBef>
              <a:buClr>
                <a:srgbClr val="002060"/>
              </a:buClr>
              <a:buSzPct val="100000"/>
            </a:pPr>
            <a:r>
              <a:rPr lang="en-US" altLang="en-US" sz="1400" dirty="0" smtClean="0">
                <a:ea typeface="ＭＳ Ｐゴシック" panose="020B0600070205080204" pitchFamily="34" charset="-128"/>
              </a:rPr>
              <a:t>21</a:t>
            </a:r>
            <a:r>
              <a:rPr lang="en-US" altLang="en-US" sz="1400" baseline="30000" dirty="0" smtClean="0">
                <a:ea typeface="ＭＳ Ｐゴシック" panose="020B0600070205080204" pitchFamily="34" charset="-128"/>
              </a:rPr>
              <a:t>st</a:t>
            </a:r>
            <a:r>
              <a:rPr lang="en-US" altLang="en-US" sz="1400" dirty="0" smtClean="0">
                <a:ea typeface="ＭＳ Ｐゴシック" panose="020B0600070205080204" pitchFamily="34" charset="-128"/>
              </a:rPr>
              <a:t> TSC (</a:t>
            </a:r>
            <a:r>
              <a:rPr lang="en-US" altLang="en-US" sz="1400" dirty="0" err="1" smtClean="0">
                <a:ea typeface="ＭＳ Ｐゴシック" panose="020B0600070205080204" pitchFamily="34" charset="-128"/>
              </a:rPr>
              <a:t>TF</a:t>
            </a:r>
            <a:r>
              <a:rPr lang="en-US" altLang="en-US" sz="1400" dirty="0" smtClean="0">
                <a:ea typeface="ＭＳ Ｐゴシック" panose="020B0600070205080204" pitchFamily="34" charset="-128"/>
              </a:rPr>
              <a:t>-Support (-) (</a:t>
            </a:r>
            <a:r>
              <a:rPr lang="en-US" altLang="en-US" sz="1400" dirty="0" err="1" smtClean="0">
                <a:ea typeface="ＭＳ Ｐゴシック" panose="020B0600070205080204" pitchFamily="34" charset="-128"/>
              </a:rPr>
              <a:t>RSOI</a:t>
            </a:r>
            <a:r>
              <a:rPr lang="en-US" altLang="en-US" sz="1400" dirty="0" smtClean="0">
                <a:ea typeface="ＭＳ Ｐゴシック" panose="020B0600070205080204" pitchFamily="34" charset="-128"/>
              </a:rPr>
              <a:t>)?</a:t>
            </a:r>
            <a:endParaRPr lang="en-US" altLang="en-US" sz="1400" dirty="0"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>
                <a:srgbClr val="FF0000"/>
              </a:buClr>
              <a:buSzPct val="100000"/>
            </a:pPr>
            <a:r>
              <a:rPr lang="en-US" altLang="en-US" sz="1800" dirty="0" smtClean="0">
                <a:ea typeface="ＭＳ Ｐゴシック" panose="020B0600070205080204" pitchFamily="34" charset="-128"/>
              </a:rPr>
              <a:t>Response </a:t>
            </a:r>
            <a:r>
              <a:rPr lang="en-US" altLang="en-US" sz="1800" dirty="0">
                <a:ea typeface="ＭＳ Ｐゴシック" panose="020B0600070205080204" pitchFamily="34" charset="-128"/>
              </a:rPr>
              <a:t>Cells</a:t>
            </a:r>
          </a:p>
          <a:p>
            <a:pPr lvl="1">
              <a:spcBef>
                <a:spcPct val="0"/>
              </a:spcBef>
              <a:buClr>
                <a:srgbClr val="002060"/>
              </a:buClr>
              <a:buSzPct val="100000"/>
            </a:pPr>
            <a:r>
              <a:rPr lang="en-US" altLang="en-US" sz="1400" dirty="0">
                <a:ea typeface="ＭＳ Ｐゴシック" panose="020B0600070205080204" pitchFamily="34" charset="-128"/>
              </a:rPr>
              <a:t>US:  </a:t>
            </a:r>
            <a:r>
              <a:rPr lang="en-US" altLang="en-US" sz="1400" dirty="0" smtClean="0">
                <a:ea typeface="ＭＳ Ｐゴシック" panose="020B0600070205080204" pitchFamily="34" charset="-128"/>
              </a:rPr>
              <a:t>EUCOM HQ,  </a:t>
            </a:r>
            <a:r>
              <a:rPr lang="en-US" altLang="en-US" sz="1400" dirty="0">
                <a:ea typeface="ＭＳ Ｐゴシック" panose="020B0600070205080204" pitchFamily="34" charset="-128"/>
              </a:rPr>
              <a:t>Interagency Elements, </a:t>
            </a:r>
            <a:r>
              <a:rPr lang="en-US" altLang="en-US" sz="1400" dirty="0" smtClean="0">
                <a:ea typeface="ＭＳ Ｐゴシック" panose="020B0600070205080204" pitchFamily="34" charset="-128"/>
              </a:rPr>
              <a:t>Embassy, Regional </a:t>
            </a:r>
            <a:r>
              <a:rPr lang="en-US" altLang="en-US" sz="1400" dirty="0">
                <a:ea typeface="ＭＳ Ｐゴシック" panose="020B0600070205080204" pitchFamily="34" charset="-128"/>
              </a:rPr>
              <a:t>Embassies, USCENTCOM, </a:t>
            </a:r>
            <a:r>
              <a:rPr lang="en-US" altLang="en-US" sz="1400" dirty="0" smtClean="0">
                <a:ea typeface="ＭＳ Ｐゴシック" panose="020B0600070205080204" pitchFamily="34" charset="-128"/>
              </a:rPr>
              <a:t>USTRANSCOM, DSCA, DLA, SOCEUR, </a:t>
            </a:r>
            <a:r>
              <a:rPr lang="en-US" altLang="en-US" sz="1400" dirty="0">
                <a:ea typeface="ＭＳ Ｐゴシック" panose="020B0600070205080204" pitchFamily="34" charset="-128"/>
              </a:rPr>
              <a:t>ARFOR, </a:t>
            </a:r>
            <a:r>
              <a:rPr lang="en-US" altLang="en-US" sz="1400" dirty="0" smtClean="0">
                <a:ea typeface="ＭＳ Ｐゴシック" panose="020B0600070205080204" pitchFamily="34" charset="-128"/>
              </a:rPr>
              <a:t>USAFE-led JFACC, TF BMD (10</a:t>
            </a:r>
            <a:r>
              <a:rPr lang="en-US" altLang="en-US" sz="1400" baseline="30000" dirty="0" smtClean="0">
                <a:ea typeface="ＭＳ Ｐゴシック" panose="020B0600070205080204" pitchFamily="34" charset="-128"/>
              </a:rPr>
              <a:t>TH</a:t>
            </a:r>
            <a:r>
              <a:rPr lang="en-US" altLang="en-US" sz="1400" dirty="0" smtClean="0">
                <a:ea typeface="ＭＳ Ｐゴシック" panose="020B0600070205080204" pitchFamily="34" charset="-128"/>
              </a:rPr>
              <a:t> AAMDC), TF CYPRESS, </a:t>
            </a:r>
            <a:r>
              <a:rPr lang="en-US" altLang="en-US" sz="1400" dirty="0" err="1" smtClean="0">
                <a:ea typeface="ＭＳ Ｐゴシック" panose="020B0600070205080204" pitchFamily="34" charset="-128"/>
              </a:rPr>
              <a:t>TF</a:t>
            </a:r>
            <a:r>
              <a:rPr lang="en-US" altLang="en-US" sz="1400" dirty="0" smtClean="0">
                <a:ea typeface="ＭＳ Ｐゴシック" panose="020B0600070205080204" pitchFamily="34" charset="-128"/>
              </a:rPr>
              <a:t> Support, 86 ABW (validating load plans for </a:t>
            </a:r>
            <a:r>
              <a:rPr lang="en-US" altLang="en-US" sz="1400" dirty="0" err="1" smtClean="0">
                <a:ea typeface="ＭＳ Ｐゴシック" panose="020B0600070205080204" pitchFamily="34" charset="-128"/>
              </a:rPr>
              <a:t>trng</a:t>
            </a:r>
            <a:r>
              <a:rPr lang="en-US" altLang="en-US" sz="1400" dirty="0" smtClean="0">
                <a:ea typeface="ＭＳ Ｐゴシック" panose="020B0600070205080204" pitchFamily="34" charset="-128"/>
              </a:rPr>
              <a:t> aud.), </a:t>
            </a:r>
          </a:p>
          <a:p>
            <a:pPr lvl="1">
              <a:spcBef>
                <a:spcPct val="0"/>
              </a:spcBef>
              <a:buClr>
                <a:srgbClr val="002060"/>
              </a:buClr>
              <a:buSzPct val="100000"/>
            </a:pPr>
            <a:endParaRPr lang="en-US" altLang="en-US" sz="1400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lvl="1">
              <a:spcBef>
                <a:spcPct val="0"/>
              </a:spcBef>
              <a:buClr>
                <a:srgbClr val="002060"/>
              </a:buClr>
              <a:buSzPct val="100000"/>
            </a:pPr>
            <a:r>
              <a:rPr lang="en-US" altLang="en-US" sz="1400" dirty="0">
                <a:ea typeface="ＭＳ Ｐゴシック" panose="020B0600070205080204" pitchFamily="34" charset="-128"/>
              </a:rPr>
              <a:t>IS: IDF Components and Directorates (IAF, INF, </a:t>
            </a:r>
            <a:r>
              <a:rPr lang="en-US" altLang="en-US" sz="1400" dirty="0" smtClean="0">
                <a:ea typeface="ＭＳ Ｐゴシック" panose="020B0600070205080204" pitchFamily="34" charset="-128"/>
              </a:rPr>
              <a:t>HFC, </a:t>
            </a:r>
            <a:r>
              <a:rPr lang="en-US" altLang="en-US" sz="1400" dirty="0">
                <a:ea typeface="ＭＳ Ｐゴシック" panose="020B0600070205080204" pitchFamily="34" charset="-128"/>
              </a:rPr>
              <a:t>TLB, J6, IDI, </a:t>
            </a:r>
            <a:r>
              <a:rPr lang="en-US" altLang="en-US" sz="1400" dirty="0" smtClean="0">
                <a:ea typeface="ＭＳ Ｐゴシック" panose="020B0600070205080204" pitchFamily="34" charset="-128"/>
              </a:rPr>
              <a:t>J1), IDF JOC, </a:t>
            </a:r>
            <a:r>
              <a:rPr lang="en-US" altLang="en-US" sz="14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International </a:t>
            </a:r>
            <a:r>
              <a:rPr lang="en-US" altLang="en-US" sz="1400" b="1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Operations Center </a:t>
            </a:r>
            <a:r>
              <a:rPr lang="en-US" altLang="en-US" sz="14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(</a:t>
            </a:r>
            <a:r>
              <a:rPr lang="en-US" altLang="en-US" sz="1400" b="1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IOC)</a:t>
            </a:r>
            <a:endParaRPr lang="en-US" altLang="en-US" sz="1400" b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lvl="1">
              <a:spcBef>
                <a:spcPct val="0"/>
              </a:spcBef>
              <a:buClr>
                <a:srgbClr val="002060"/>
              </a:buClr>
              <a:buSzPct val="100000"/>
            </a:pPr>
            <a:endParaRPr lang="en-US" altLang="en-US" sz="1400" dirty="0">
              <a:ea typeface="ＭＳ Ｐゴシック" panose="020B0600070205080204" pitchFamily="34" charset="-128"/>
            </a:endParaRP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715618" y="231775"/>
            <a:ext cx="744242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sz="3200" b="1" i="1" dirty="0" err="1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JF</a:t>
            </a:r>
            <a:r>
              <a:rPr lang="en-US" altLang="en-US" sz="3200" b="1" i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21</a:t>
            </a:r>
            <a:r>
              <a:rPr lang="en-US" altLang="en-US" sz="3200" b="1" i="1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 Draft Training </a:t>
            </a:r>
            <a:r>
              <a:rPr lang="en-US" altLang="en-US" sz="3200" b="1" i="1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Audience</a:t>
            </a:r>
          </a:p>
        </p:txBody>
      </p:sp>
      <p:sp>
        <p:nvSpPr>
          <p:cNvPr id="51206" name="Rectangle 5"/>
          <p:cNvSpPr>
            <a:spLocks noChangeArrowheads="1"/>
          </p:cNvSpPr>
          <p:nvPr/>
        </p:nvSpPr>
        <p:spPr bwMode="auto">
          <a:xfrm>
            <a:off x="-74613" y="6699250"/>
            <a:ext cx="695326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he-IL" sz="700">
                <a:ea typeface="+mn-ea"/>
              </a:rPr>
              <a:t>S18-02-021S</a:t>
            </a:r>
          </a:p>
        </p:txBody>
      </p:sp>
    </p:spTree>
    <p:extLst>
      <p:ext uri="{BB962C8B-B14F-4D97-AF65-F5344CB8AC3E}">
        <p14:creationId xmlns:p14="http://schemas.microsoft.com/office/powerpoint/2010/main" val="2263617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8591" y="390525"/>
            <a:ext cx="5964237" cy="566738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Draft Combined Exercise Mission Statement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9691" y="6684082"/>
            <a:ext cx="724877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00" dirty="0"/>
              <a:t>S18-04-020S </a:t>
            </a:r>
          </a:p>
        </p:txBody>
      </p:sp>
      <p:sp>
        <p:nvSpPr>
          <p:cNvPr id="5" name="Rectangle 4"/>
          <p:cNvSpPr/>
          <p:nvPr/>
        </p:nvSpPr>
        <p:spPr>
          <a:xfrm rot="19680000">
            <a:off x="1239716" y="2361139"/>
            <a:ext cx="6172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600" b="1" dirty="0" smtClean="0"/>
              <a:t>Redacted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49791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Combined Exercise Objectives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-19691" y="6684082"/>
            <a:ext cx="724877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00" dirty="0"/>
              <a:t>S18-04-020S </a:t>
            </a:r>
          </a:p>
        </p:txBody>
      </p:sp>
      <p:sp>
        <p:nvSpPr>
          <p:cNvPr id="6" name="Rectangle 5"/>
          <p:cNvSpPr/>
          <p:nvPr/>
        </p:nvSpPr>
        <p:spPr>
          <a:xfrm rot="19680000">
            <a:off x="1239716" y="2361139"/>
            <a:ext cx="6172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600" b="1" dirty="0" smtClean="0"/>
              <a:t>Redacted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8699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 idx="4294967295"/>
          </p:nvPr>
        </p:nvSpPr>
        <p:spPr>
          <a:xfrm>
            <a:off x="1772995" y="323850"/>
            <a:ext cx="5964237" cy="566738"/>
          </a:xfrm>
        </p:spPr>
        <p:txBody>
          <a:bodyPr/>
          <a:lstStyle/>
          <a:p>
            <a:r>
              <a:rPr lang="en-US" altLang="en-US" dirty="0" err="1" smtClean="0">
                <a:ea typeface="ＭＳ Ｐゴシック" panose="020B0600070205080204" pitchFamily="34" charset="-128"/>
              </a:rPr>
              <a:t>JF21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EUCOM Focus Areas</a:t>
            </a:r>
          </a:p>
        </p:txBody>
      </p:sp>
      <p:sp>
        <p:nvSpPr>
          <p:cNvPr id="45062" name="Rectangle 5"/>
          <p:cNvSpPr>
            <a:spLocks noChangeArrowheads="1"/>
          </p:cNvSpPr>
          <p:nvPr/>
        </p:nvSpPr>
        <p:spPr bwMode="auto">
          <a:xfrm>
            <a:off x="-74613" y="6699250"/>
            <a:ext cx="695326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66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he-IL" sz="700" smtClean="0">
                <a:ea typeface="+mn-ea"/>
              </a:rPr>
              <a:t>S18-02-021S</a:t>
            </a:r>
          </a:p>
        </p:txBody>
      </p:sp>
      <p:sp>
        <p:nvSpPr>
          <p:cNvPr id="6" name="Rectangle 5"/>
          <p:cNvSpPr/>
          <p:nvPr/>
        </p:nvSpPr>
        <p:spPr>
          <a:xfrm rot="19680000">
            <a:off x="1239716" y="2361139"/>
            <a:ext cx="6172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600" b="1" dirty="0" smtClean="0"/>
              <a:t>Redacted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4673051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2"/>
          <p:cNvSpPr txBox="1">
            <a:spLocks noGrp="1" noChangeArrowheads="1"/>
          </p:cNvSpPr>
          <p:nvPr>
            <p:ph idx="4294967295"/>
          </p:nvPr>
        </p:nvSpPr>
        <p:spPr bwMode="auto">
          <a:xfrm>
            <a:off x="0" y="990600"/>
            <a:ext cx="8964613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defTabSz="406400"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06400"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06400"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06400"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06400"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06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06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06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06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buNone/>
              <a:tabLst>
                <a:tab pos="457200" algn="l"/>
                <a:tab pos="1030288" algn="l"/>
                <a:tab pos="2290763" algn="l"/>
                <a:tab pos="6286500" algn="l"/>
              </a:tabLst>
            </a:pPr>
            <a:r>
              <a:rPr lang="en-US" sz="1800" b="1" dirty="0">
                <a:latin typeface="Tahoma" pitchFamily="34" charset="0"/>
                <a:cs typeface="Tahoma" pitchFamily="34" charset="0"/>
              </a:rPr>
              <a:t>		</a:t>
            </a:r>
            <a:endParaRPr lang="en-US" sz="1800" b="1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0" y="183143"/>
            <a:ext cx="9143999" cy="566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/>
          <a:p>
            <a:pPr algn="ctr" rtl="0" eaLnBrk="0" hangingPunct="0">
              <a:lnSpc>
                <a:spcPct val="87000"/>
              </a:lnSpc>
              <a:defRPr/>
            </a:pPr>
            <a:r>
              <a:rPr lang="en-US" sz="3200" b="1" i="1" kern="0" dirty="0" smtClean="0">
                <a:solidFill>
                  <a:schemeClr val="tx2">
                    <a:lumMod val="50000"/>
                  </a:schemeClr>
                </a:solidFill>
                <a:latin typeface="Tahoma"/>
                <a:cs typeface="ＭＳ Ｐゴシック"/>
              </a:rPr>
              <a:t>Draft Real Life Support</a:t>
            </a:r>
            <a:r>
              <a:rPr lang="en-US" sz="3200" b="1" i="1" kern="0" dirty="0" smtClean="0">
                <a:solidFill>
                  <a:schemeClr val="tx2">
                    <a:lumMod val="50000"/>
                  </a:schemeClr>
                </a:solidFill>
                <a:latin typeface="Tahoma"/>
                <a:ea typeface="ＭＳ Ｐゴシック" charset="-128"/>
                <a:cs typeface="ＭＳ Ｐゴシック"/>
              </a:rPr>
              <a:t> Discussion</a:t>
            </a:r>
            <a:endParaRPr lang="en-US" sz="1400" b="1" i="1" kern="0" dirty="0">
              <a:solidFill>
                <a:schemeClr val="tx2">
                  <a:lumMod val="50000"/>
                </a:schemeClr>
              </a:solidFill>
              <a:latin typeface="Tahoma"/>
              <a:ea typeface="ＭＳ Ｐゴシック" charset="-128"/>
              <a:cs typeface="ＭＳ Ｐゴシック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873703"/>
            <a:ext cx="9220200" cy="5500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2" anchor="t" anchorCtr="0" compatLnSpc="1">
            <a:prstTxWarp prst="textNoShape">
              <a:avLst/>
            </a:prstTxWarp>
            <a:spAutoFit/>
          </a:bodyPr>
          <a:lstStyle>
            <a:lvl1pPr marL="457200" indent="-4572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SzPct val="85000"/>
              <a:buChar char="•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1pPr>
            <a:lvl2pPr marL="742950" indent="-28575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66"/>
              </a:buClr>
              <a:buSzPct val="85000"/>
              <a:buChar char="•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2pPr>
            <a:lvl3pPr marL="1143000" indent="-2286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6600"/>
              </a:buClr>
              <a:buSzPct val="85000"/>
              <a:buChar char="•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3pPr>
            <a:lvl4pPr marL="1600200" indent="-2286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996633"/>
              </a:buClr>
              <a:buSzPct val="100000"/>
              <a:buFont typeface="Wingdings" pitchFamily="2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4pPr>
            <a:lvl5pPr marL="2057400" indent="-2286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itchFamily="2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5pPr>
            <a:lvl6pPr marL="25146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indent="0">
              <a:buClrTx/>
              <a:buNone/>
              <a:tabLst>
                <a:tab pos="1604963" algn="l"/>
                <a:tab pos="6286500" algn="l"/>
              </a:tabLst>
            </a:pPr>
            <a:r>
              <a:rPr lang="en-US" sz="1200" b="1" u="sng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Requirements (People/Supports)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CECG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(31 Jan-12 Feb) @ 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Hatzor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AB</a:t>
            </a:r>
            <a:endParaRPr lang="en-US" sz="1200" kern="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~XX </a:t>
            </a:r>
            <a:r>
              <a:rPr lang="en-US" sz="1200" kern="0" dirty="0">
                <a:latin typeface="Tahoma" pitchFamily="34" charset="0"/>
                <a:ea typeface="Tahoma" pitchFamily="34" charset="0"/>
                <a:cs typeface="Tahoma" pitchFamily="34" charset="0"/>
              </a:rPr>
              <a:t>(HICON, response cells, etc.)</a:t>
            </a:r>
          </a:p>
          <a:p>
            <a:pPr lvl="2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~XX </a:t>
            </a:r>
            <a:r>
              <a:rPr lang="en-US" sz="1200" kern="0" dirty="0">
                <a:latin typeface="Tahoma" pitchFamily="34" charset="0"/>
                <a:ea typeface="Tahoma" pitchFamily="34" charset="0"/>
                <a:cs typeface="Tahoma" pitchFamily="34" charset="0"/>
              </a:rPr>
              <a:t>(On-site support-mayor, security, 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etc.)</a:t>
            </a:r>
          </a:p>
          <a:p>
            <a:pPr lvl="2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~XX CPT</a:t>
            </a:r>
          </a:p>
          <a:p>
            <a:pPr lvl="2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~XX 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comms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supt</a:t>
            </a:r>
            <a:endParaRPr lang="en-US" sz="1200" kern="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TF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-BMD (-) (</a:t>
            </a:r>
            <a:r>
              <a:rPr lang="en-US" sz="1200" kern="0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-12 Feb)</a:t>
            </a:r>
            <a:endParaRPr lang="en-US" sz="1200" kern="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~X </a:t>
            </a:r>
            <a:r>
              <a:rPr lang="en-US" sz="1200" kern="0" dirty="0">
                <a:latin typeface="Tahoma" pitchFamily="34" charset="0"/>
                <a:ea typeface="Tahoma" pitchFamily="34" charset="0"/>
                <a:cs typeface="Tahoma" pitchFamily="34" charset="0"/>
              </a:rPr>
              <a:t>@ 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Hatzor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AB (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CITCAT</a:t>
            </a:r>
            <a:r>
              <a:rPr lang="en-US" sz="1200" kern="0" dirty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JTF-I (-) </a:t>
            </a:r>
          </a:p>
          <a:p>
            <a:pPr lvl="2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Torch (for TTX) (1-12 Feb)</a:t>
            </a:r>
            <a:endParaRPr lang="en-US" sz="1200" kern="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3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~XX </a:t>
            </a:r>
            <a:r>
              <a:rPr lang="en-US" sz="1200" kern="0" dirty="0">
                <a:latin typeface="Tahoma" pitchFamily="34" charset="0"/>
                <a:ea typeface="Tahoma" pitchFamily="34" charset="0"/>
                <a:cs typeface="Tahoma" pitchFamily="34" charset="0"/>
              </a:rPr>
              <a:t>@ 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Camp Aviv; XX </a:t>
            </a:r>
            <a:r>
              <a:rPr lang="en-US" sz="1200" kern="0" dirty="0">
                <a:latin typeface="Tahoma" pitchFamily="34" charset="0"/>
                <a:ea typeface="Tahoma" pitchFamily="34" charset="0"/>
                <a:cs typeface="Tahoma" pitchFamily="34" charset="0"/>
              </a:rPr>
              <a:t>GOs</a:t>
            </a:r>
          </a:p>
          <a:p>
            <a:pPr lvl="2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Advon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(1-12 Feb)</a:t>
            </a:r>
          </a:p>
          <a:p>
            <a:pPr lvl="3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~XX @ 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Hatzor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AB</a:t>
            </a:r>
          </a:p>
          <a:p>
            <a:pPr lvl="2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Comms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~XX @ 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Hatzor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AB (26 Jan-12 Feb)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CCC (-) (Camp Aviv) (1-12 Feb)</a:t>
            </a:r>
          </a:p>
          <a:p>
            <a:pPr lvl="2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~XX </a:t>
            </a:r>
          </a:p>
          <a:p>
            <a:pPr lvl="2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~XX 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comms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/guards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AE/NE/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Comms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undetermined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ERC (on separate funding stream, but need situational awareness)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~XX Red Horse/SEABESS @ 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Hatzor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AB</a:t>
            </a:r>
          </a:p>
          <a:p>
            <a:pPr lvl="2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endParaRPr lang="en-US" sz="1200" kern="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endParaRPr lang="en-US" sz="1200" kern="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ClrTx/>
              <a:buNone/>
              <a:tabLst>
                <a:tab pos="1604963" algn="l"/>
                <a:tab pos="6286500" algn="l"/>
              </a:tabLst>
            </a:pPr>
            <a:r>
              <a:rPr lang="en-US" sz="1200" b="1" u="sng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Movement concept</a:t>
            </a:r>
            <a:endParaRPr lang="en-US" sz="1200" b="1" u="sng" kern="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CTP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CECG</a:t>
            </a:r>
          </a:p>
          <a:p>
            <a:pPr lvl="2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Potential transportation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Airlift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Torch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CCC/JTF-I (-)/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1CBCS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TF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-BMD (-)/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1ACOS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66MI</a:t>
            </a:r>
            <a:endParaRPr lang="en-US" sz="1200" kern="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Need transportation</a:t>
            </a:r>
            <a:endParaRPr lang="en-US" sz="1200" kern="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endParaRPr lang="en-US" sz="1200" kern="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ClrTx/>
              <a:buNone/>
              <a:tabLst>
                <a:tab pos="1604963" algn="l"/>
                <a:tab pos="6286500" algn="l"/>
              </a:tabLst>
            </a:pPr>
            <a:r>
              <a:rPr lang="en-US" sz="1200" b="1" u="sng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SOR POCs</a:t>
            </a:r>
            <a:endParaRPr lang="en-US" sz="1200" b="1" u="sng" kern="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EUCOM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USAFE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USAREUR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endParaRPr lang="en-US" sz="1200" kern="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ClrTx/>
              <a:buNone/>
              <a:tabLst>
                <a:tab pos="1604963" algn="l"/>
                <a:tab pos="6286500" algn="l"/>
              </a:tabLst>
            </a:pPr>
            <a:r>
              <a:rPr lang="en-US" sz="1200" b="1" u="sng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Potential Issues</a:t>
            </a:r>
            <a:endParaRPr lang="en-US" sz="1200" b="1" u="sng" kern="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Mayor Cell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endParaRPr lang="en-US" sz="1200" kern="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ClrTx/>
              <a:buNone/>
              <a:tabLst>
                <a:tab pos="1604963" algn="l"/>
                <a:tab pos="6286500" algn="l"/>
              </a:tabLst>
            </a:pPr>
            <a:r>
              <a:rPr lang="en-US" sz="1200" b="1" u="sng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# Personnel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smtClean="0">
                <a:latin typeface="Tahoma" pitchFamily="34" charset="0"/>
                <a:ea typeface="Tahoma" pitchFamily="34" charset="0"/>
                <a:cs typeface="Tahoma" pitchFamily="34" charset="0"/>
              </a:rPr>
              <a:t>Hatzor 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AB: ~XX (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CECG+TF-BMD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(-)+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TF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-Support (-)+JTF-I (-)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Camp Aviv: ~XX (CCC (-)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endParaRPr lang="en-US" sz="1200" kern="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endParaRPr lang="en-US" sz="1200" kern="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19691" y="6684082"/>
            <a:ext cx="724877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00" dirty="0"/>
              <a:t>S18-04-020S </a:t>
            </a:r>
          </a:p>
        </p:txBody>
      </p:sp>
    </p:spTree>
    <p:extLst>
      <p:ext uri="{BB962C8B-B14F-4D97-AF65-F5344CB8AC3E}">
        <p14:creationId xmlns:p14="http://schemas.microsoft.com/office/powerpoint/2010/main" val="28195044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83969" y="1365263"/>
            <a:ext cx="8435139" cy="45956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  <a:spAutoFit/>
          </a:bodyPr>
          <a:lstStyle>
            <a:lvl1pPr marL="457200" indent="-4572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SzPct val="85000"/>
              <a:buChar char="•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1pPr>
            <a:lvl2pPr marL="742950" indent="-28575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66"/>
              </a:buClr>
              <a:buSzPct val="85000"/>
              <a:buChar char="•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2pPr>
            <a:lvl3pPr marL="1143000" indent="-2286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6600"/>
              </a:buClr>
              <a:buSzPct val="85000"/>
              <a:buChar char="•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3pPr>
            <a:lvl4pPr marL="1600200" indent="-2286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996633"/>
              </a:buClr>
              <a:buSzPct val="100000"/>
              <a:buFont typeface="Wingdings" pitchFamily="2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4pPr>
            <a:lvl5pPr marL="2057400" indent="-2286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itchFamily="2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5pPr>
            <a:lvl6pPr marL="25146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indent="0">
              <a:buClrTx/>
              <a:buNone/>
              <a:tabLst>
                <a:tab pos="1604963" algn="l"/>
                <a:tab pos="6286500" algn="l"/>
              </a:tabLst>
            </a:pPr>
            <a:r>
              <a:rPr lang="en-US" sz="1200" b="1" u="sng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Requirements (IDF Support)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Camp Aviv 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Opening (ACSA w/IDF)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Bilat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network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# personnel living on site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DFAC (either IDF DFAC or full per diem – 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Hadar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does all 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ACSA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Hatzor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AB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Bilat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network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Layout (facility usage, room builds, 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comms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equip)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# personnel living on site (Training Audience &amp; 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CECG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(Mil Bodies)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DFAC</a:t>
            </a:r>
            <a:r>
              <a:rPr lang="en-US" sz="1200" kern="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(when</a:t>
            </a:r>
            <a:r>
              <a:rPr lang="en-US" sz="1200" kern="0" dirty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Transportation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Buses from airport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 port handling; 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airport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anose="05000000000000000000" pitchFamily="2" charset="2"/>
              </a:rPr>
              <a:t>site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anose="05000000000000000000" pitchFamily="2" charset="2"/>
              </a:rPr>
              <a:t> location via truck</a:t>
            </a:r>
            <a:endParaRPr lang="en-US" sz="1200" kern="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ClrTx/>
              <a:buNone/>
              <a:tabLst>
                <a:tab pos="1604963" algn="l"/>
                <a:tab pos="6286500" algn="l"/>
              </a:tabLst>
            </a:pPr>
            <a:r>
              <a:rPr lang="en-US" sz="1200" b="1" u="sng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Potential Issues</a:t>
            </a:r>
            <a:endParaRPr lang="en-US" sz="1200" b="1" u="sng" kern="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Contract circuit for 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Hatzor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AB (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comms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endParaRPr lang="en-US" sz="1200" kern="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endParaRPr lang="en-US" sz="1200" kern="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endParaRPr lang="en-US" sz="1200" kern="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 Box 2"/>
          <p:cNvSpPr txBox="1">
            <a:spLocks noGrp="1" noChangeArrowheads="1"/>
          </p:cNvSpPr>
          <p:nvPr>
            <p:ph idx="4294967295"/>
          </p:nvPr>
        </p:nvSpPr>
        <p:spPr bwMode="auto">
          <a:xfrm>
            <a:off x="468313" y="757238"/>
            <a:ext cx="8675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defTabSz="406400"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06400"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06400"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06400"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06400"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06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06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06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06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buNone/>
              <a:tabLst>
                <a:tab pos="457200" algn="l"/>
                <a:tab pos="1030288" algn="l"/>
                <a:tab pos="2290763" algn="l"/>
                <a:tab pos="6286500" algn="l"/>
              </a:tabLst>
            </a:pPr>
            <a:r>
              <a:rPr lang="en-US" sz="1800" b="1" dirty="0">
                <a:latin typeface="Tahoma" pitchFamily="34" charset="0"/>
                <a:cs typeface="Tahoma" pitchFamily="34" charset="0"/>
              </a:rPr>
              <a:t>		</a:t>
            </a:r>
            <a:endParaRPr lang="en-US" sz="1800" b="1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0" y="283115"/>
            <a:ext cx="9143999" cy="566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/>
          <a:p>
            <a:pPr algn="ctr" rtl="0" eaLnBrk="0" hangingPunct="0">
              <a:lnSpc>
                <a:spcPct val="87000"/>
              </a:lnSpc>
              <a:defRPr/>
            </a:pPr>
            <a:r>
              <a:rPr lang="en-US" sz="3200" b="1" i="1" kern="0" dirty="0" smtClean="0">
                <a:solidFill>
                  <a:schemeClr val="tx2">
                    <a:lumMod val="50000"/>
                  </a:schemeClr>
                </a:solidFill>
                <a:latin typeface="Tahoma"/>
                <a:cs typeface="ＭＳ Ｐゴシック"/>
              </a:rPr>
              <a:t>Draft Real Life Support</a:t>
            </a:r>
            <a:r>
              <a:rPr lang="en-US" sz="3200" b="1" i="1" kern="0" dirty="0" smtClean="0">
                <a:solidFill>
                  <a:schemeClr val="tx2">
                    <a:lumMod val="50000"/>
                  </a:schemeClr>
                </a:solidFill>
                <a:latin typeface="Tahoma"/>
                <a:ea typeface="ＭＳ Ｐゴシック" charset="-128"/>
                <a:cs typeface="ＭＳ Ｐゴシック"/>
              </a:rPr>
              <a:t> Discussion</a:t>
            </a:r>
            <a:endParaRPr lang="en-US" sz="1400" b="1" i="1" kern="0" dirty="0">
              <a:solidFill>
                <a:schemeClr val="tx2">
                  <a:lumMod val="50000"/>
                </a:schemeClr>
              </a:solidFill>
              <a:latin typeface="Tahoma"/>
              <a:ea typeface="ＭＳ Ｐゴシック" charset="-128"/>
              <a:cs typeface="ＭＳ Ｐゴシック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19691" y="6684082"/>
            <a:ext cx="724877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00" dirty="0"/>
              <a:t>S18-04-020S </a:t>
            </a:r>
          </a:p>
        </p:txBody>
      </p:sp>
    </p:spTree>
    <p:extLst>
      <p:ext uri="{BB962C8B-B14F-4D97-AF65-F5344CB8AC3E}">
        <p14:creationId xmlns:p14="http://schemas.microsoft.com/office/powerpoint/2010/main" val="2252671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2"/>
          <p:cNvSpPr txBox="1">
            <a:spLocks noGrp="1" noChangeArrowheads="1"/>
          </p:cNvSpPr>
          <p:nvPr>
            <p:ph idx="4294967295"/>
          </p:nvPr>
        </p:nvSpPr>
        <p:spPr bwMode="auto">
          <a:xfrm>
            <a:off x="0" y="990600"/>
            <a:ext cx="8964613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defTabSz="406400"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06400"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06400"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06400"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06400"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06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06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06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06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buNone/>
              <a:tabLst>
                <a:tab pos="457200" algn="l"/>
                <a:tab pos="1030288" algn="l"/>
                <a:tab pos="2290763" algn="l"/>
                <a:tab pos="6286500" algn="l"/>
              </a:tabLst>
            </a:pPr>
            <a:r>
              <a:rPr lang="en-US" sz="1800" b="1" dirty="0">
                <a:latin typeface="Tahoma" pitchFamily="34" charset="0"/>
                <a:cs typeface="Tahoma" pitchFamily="34" charset="0"/>
              </a:rPr>
              <a:t>		</a:t>
            </a:r>
            <a:endParaRPr lang="en-US" sz="1800" b="1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0" y="98479"/>
            <a:ext cx="9143999" cy="566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/>
          <a:p>
            <a:pPr algn="ctr" rtl="0" eaLnBrk="0" hangingPunct="0">
              <a:lnSpc>
                <a:spcPct val="87000"/>
              </a:lnSpc>
              <a:defRPr/>
            </a:pPr>
            <a:r>
              <a:rPr lang="en-US" sz="3200" b="1" i="1" kern="0" dirty="0" err="1" smtClean="0">
                <a:solidFill>
                  <a:srgbClr val="000066"/>
                </a:solidFill>
                <a:latin typeface="Tahoma"/>
                <a:ea typeface="ＭＳ Ｐゴシック" charset="-128"/>
                <a:cs typeface="ＭＳ Ｐゴシック"/>
              </a:rPr>
              <a:t>Comms</a:t>
            </a:r>
            <a:r>
              <a:rPr lang="en-US" sz="3200" b="1" i="1" kern="0" dirty="0" smtClean="0">
                <a:solidFill>
                  <a:srgbClr val="000066"/>
                </a:solidFill>
                <a:latin typeface="Tahoma"/>
                <a:ea typeface="ＭＳ Ｐゴシック" charset="-128"/>
                <a:cs typeface="ＭＳ Ｐゴシック"/>
              </a:rPr>
              <a:t> Discussion</a:t>
            </a:r>
            <a:endParaRPr lang="en-US" sz="1400" b="1" i="1" kern="0" dirty="0">
              <a:solidFill>
                <a:srgbClr val="000066"/>
              </a:solidFill>
              <a:latin typeface="Tahoma"/>
              <a:ea typeface="ＭＳ Ｐゴシック" charset="-128"/>
              <a:cs typeface="ＭＳ Ｐゴシック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9669" y="620226"/>
            <a:ext cx="4077261" cy="54450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  <a:spAutoFit/>
          </a:bodyPr>
          <a:lstStyle>
            <a:lvl1pPr marL="457200" indent="-4572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SzPct val="85000"/>
              <a:buChar char="•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1pPr>
            <a:lvl2pPr marL="742950" indent="-28575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66"/>
              </a:buClr>
              <a:buSzPct val="85000"/>
              <a:buChar char="•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2pPr>
            <a:lvl3pPr marL="1143000" indent="-2286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6600"/>
              </a:buClr>
              <a:buSzPct val="85000"/>
              <a:buChar char="•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3pPr>
            <a:lvl4pPr marL="1600200" indent="-2286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996633"/>
              </a:buClr>
              <a:buSzPct val="100000"/>
              <a:buFont typeface="Wingdings" pitchFamily="2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4pPr>
            <a:lvl5pPr marL="2057400" indent="-2286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itchFamily="2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5pPr>
            <a:lvl6pPr marL="25146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indent="0">
              <a:buClrTx/>
              <a:buNone/>
              <a:tabLst>
                <a:tab pos="1604963" algn="l"/>
                <a:tab pos="6286500" algn="l"/>
              </a:tabLst>
            </a:pPr>
            <a:r>
              <a:rPr lang="en-US" sz="1200" b="1" u="sng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Requirements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Groups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JTF-I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CCM</a:t>
            </a:r>
            <a:endParaRPr lang="en-US" sz="1200" kern="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CCC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CECG – Increased dynamic capability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Systems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Bilat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SIPR, NIPR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 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TS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networks?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Hardware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Computers; VTC; Voice; printers (color/B&amp;W); shredders; copier; scanner; headsets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Software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Bilatg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SIPR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capabilities (burn/upload capabilities; data transfer)</a:t>
            </a:r>
            <a:endParaRPr lang="en-US" sz="1200" kern="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ClrTx/>
              <a:buNone/>
              <a:tabLst>
                <a:tab pos="1604963" algn="l"/>
                <a:tab pos="6286500" algn="l"/>
              </a:tabLst>
            </a:pPr>
            <a:r>
              <a:rPr lang="en-US" sz="1200" b="1" u="sng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Potential </a:t>
            </a:r>
            <a:r>
              <a:rPr lang="en-US" sz="1200" b="1" u="sng" kern="0" dirty="0"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en-US" sz="1200" b="1" u="sng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ources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EUCOM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ECJ6 (50</a:t>
            </a:r>
            <a:r>
              <a:rPr lang="en-US" sz="1200" kern="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Sig </a:t>
            </a: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Bn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IDF 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JCSE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USAREUR (JMSC)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USAFE (WPC, 1CBCS)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SOCEUR</a:t>
            </a:r>
          </a:p>
        </p:txBody>
      </p:sp>
      <p:sp>
        <p:nvSpPr>
          <p:cNvPr id="9" name="Rectangle 8"/>
          <p:cNvSpPr/>
          <p:nvPr/>
        </p:nvSpPr>
        <p:spPr>
          <a:xfrm>
            <a:off x="-19691" y="6684082"/>
            <a:ext cx="724877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00" dirty="0"/>
              <a:t>S18-04-020S </a:t>
            </a:r>
          </a:p>
        </p:txBody>
      </p:sp>
    </p:spTree>
    <p:extLst>
      <p:ext uri="{BB962C8B-B14F-4D97-AF65-F5344CB8AC3E}">
        <p14:creationId xmlns:p14="http://schemas.microsoft.com/office/powerpoint/2010/main" val="27052067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wrap="square" lIns="90488" rIns="90488"/>
          <a:lstStyle/>
          <a:p>
            <a:r>
              <a:rPr lang="en-US" dirty="0" smtClean="0"/>
              <a:t>Agenda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360224" y="845012"/>
            <a:ext cx="8567421" cy="4508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192" tIns="45595" rIns="91192" bIns="45595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1901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500" b="1" dirty="0">
              <a:solidFill>
                <a:srgbClr val="000000"/>
              </a:solidFill>
              <a:ea typeface="ＭＳ Ｐゴシック" charset="-128"/>
            </a:endParaRP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altLang="en-US" sz="1400" b="1" dirty="0" smtClean="0">
                <a:solidFill>
                  <a:srgbClr val="000000"/>
                </a:solidFill>
                <a:ea typeface="ＭＳ Ｐゴシック" charset="-128"/>
              </a:rPr>
              <a:t>CDC Overview</a:t>
            </a: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altLang="en-US" sz="1400" b="1" dirty="0" smtClean="0">
                <a:solidFill>
                  <a:srgbClr val="000000"/>
                </a:solidFill>
                <a:ea typeface="ＭＳ Ｐゴシック" charset="-128"/>
              </a:rPr>
              <a:t>Funding </a:t>
            </a: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altLang="en-US" sz="1400" b="1" dirty="0" smtClean="0">
                <a:solidFill>
                  <a:srgbClr val="000000"/>
                </a:solidFill>
                <a:ea typeface="ＭＳ Ｐゴシック" charset="-128"/>
              </a:rPr>
              <a:t>Draft Scenario</a:t>
            </a: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altLang="en-US" sz="1400" b="1" dirty="0" smtClean="0">
                <a:solidFill>
                  <a:srgbClr val="000000"/>
                </a:solidFill>
                <a:ea typeface="ＭＳ Ｐゴシック" charset="-128"/>
              </a:rPr>
              <a:t>Recommended Training Audiences</a:t>
            </a: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altLang="en-US" sz="1400" b="1" dirty="0" smtClean="0">
                <a:solidFill>
                  <a:srgbClr val="000000"/>
                </a:solidFill>
                <a:ea typeface="ＭＳ Ｐゴシック" charset="-128"/>
              </a:rPr>
              <a:t>Exercise focus areas</a:t>
            </a: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altLang="en-US" sz="1400" b="1" dirty="0" smtClean="0">
                <a:solidFill>
                  <a:srgbClr val="000000"/>
                </a:solidFill>
                <a:ea typeface="ＭＳ Ｐゴシック" charset="-128"/>
              </a:rPr>
              <a:t>Exercise support requirements / Real life-support</a:t>
            </a:r>
          </a:p>
          <a:p>
            <a:pPr lvl="1"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altLang="en-US" sz="1400" b="1" dirty="0" smtClean="0">
                <a:solidFill>
                  <a:srgbClr val="000000"/>
                </a:solidFill>
                <a:ea typeface="ＭＳ Ｐゴシック" charset="-128"/>
              </a:rPr>
              <a:t>Real life-support</a:t>
            </a:r>
          </a:p>
          <a:p>
            <a:pPr lvl="1"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altLang="en-US" sz="1400" b="1" dirty="0" smtClean="0">
                <a:solidFill>
                  <a:srgbClr val="000000"/>
                </a:solidFill>
                <a:ea typeface="ＭＳ Ｐゴシック" charset="-128"/>
              </a:rPr>
              <a:t>M &amp; S</a:t>
            </a:r>
          </a:p>
          <a:p>
            <a:pPr lvl="1"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altLang="en-US" sz="1400" b="1" dirty="0" smtClean="0">
                <a:solidFill>
                  <a:srgbClr val="000000"/>
                </a:solidFill>
                <a:ea typeface="ＭＳ Ｐゴシック" charset="-128"/>
              </a:rPr>
              <a:t>Communications </a:t>
            </a:r>
          </a:p>
          <a:p>
            <a:pPr lvl="1"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altLang="en-US" sz="1400" b="1" dirty="0" smtClean="0">
                <a:solidFill>
                  <a:srgbClr val="000000"/>
                </a:solidFill>
                <a:ea typeface="ＭＳ Ｐゴシック" charset="-128"/>
              </a:rPr>
              <a:t>Senior mentor?</a:t>
            </a:r>
          </a:p>
          <a:p>
            <a:pPr lvl="1"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altLang="en-US" sz="1400" b="1" dirty="0" err="1" smtClean="0">
                <a:solidFill>
                  <a:srgbClr val="000000"/>
                </a:solidFill>
                <a:ea typeface="ＭＳ Ｐゴシック" charset="-128"/>
              </a:rPr>
              <a:t>DTT</a:t>
            </a:r>
            <a:endParaRPr lang="en-US" altLang="en-US" sz="1400" b="1" dirty="0" smtClean="0">
              <a:solidFill>
                <a:srgbClr val="000000"/>
              </a:solidFill>
              <a:ea typeface="ＭＳ Ｐゴシック" charset="-128"/>
            </a:endParaRPr>
          </a:p>
          <a:p>
            <a:pPr lvl="1"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altLang="en-US" sz="1400" b="1" dirty="0" err="1" smtClean="0">
                <a:solidFill>
                  <a:srgbClr val="000000"/>
                </a:solidFill>
                <a:ea typeface="ＭＳ Ｐゴシック" charset="-128"/>
              </a:rPr>
              <a:t>HICON</a:t>
            </a:r>
            <a:endParaRPr lang="en-US" altLang="en-US" sz="1400" b="1" dirty="0" smtClean="0">
              <a:solidFill>
                <a:srgbClr val="000000"/>
              </a:solidFill>
              <a:ea typeface="ＭＳ Ｐゴシック" charset="-128"/>
            </a:endParaRP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altLang="en-US" sz="1400" b="1" dirty="0" err="1" smtClean="0">
                <a:solidFill>
                  <a:srgbClr val="000000"/>
                </a:solidFill>
                <a:ea typeface="ＭＳ Ｐゴシック" charset="-128"/>
              </a:rPr>
              <a:t>JELC</a:t>
            </a:r>
            <a:r>
              <a:rPr lang="en-US" altLang="en-US" sz="1400" b="1" dirty="0" smtClean="0">
                <a:solidFill>
                  <a:srgbClr val="000000"/>
                </a:solidFill>
                <a:ea typeface="ＭＳ Ｐゴシック" charset="-128"/>
              </a:rPr>
              <a:t> </a:t>
            </a:r>
            <a:r>
              <a:rPr lang="en-US" altLang="en-US" sz="1400" b="1" dirty="0" err="1" smtClean="0">
                <a:solidFill>
                  <a:srgbClr val="000000"/>
                </a:solidFill>
                <a:ea typeface="ＭＳ Ｐゴシック" charset="-128"/>
              </a:rPr>
              <a:t>deconfliction</a:t>
            </a:r>
            <a:endParaRPr lang="en-US" altLang="en-US" sz="1400" b="1" dirty="0" smtClean="0">
              <a:solidFill>
                <a:srgbClr val="000000"/>
              </a:solidFill>
              <a:ea typeface="ＭＳ Ｐゴシック" charset="-128"/>
            </a:endParaRP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altLang="en-US" sz="1400" b="1" dirty="0" smtClean="0">
                <a:solidFill>
                  <a:srgbClr val="000000"/>
                </a:solidFill>
                <a:ea typeface="ＭＳ Ｐゴシック" charset="-128"/>
              </a:rPr>
              <a:t>JTF-I Readiness Training Exercise</a:t>
            </a: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altLang="en-US" sz="1400" b="1" dirty="0" err="1" smtClean="0">
                <a:solidFill>
                  <a:srgbClr val="000000"/>
                </a:solidFill>
                <a:ea typeface="ＭＳ Ｐゴシック" charset="-128"/>
              </a:rPr>
              <a:t>CECG</a:t>
            </a:r>
            <a:r>
              <a:rPr lang="en-US" altLang="en-US" sz="1400" b="1" dirty="0" smtClean="0">
                <a:solidFill>
                  <a:srgbClr val="000000"/>
                </a:solidFill>
                <a:ea typeface="ＭＳ Ｐゴシック" charset="-128"/>
              </a:rPr>
              <a:t> Manning</a:t>
            </a: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altLang="en-US" sz="1400" b="1" dirty="0" smtClean="0">
                <a:solidFill>
                  <a:srgbClr val="000000"/>
                </a:solidFill>
                <a:ea typeface="ＭＳ Ｐゴシック" charset="-128"/>
              </a:rPr>
              <a:t>Required syndicates</a:t>
            </a: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altLang="en-US" sz="1400" b="1" dirty="0" smtClean="0">
                <a:solidFill>
                  <a:srgbClr val="000000"/>
                </a:solidFill>
                <a:ea typeface="ＭＳ Ｐゴシック" charset="-128"/>
              </a:rPr>
              <a:t>Required activities between US Only CDC &amp; Combined CDC / </a:t>
            </a:r>
            <a:r>
              <a:rPr lang="en-US" altLang="en-US" sz="1400" b="1" dirty="0" err="1" smtClean="0">
                <a:solidFill>
                  <a:srgbClr val="000000"/>
                </a:solidFill>
                <a:ea typeface="ＭＳ Ｐゴシック" charset="-128"/>
              </a:rPr>
              <a:t>IPC</a:t>
            </a:r>
            <a:endParaRPr lang="en-US" altLang="en-US" sz="1400" b="1" dirty="0" smtClean="0">
              <a:solidFill>
                <a:srgbClr val="000000"/>
              </a:solidFill>
              <a:ea typeface="ＭＳ Ｐゴシック" charset="-128"/>
            </a:endParaRP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altLang="en-US" sz="1400" b="1" dirty="0" err="1" smtClean="0">
                <a:solidFill>
                  <a:srgbClr val="000000"/>
                </a:solidFill>
                <a:ea typeface="ＭＳ Ｐゴシック" charset="-128"/>
              </a:rPr>
              <a:t>TASKORD</a:t>
            </a:r>
            <a:endParaRPr lang="en-US" altLang="en-US" sz="1400" b="1" dirty="0" smtClean="0">
              <a:solidFill>
                <a:srgbClr val="000000"/>
              </a:solidFill>
              <a:ea typeface="ＭＳ Ｐゴシック" charset="-128"/>
            </a:endParaRP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endParaRPr lang="en-US" altLang="en-US" sz="1400" dirty="0">
              <a:solidFill>
                <a:srgbClr val="A6A6A6"/>
              </a:solidFill>
              <a:ea typeface="ＭＳ Ｐゴシック" charset="-128"/>
            </a:endParaRP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endParaRPr lang="en-US" altLang="en-US" sz="1600" dirty="0" smtClean="0">
              <a:solidFill>
                <a:srgbClr val="A6A6A6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23493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1719263" y="-84260"/>
            <a:ext cx="5964237" cy="566738"/>
          </a:xfrm>
          <a:noFill/>
        </p:spPr>
        <p:txBody>
          <a:bodyPr wrap="square" lIns="90488" rIns="90488"/>
          <a:lstStyle/>
          <a:p>
            <a:r>
              <a:rPr lang="en-US" dirty="0" err="1" smtClean="0"/>
              <a:t>JELC</a:t>
            </a:r>
            <a:r>
              <a:rPr lang="en-US" dirty="0" smtClean="0"/>
              <a:t> </a:t>
            </a:r>
            <a:r>
              <a:rPr lang="en-US" dirty="0" err="1" smtClean="0"/>
              <a:t>Deconfliction</a:t>
            </a:r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042998"/>
              </p:ext>
            </p:extLst>
          </p:nvPr>
        </p:nvGraphicFramePr>
        <p:xfrm>
          <a:off x="211667" y="393059"/>
          <a:ext cx="8746067" cy="602478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14446"/>
                <a:gridCol w="2895207"/>
                <a:gridCol w="3836414"/>
              </a:tblGrid>
              <a:tr h="343632"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</a:t>
                      </a:r>
                      <a:endParaRPr lang="en-US" dirty="0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Ju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</a:rPr>
                        <a:t>ne (TBD)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US-</a:t>
                      </a:r>
                      <a:r>
                        <a:rPr lang="en-US" sz="1000" dirty="0" err="1" smtClean="0">
                          <a:solidFill>
                            <a:schemeClr val="bg1"/>
                          </a:solidFill>
                        </a:rPr>
                        <a:t>ISR</a:t>
                      </a:r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 CDC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Bilateral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000" dirty="0" err="1" smtClean="0">
                          <a:solidFill>
                            <a:schemeClr val="bg1"/>
                          </a:solidFill>
                        </a:rPr>
                        <a:t>SVTC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1-5</a:t>
                      </a:r>
                      <a:r>
                        <a:rPr lang="en-US" sz="1000" baseline="0" dirty="0" smtClean="0"/>
                        <a:t> June</a:t>
                      </a:r>
                      <a:endParaRPr lang="en-US" sz="10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AC 21 </a:t>
                      </a:r>
                      <a:r>
                        <a:rPr lang="en-US" sz="1000" dirty="0" err="1" smtClean="0"/>
                        <a:t>MSEL</a:t>
                      </a:r>
                      <a:endParaRPr lang="en-US" sz="10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15-19 June</a:t>
                      </a:r>
                      <a:endParaRPr lang="en-US" sz="1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JS21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dirty="0" err="1" smtClean="0"/>
                        <a:t>ISWG</a:t>
                      </a:r>
                      <a:endParaRPr lang="en-US" sz="1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22-26 June</a:t>
                      </a:r>
                      <a:endParaRPr lang="en-US" sz="10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AC21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dirty="0" err="1" smtClean="0"/>
                        <a:t>ISWG</a:t>
                      </a:r>
                      <a:endParaRPr lang="en-US" sz="10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13-17 July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>
                          <a:solidFill>
                            <a:schemeClr val="bg1"/>
                          </a:solidFill>
                        </a:rPr>
                        <a:t>EECC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29-31 July</a:t>
                      </a:r>
                      <a:endParaRPr lang="en-US" sz="1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JS21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dirty="0" err="1" smtClean="0"/>
                        <a:t>MSEL</a:t>
                      </a:r>
                      <a:endParaRPr lang="en-US" sz="1000" dirty="0" smtClean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3-14 Aug</a:t>
                      </a:r>
                      <a:endParaRPr lang="en-US" sz="10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AC21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aseline="0" dirty="0" err="1" smtClean="0"/>
                        <a:t>MPC</a:t>
                      </a:r>
                      <a:r>
                        <a:rPr lang="en-US" sz="1000" baseline="0" dirty="0" smtClean="0"/>
                        <a:t> TAC #1</a:t>
                      </a:r>
                      <a:endParaRPr lang="en-US" sz="1000" dirty="0" smtClean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1-11 AUG</a:t>
                      </a:r>
                      <a:endParaRPr lang="en-US" sz="1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JS21</a:t>
                      </a:r>
                      <a:r>
                        <a:rPr lang="en-US" sz="1000" dirty="0" smtClean="0"/>
                        <a:t> Scripting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94542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31 AUG-4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</a:rPr>
                        <a:t> SEP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JTF-I </a:t>
                      </a:r>
                      <a:r>
                        <a:rPr lang="en-US" sz="1000" dirty="0" err="1" smtClean="0">
                          <a:solidFill>
                            <a:schemeClr val="bg1"/>
                          </a:solidFill>
                        </a:rPr>
                        <a:t>RTE</a:t>
                      </a:r>
                      <a:endParaRPr lang="en-US" sz="10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14-17 SEP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>
                          <a:solidFill>
                            <a:schemeClr val="bg1"/>
                          </a:solidFill>
                        </a:rPr>
                        <a:t>JF21</a:t>
                      </a:r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000" dirty="0" err="1" smtClean="0">
                          <a:solidFill>
                            <a:schemeClr val="bg1"/>
                          </a:solidFill>
                        </a:rPr>
                        <a:t>MSEL</a:t>
                      </a:r>
                      <a:endParaRPr lang="en-US" sz="10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21-25 SEP</a:t>
                      </a:r>
                      <a:endParaRPr lang="en-US" sz="1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JS21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dirty="0" err="1" smtClean="0"/>
                        <a:t>FPC</a:t>
                      </a:r>
                      <a:endParaRPr lang="en-US" sz="1000" dirty="0" smtClean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21-24 SEP</a:t>
                      </a:r>
                      <a:endParaRPr lang="en-US" sz="10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AC21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dirty="0" err="1" smtClean="0"/>
                        <a:t>MPC</a:t>
                      </a:r>
                      <a:r>
                        <a:rPr lang="en-US" sz="1000" dirty="0" smtClean="0"/>
                        <a:t>-2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14-23 OCT</a:t>
                      </a:r>
                      <a:endParaRPr lang="en-US" sz="10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AC21</a:t>
                      </a:r>
                      <a:r>
                        <a:rPr lang="en-US" sz="1000" dirty="0" smtClean="0"/>
                        <a:t> TAC #1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2-6 NOV</a:t>
                      </a:r>
                      <a:endParaRPr lang="en-US" sz="10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AC21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dirty="0" err="1" smtClean="0"/>
                        <a:t>MSEL</a:t>
                      </a:r>
                      <a:r>
                        <a:rPr lang="en-US" sz="1000" dirty="0" smtClean="0"/>
                        <a:t> #2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8-11 NOV 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>
                          <a:solidFill>
                            <a:schemeClr val="bg1"/>
                          </a:solidFill>
                        </a:rPr>
                        <a:t>JF21</a:t>
                      </a:r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000" dirty="0" err="1" smtClean="0">
                          <a:solidFill>
                            <a:schemeClr val="bg1"/>
                          </a:solidFill>
                        </a:rPr>
                        <a:t>MPC</a:t>
                      </a:r>
                      <a:endParaRPr lang="en-US" sz="10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16-18 </a:t>
                      </a:r>
                      <a:r>
                        <a:rPr lang="en-US" sz="1000" dirty="0" err="1" smtClean="0"/>
                        <a:t>NOC</a:t>
                      </a:r>
                      <a:endParaRPr lang="en-US" sz="1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JS21</a:t>
                      </a:r>
                      <a:r>
                        <a:rPr lang="en-US" sz="1000" dirty="0" smtClean="0"/>
                        <a:t> ROC</a:t>
                      </a:r>
                      <a:r>
                        <a:rPr lang="en-US" sz="1000" baseline="0" dirty="0" smtClean="0"/>
                        <a:t> / SLS</a:t>
                      </a:r>
                      <a:endParaRPr lang="en-US" sz="1000" dirty="0" smtClean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16-20 NOV</a:t>
                      </a:r>
                      <a:endParaRPr lang="en-US" sz="10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AC21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dirty="0" err="1" smtClean="0"/>
                        <a:t>ISWG</a:t>
                      </a:r>
                      <a:r>
                        <a:rPr lang="en-US" sz="1000" dirty="0" smtClean="0"/>
                        <a:t> #2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7-11 DEC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>
                          <a:solidFill>
                            <a:schemeClr val="bg1"/>
                          </a:solidFill>
                        </a:rPr>
                        <a:t>EEPC</a:t>
                      </a:r>
                      <a:endParaRPr lang="en-US" sz="10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9-11 DEC</a:t>
                      </a:r>
                      <a:endParaRPr lang="en-US" sz="1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JS21</a:t>
                      </a:r>
                      <a:r>
                        <a:rPr lang="en-US" sz="1000" baseline="0" dirty="0" smtClean="0"/>
                        <a:t> Execution</a:t>
                      </a:r>
                      <a:endParaRPr lang="en-US" sz="1000" dirty="0" smtClean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5-7 JAN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>
                          <a:solidFill>
                            <a:schemeClr val="bg1"/>
                          </a:solidFill>
                        </a:rPr>
                        <a:t>JF21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000" baseline="0" dirty="0" err="1" smtClean="0">
                          <a:solidFill>
                            <a:schemeClr val="bg1"/>
                          </a:solidFill>
                        </a:rPr>
                        <a:t>FPC</a:t>
                      </a:r>
                      <a:endParaRPr lang="en-US" sz="10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11-15 JAN</a:t>
                      </a:r>
                      <a:endParaRPr lang="en-US" sz="10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AC21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dirty="0" err="1" smtClean="0"/>
                        <a:t>FPC</a:t>
                      </a:r>
                      <a:endParaRPr lang="en-US" sz="1000" dirty="0" smtClean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7-11 FEB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>
                          <a:solidFill>
                            <a:schemeClr val="bg1"/>
                          </a:solidFill>
                        </a:rPr>
                        <a:t>JF21</a:t>
                      </a:r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 Execution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3-12 MAR </a:t>
                      </a:r>
                      <a:endParaRPr lang="en-US" sz="10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AC21</a:t>
                      </a:r>
                      <a:r>
                        <a:rPr lang="en-US" sz="1000" dirty="0" smtClean="0"/>
                        <a:t> TAC</a:t>
                      </a:r>
                      <a:r>
                        <a:rPr lang="en-US" sz="1000" baseline="0" dirty="0" smtClean="0"/>
                        <a:t> #2</a:t>
                      </a:r>
                      <a:endParaRPr lang="en-US" sz="1000" dirty="0" smtClean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5387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444087"/>
              </p:ext>
            </p:extLst>
          </p:nvPr>
        </p:nvGraphicFramePr>
        <p:xfrm>
          <a:off x="1767254" y="1673591"/>
          <a:ext cx="5480050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Worksheet" r:id="rId4" imgW="5181718" imgH="2971800" progId="Excel.Sheet.12">
                  <p:embed/>
                </p:oleObj>
              </mc:Choice>
              <mc:Fallback>
                <p:oleObj name="Worksheet" r:id="rId4" imgW="5181718" imgH="29718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67254" y="1673591"/>
                        <a:ext cx="5480050" cy="297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0" y="314317"/>
            <a:ext cx="9144000" cy="56673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4000" b="1" dirty="0" smtClean="0">
                <a:solidFill>
                  <a:srgbClr val="0000FF">
                    <a:lumMod val="50000"/>
                  </a:srgbClr>
                </a:solidFill>
              </a:rPr>
              <a:t>JTF-I Readiness Training Exercise</a:t>
            </a:r>
            <a:endParaRPr lang="en-US" sz="4000" b="1" dirty="0">
              <a:solidFill>
                <a:srgbClr val="0000FF">
                  <a:lumMod val="50000"/>
                </a:srgb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19691" y="6684082"/>
            <a:ext cx="724877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00" dirty="0">
                <a:solidFill>
                  <a:srgbClr val="000000"/>
                </a:solidFill>
              </a:rPr>
              <a:t>S18-04-020S </a:t>
            </a:r>
          </a:p>
        </p:txBody>
      </p:sp>
    </p:spTree>
    <p:extLst>
      <p:ext uri="{BB962C8B-B14F-4D97-AF65-F5344CB8AC3E}">
        <p14:creationId xmlns:p14="http://schemas.microsoft.com/office/powerpoint/2010/main" val="23776266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2"/>
          <p:cNvSpPr txBox="1">
            <a:spLocks noGrp="1" noChangeArrowheads="1"/>
          </p:cNvSpPr>
          <p:nvPr>
            <p:ph idx="4294967295"/>
          </p:nvPr>
        </p:nvSpPr>
        <p:spPr bwMode="auto">
          <a:xfrm>
            <a:off x="468313" y="757238"/>
            <a:ext cx="8675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defTabSz="406400"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06400"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06400"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06400"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06400"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06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06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06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06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buNone/>
              <a:tabLst>
                <a:tab pos="457200" algn="l"/>
                <a:tab pos="1030288" algn="l"/>
                <a:tab pos="2290763" algn="l"/>
                <a:tab pos="6286500" algn="l"/>
              </a:tabLst>
            </a:pPr>
            <a:r>
              <a:rPr lang="en-US" sz="1800" b="1" dirty="0">
                <a:latin typeface="Tahoma" pitchFamily="34" charset="0"/>
                <a:cs typeface="Tahoma" pitchFamily="34" charset="0"/>
              </a:rPr>
              <a:t>		</a:t>
            </a:r>
            <a:endParaRPr lang="en-US" sz="1800" b="1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0" y="527098"/>
            <a:ext cx="9143999" cy="566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/>
          <a:p>
            <a:pPr algn="ctr" rtl="0" eaLnBrk="0" hangingPunct="0">
              <a:lnSpc>
                <a:spcPct val="87000"/>
              </a:lnSpc>
              <a:defRPr/>
            </a:pPr>
            <a:r>
              <a:rPr lang="en-US" sz="3200" b="1" i="1" kern="0" dirty="0" smtClean="0">
                <a:solidFill>
                  <a:schemeClr val="tx2">
                    <a:lumMod val="50000"/>
                  </a:schemeClr>
                </a:solidFill>
                <a:latin typeface="Tahoma"/>
                <a:ea typeface="ＭＳ Ｐゴシック" charset="-128"/>
                <a:cs typeface="ＭＳ Ｐゴシック"/>
              </a:rPr>
              <a:t>Syndicates + Leads </a:t>
            </a:r>
            <a:r>
              <a:rPr lang="en-US" sz="3200" b="1" i="1" kern="0" dirty="0" smtClean="0">
                <a:solidFill>
                  <a:schemeClr val="tx2">
                    <a:lumMod val="50000"/>
                  </a:schemeClr>
                </a:solidFill>
                <a:latin typeface="Tahoma"/>
                <a:cs typeface="ＭＳ Ｐゴシック"/>
              </a:rPr>
              <a:t>Required for </a:t>
            </a:r>
            <a:r>
              <a:rPr lang="en-US" sz="3200" b="1" i="1" kern="0" dirty="0" err="1" smtClean="0">
                <a:solidFill>
                  <a:schemeClr val="tx2">
                    <a:lumMod val="50000"/>
                  </a:schemeClr>
                </a:solidFill>
                <a:latin typeface="Tahoma"/>
                <a:cs typeface="ＭＳ Ｐゴシック"/>
              </a:rPr>
              <a:t>JF21</a:t>
            </a:r>
            <a:endParaRPr lang="en-US" b="1" i="1" kern="0" dirty="0">
              <a:solidFill>
                <a:schemeClr val="tx2">
                  <a:lumMod val="50000"/>
                </a:schemeClr>
              </a:solidFill>
              <a:latin typeface="Tahoma"/>
              <a:ea typeface="ＭＳ Ｐゴシック" charset="-128"/>
              <a:cs typeface="ＭＳ Ｐゴシック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75782" y="1398509"/>
            <a:ext cx="3910512" cy="4103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  <a:spAutoFit/>
          </a:bodyPr>
          <a:lstStyle>
            <a:lvl1pPr marL="457200" indent="-4572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SzPct val="85000"/>
              <a:buChar char="•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1pPr>
            <a:lvl2pPr marL="742950" indent="-28575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66"/>
              </a:buClr>
              <a:buSzPct val="85000"/>
              <a:buChar char="•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2pPr>
            <a:lvl3pPr marL="1143000" indent="-2286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6600"/>
              </a:buClr>
              <a:buSzPct val="85000"/>
              <a:buChar char="•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3pPr>
            <a:lvl4pPr marL="1600200" indent="-2286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996633"/>
              </a:buClr>
              <a:buSzPct val="100000"/>
              <a:buFont typeface="Wingdings" pitchFamily="2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4pPr>
            <a:lvl5pPr marL="2057400" indent="-2286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itchFamily="2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5pPr>
            <a:lvl6pPr marL="25146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JTF-I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CCC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Communications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JFMCC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HICON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Intelligence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Interagency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Life Support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Sustainment (Logistics + Personnel + Medical + Movement)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Legal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Personnel 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US Embassy Tel Aviv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037133" y="1439261"/>
            <a:ext cx="3653193" cy="48172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  <a:spAutoFit/>
          </a:bodyPr>
          <a:lstStyle>
            <a:lvl1pPr marL="457200" indent="-4572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SzPct val="85000"/>
              <a:buChar char="•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1pPr>
            <a:lvl2pPr marL="742950" indent="-28575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66"/>
              </a:buClr>
              <a:buSzPct val="85000"/>
              <a:buChar char="•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2pPr>
            <a:lvl3pPr marL="1143000" indent="-2286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6600"/>
              </a:buClr>
              <a:buSzPct val="85000"/>
              <a:buChar char="•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3pPr>
            <a:lvl4pPr marL="1600200" indent="-2286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996633"/>
              </a:buClr>
              <a:buSzPct val="100000"/>
              <a:buFont typeface="Wingdings" pitchFamily="2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4pPr>
            <a:lvl5pPr marL="2057400" indent="-2286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itchFamily="2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5pPr>
            <a:lvl6pPr marL="25146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Medical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OPFOR </a:t>
            </a:r>
            <a:r>
              <a:rPr lang="en-US" sz="1600" kern="0" dirty="0">
                <a:latin typeface="Tahoma" pitchFamily="34" charset="0"/>
                <a:ea typeface="Tahoma" pitchFamily="34" charset="0"/>
                <a:cs typeface="Tahoma" pitchFamily="34" charset="0"/>
              </a:rPr>
              <a:t>/ SITFOR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Public Affairs  Media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Assessments – Lesson Learned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Academics 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Training Objectives</a:t>
            </a:r>
            <a:endParaRPr lang="en-US" sz="1600" kern="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>
                <a:latin typeface="Tahoma" pitchFamily="34" charset="0"/>
                <a:ea typeface="Tahoma" pitchFamily="34" charset="0"/>
                <a:cs typeface="Tahoma" pitchFamily="34" charset="0"/>
              </a:rPr>
              <a:t>USAREUR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USAFE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IDF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EUCOM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Info Sec (IDF)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EMSO/EW?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SOCEUR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Executive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Fusion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-19691" y="6684082"/>
            <a:ext cx="724877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00" dirty="0"/>
              <a:t>S18-04-020S </a:t>
            </a:r>
          </a:p>
        </p:txBody>
      </p:sp>
    </p:spTree>
    <p:extLst>
      <p:ext uri="{BB962C8B-B14F-4D97-AF65-F5344CB8AC3E}">
        <p14:creationId xmlns:p14="http://schemas.microsoft.com/office/powerpoint/2010/main" val="3430861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2"/>
          <p:cNvSpPr txBox="1">
            <a:spLocks noGrp="1" noChangeArrowheads="1"/>
          </p:cNvSpPr>
          <p:nvPr>
            <p:ph idx="4294967295"/>
          </p:nvPr>
        </p:nvSpPr>
        <p:spPr bwMode="auto">
          <a:xfrm>
            <a:off x="468313" y="757238"/>
            <a:ext cx="8675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defTabSz="406400"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06400"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06400"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06400"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06400"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06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06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06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06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buNone/>
              <a:tabLst>
                <a:tab pos="457200" algn="l"/>
                <a:tab pos="1030288" algn="l"/>
                <a:tab pos="2290763" algn="l"/>
                <a:tab pos="6286500" algn="l"/>
              </a:tabLst>
            </a:pPr>
            <a:r>
              <a:rPr lang="en-US" sz="1800" b="1" dirty="0">
                <a:latin typeface="Tahoma" pitchFamily="34" charset="0"/>
                <a:cs typeface="Tahoma" pitchFamily="34" charset="0"/>
              </a:rPr>
              <a:t>		</a:t>
            </a:r>
            <a:endParaRPr lang="en-US" sz="1800" b="1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0" y="295493"/>
            <a:ext cx="9143999" cy="566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/>
          <a:p>
            <a:pPr algn="ctr" rtl="0" eaLnBrk="0" hangingPunct="0">
              <a:lnSpc>
                <a:spcPct val="87000"/>
              </a:lnSpc>
              <a:defRPr/>
            </a:pPr>
            <a:r>
              <a:rPr lang="en-US" sz="3200" b="1" i="1" kern="0" dirty="0" smtClean="0">
                <a:solidFill>
                  <a:schemeClr val="tx2">
                    <a:lumMod val="50000"/>
                  </a:schemeClr>
                </a:solidFill>
                <a:latin typeface="Tahoma"/>
                <a:ea typeface="ＭＳ Ｐゴシック" charset="-128"/>
                <a:cs typeface="ＭＳ Ｐゴシック"/>
              </a:rPr>
              <a:t>Syndicates + Leads </a:t>
            </a:r>
            <a:r>
              <a:rPr lang="en-US" sz="3200" b="1" i="1" kern="0" dirty="0" smtClean="0">
                <a:solidFill>
                  <a:schemeClr val="tx2">
                    <a:lumMod val="50000"/>
                  </a:schemeClr>
                </a:solidFill>
                <a:latin typeface="Tahoma"/>
                <a:cs typeface="ＭＳ Ｐゴシック"/>
              </a:rPr>
              <a:t>Required for </a:t>
            </a:r>
            <a:r>
              <a:rPr lang="en-US" sz="3200" b="1" i="1" kern="0" dirty="0" err="1" smtClean="0">
                <a:solidFill>
                  <a:schemeClr val="tx2">
                    <a:lumMod val="50000"/>
                  </a:schemeClr>
                </a:solidFill>
                <a:latin typeface="Tahoma"/>
                <a:cs typeface="ＭＳ Ｐゴシック"/>
              </a:rPr>
              <a:t>JF21</a:t>
            </a:r>
            <a:endParaRPr lang="en-US" sz="3200" b="1" i="1" kern="0" dirty="0" smtClean="0">
              <a:solidFill>
                <a:schemeClr val="tx2">
                  <a:lumMod val="50000"/>
                </a:schemeClr>
              </a:solidFill>
              <a:latin typeface="Tahoma"/>
              <a:cs typeface="ＭＳ Ｐゴシック"/>
            </a:endParaRPr>
          </a:p>
          <a:p>
            <a:pPr algn="ctr" rtl="0" eaLnBrk="0" hangingPunct="0">
              <a:lnSpc>
                <a:spcPct val="87000"/>
              </a:lnSpc>
              <a:defRPr/>
            </a:pPr>
            <a:r>
              <a:rPr lang="en-US" sz="1600" b="1" i="1" kern="0" dirty="0" smtClean="0">
                <a:solidFill>
                  <a:schemeClr val="tx2">
                    <a:lumMod val="50000"/>
                  </a:schemeClr>
                </a:solidFill>
                <a:latin typeface="Tahoma"/>
                <a:ea typeface="ＭＳ Ｐゴシック" charset="-128"/>
                <a:cs typeface="ＭＳ Ｐゴシック"/>
              </a:rPr>
              <a:t>Purpose: CECG execution (roles/responsibilities &amp; manning) </a:t>
            </a:r>
            <a:endParaRPr lang="en-US" sz="1400" b="1" i="1" kern="0" dirty="0">
              <a:solidFill>
                <a:schemeClr val="tx2">
                  <a:lumMod val="50000"/>
                </a:schemeClr>
              </a:solidFill>
              <a:latin typeface="Tahoma"/>
              <a:ea typeface="ＭＳ Ｐゴシック" charset="-128"/>
              <a:cs typeface="ＭＳ Ｐゴシック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42747" y="1077792"/>
            <a:ext cx="3910512" cy="44848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  <a:spAutoFit/>
          </a:bodyPr>
          <a:lstStyle>
            <a:lvl1pPr marL="457200" indent="-4572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SzPct val="85000"/>
              <a:buChar char="•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1pPr>
            <a:lvl2pPr marL="742950" indent="-28575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66"/>
              </a:buClr>
              <a:buSzPct val="85000"/>
              <a:buChar char="•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2pPr>
            <a:lvl3pPr marL="1143000" indent="-2286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6600"/>
              </a:buClr>
              <a:buSzPct val="85000"/>
              <a:buChar char="•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3pPr>
            <a:lvl4pPr marL="1600200" indent="-2286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996633"/>
              </a:buClr>
              <a:buSzPct val="100000"/>
              <a:buFont typeface="Wingdings" pitchFamily="2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4pPr>
            <a:lvl5pPr marL="2057400" indent="-2286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itchFamily="2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5pPr>
            <a:lvl6pPr marL="25146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indent="0">
              <a:buClrTx/>
              <a:buNone/>
              <a:tabLst>
                <a:tab pos="1604963" algn="l"/>
                <a:tab pos="6286500" algn="l"/>
              </a:tabLst>
            </a:pPr>
            <a:r>
              <a:rPr lang="en-US" sz="1200" b="1" u="sng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Syndicates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Executive Committee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EUCOM/IDF Co-Chair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OPS* (JTF-I, CCC, </a:t>
            </a:r>
            <a:r>
              <a:rPr lang="en-US" sz="1200" b="1" kern="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JFMCC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JTF-I/CCC Co-Chair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Fusion (OPFOR/MSEL/FDO)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JSJ7S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Communications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J6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b="1" kern="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US HICON</a:t>
            </a: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(ECJ7, ECJ5, ECJ3, Interagency, PA, CENTCOM)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ECJ7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Intelligence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Life Support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IAF/USAFE/USAREUR Co-Chair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Sustainment (Logistics + Personnel + Medical + Movement)</a:t>
            </a:r>
          </a:p>
          <a:p>
            <a:pPr lvl="1"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J4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Public Affairs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098822" y="995047"/>
            <a:ext cx="3653193" cy="50265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2" anchor="t" anchorCtr="0" compatLnSpc="1">
            <a:prstTxWarp prst="textNoShape">
              <a:avLst/>
            </a:prstTxWarp>
            <a:spAutoFit/>
          </a:bodyPr>
          <a:lstStyle>
            <a:lvl1pPr marL="457200" indent="-4572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SzPct val="85000"/>
              <a:buChar char="•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1pPr>
            <a:lvl2pPr marL="742950" indent="-28575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66"/>
              </a:buClr>
              <a:buSzPct val="85000"/>
              <a:buChar char="•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2pPr>
            <a:lvl3pPr marL="1143000" indent="-2286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6600"/>
              </a:buClr>
              <a:buSzPct val="85000"/>
              <a:buChar char="•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3pPr>
            <a:lvl4pPr marL="1600200" indent="-2286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996633"/>
              </a:buClr>
              <a:buSzPct val="100000"/>
              <a:buFont typeface="Wingdings" pitchFamily="2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4pPr>
            <a:lvl5pPr marL="2057400" indent="-2286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itchFamily="2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5pPr>
            <a:lvl6pPr marL="25146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indent="0">
              <a:buClrTx/>
              <a:buNone/>
              <a:tabLst>
                <a:tab pos="1604963" algn="l"/>
                <a:tab pos="6286500" algn="l"/>
              </a:tabLst>
            </a:pPr>
            <a:r>
              <a:rPr lang="en-US" sz="1600" b="1" u="sng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Leads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EUCOM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IDF (also International Planning/Coordination)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US Embassy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JSJ7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JTF-I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IAF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JFMCC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CCC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SOCEUR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USAREUR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TF BMD (10 AAMDC)</a:t>
            </a:r>
            <a:endParaRPr lang="en-US" sz="1200" kern="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>
                <a:latin typeface="Tahoma" pitchFamily="34" charset="0"/>
                <a:ea typeface="Tahoma" pitchFamily="34" charset="0"/>
                <a:cs typeface="Tahoma" pitchFamily="34" charset="0"/>
              </a:rPr>
              <a:t>USAFE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NAVEUR</a:t>
            </a:r>
            <a:endParaRPr lang="en-US" sz="1200" kern="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SOCEUR</a:t>
            </a:r>
            <a:endParaRPr lang="en-US" sz="1200" kern="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Legal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Logistics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Medical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Personnel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OPFOR</a:t>
            </a:r>
            <a:endParaRPr lang="en-US" sz="1200" kern="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Interagency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Public Affairs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Assessments – Lesson Learned</a:t>
            </a:r>
            <a:endParaRPr lang="en-US" sz="1200" strike="sngStrike" kern="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Training Objectives</a:t>
            </a:r>
            <a:endParaRPr lang="en-US" sz="1200" kern="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Info Sec (IDF)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EMSO/EW (TBD)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HICON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FDO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r>
              <a:rPr lang="en-US" sz="12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Communications</a:t>
            </a: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endParaRPr lang="en-US" sz="1200" kern="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endParaRPr lang="en-US" sz="1200" kern="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  <a:buFont typeface="Wingdings" panose="05000000000000000000" pitchFamily="2" charset="2"/>
              <a:buChar char="q"/>
              <a:tabLst>
                <a:tab pos="1604963" algn="l"/>
                <a:tab pos="6286500" algn="l"/>
              </a:tabLst>
            </a:pPr>
            <a:endParaRPr lang="en-US" sz="1200" kern="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19691" y="6684082"/>
            <a:ext cx="724877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00" dirty="0"/>
              <a:t>S18-04-020S 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1185231" y="5769965"/>
            <a:ext cx="3910512" cy="4283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  <a:spAutoFit/>
          </a:bodyPr>
          <a:lstStyle>
            <a:lvl1pPr marL="457200" indent="-4572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SzPct val="85000"/>
              <a:buChar char="•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1pPr>
            <a:lvl2pPr marL="742950" indent="-28575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66"/>
              </a:buClr>
              <a:buSzPct val="85000"/>
              <a:buChar char="•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2pPr>
            <a:lvl3pPr marL="1143000" indent="-2286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6600"/>
              </a:buClr>
              <a:buSzPct val="85000"/>
              <a:buChar char="•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3pPr>
            <a:lvl4pPr marL="1600200" indent="-2286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996633"/>
              </a:buClr>
              <a:buSzPct val="100000"/>
              <a:buFont typeface="Wingdings" pitchFamily="2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4pPr>
            <a:lvl5pPr marL="2057400" indent="-228600" algn="l" defTabSz="406400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itchFamily="2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ＭＳ Ｐゴシック"/>
              </a:defRPr>
            </a:lvl5pPr>
            <a:lvl6pPr marL="25146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algn="l" defTabSz="406400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charset="2"/>
              <a:buChar char="Ø"/>
              <a:tabLst>
                <a:tab pos="2290763" algn="l"/>
                <a:tab pos="6286500" algn="l"/>
              </a:tabLst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indent="0">
              <a:buClrTx/>
              <a:buNone/>
              <a:tabLst>
                <a:tab pos="1604963" algn="l"/>
                <a:tab pos="6286500" algn="l"/>
              </a:tabLst>
            </a:pPr>
            <a:r>
              <a:rPr lang="en-US" sz="11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*OPS Syndicate during planning conferences only; otherwise with respective component leads</a:t>
            </a:r>
          </a:p>
        </p:txBody>
      </p:sp>
    </p:spTree>
    <p:extLst>
      <p:ext uri="{BB962C8B-B14F-4D97-AF65-F5344CB8AC3E}">
        <p14:creationId xmlns:p14="http://schemas.microsoft.com/office/powerpoint/2010/main" val="38024780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6393897" y="6480883"/>
            <a:ext cx="25337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SzPct val="85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66"/>
              </a:buClr>
              <a:buSzPct val="85000"/>
              <a:buChar char="•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6600"/>
              </a:buClr>
              <a:buSzPct val="85000"/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996633"/>
              </a:buClr>
              <a:buSzPct val="10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 err="1" smtClean="0"/>
              <a:t>dd</a:t>
            </a:r>
            <a:r>
              <a:rPr lang="en-US" altLang="en-US" sz="800" dirty="0" smtClean="0"/>
              <a:t> </a:t>
            </a:r>
            <a:r>
              <a:rPr lang="en-US" altLang="en-US" sz="800" dirty="0" err="1" smtClean="0"/>
              <a:t>Mmm</a:t>
            </a:r>
            <a:r>
              <a:rPr lang="en-US" altLang="en-US" sz="800" dirty="0" smtClean="0"/>
              <a:t> </a:t>
            </a:r>
            <a:r>
              <a:rPr lang="en-US" altLang="en-US" sz="800" dirty="0" err="1" smtClean="0"/>
              <a:t>yy</a:t>
            </a:r>
            <a:endParaRPr lang="en-US" altLang="en-US" sz="800" dirty="0" smtClean="0"/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 smtClean="0"/>
              <a:t>Name, Office, Phone</a:t>
            </a:r>
            <a:endParaRPr lang="en-US" altLang="en-US" sz="800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344738" y="2631875"/>
            <a:ext cx="5106987" cy="576262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6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wrap="square" lIns="90488" rIns="90488"/>
          <a:lstStyle/>
          <a:p>
            <a:r>
              <a:rPr lang="en-US" dirty="0" smtClean="0"/>
              <a:t>Agenda</a:t>
            </a:r>
            <a:br>
              <a:rPr lang="en-US" dirty="0" smtClean="0"/>
            </a:br>
            <a:r>
              <a:rPr lang="en-US" dirty="0" smtClean="0"/>
              <a:t>20 May 2020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90770"/>
              </p:ext>
            </p:extLst>
          </p:nvPr>
        </p:nvGraphicFramePr>
        <p:xfrm>
          <a:off x="1523999" y="1397000"/>
          <a:ext cx="6592390" cy="4577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9977"/>
                <a:gridCol w="2652250"/>
                <a:gridCol w="1138405"/>
                <a:gridCol w="135175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Opening Comments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Hooper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Introductions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Hooper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Funding (ECJ7)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Hooper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EUCOM Budget</a:t>
                      </a:r>
                    </a:p>
                    <a:p>
                      <a:r>
                        <a:rPr lang="en-US" sz="800" dirty="0" smtClean="0"/>
                        <a:t>USAFE</a:t>
                      </a:r>
                      <a:r>
                        <a:rPr lang="en-US" sz="800" baseline="0" dirty="0" smtClean="0"/>
                        <a:t> Budget</a:t>
                      </a:r>
                    </a:p>
                    <a:p>
                      <a:r>
                        <a:rPr lang="en-US" sz="800" baseline="0" dirty="0" smtClean="0"/>
                        <a:t>USAREUR Budget</a:t>
                      </a:r>
                    </a:p>
                    <a:p>
                      <a:r>
                        <a:rPr lang="en-US" sz="800" baseline="0" dirty="0" smtClean="0"/>
                        <a:t>JS J7 Budget</a:t>
                      </a:r>
                    </a:p>
                    <a:p>
                      <a:r>
                        <a:rPr lang="en-US" sz="800" baseline="0" dirty="0" smtClean="0"/>
                        <a:t>shortfall</a:t>
                      </a:r>
                      <a:endParaRPr lang="en-US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Draft Scenario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TBD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1420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Training Audience Discussion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Hooper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Primary TA</a:t>
                      </a:r>
                    </a:p>
                    <a:p>
                      <a:r>
                        <a:rPr lang="en-US" sz="800" dirty="0" smtClean="0"/>
                        <a:t>Secondary TA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1520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1530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Exercise Goals &amp;</a:t>
                      </a:r>
                      <a:r>
                        <a:rPr lang="en-US" baseline="0" dirty="0" smtClean="0"/>
                        <a:t> Focus Areas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Hooper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Exercise Objectives</a:t>
                      </a:r>
                    </a:p>
                    <a:p>
                      <a:r>
                        <a:rPr lang="en-US" sz="800" dirty="0" smtClean="0"/>
                        <a:t>Training Objectives</a:t>
                      </a:r>
                    </a:p>
                    <a:p>
                      <a:r>
                        <a:rPr lang="en-US" sz="800" dirty="0" smtClean="0"/>
                        <a:t>Focus</a:t>
                      </a:r>
                      <a:r>
                        <a:rPr lang="en-US" sz="800" baseline="0" dirty="0" smtClean="0"/>
                        <a:t> Areas </a:t>
                      </a:r>
                      <a:endParaRPr lang="en-US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JELC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Deconfliction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Hooper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AC / JS / </a:t>
                      </a:r>
                      <a:r>
                        <a:rPr lang="en-US" sz="800" dirty="0" err="1" smtClean="0"/>
                        <a:t>JF</a:t>
                      </a:r>
                      <a:r>
                        <a:rPr lang="en-US" sz="800" dirty="0" smtClean="0"/>
                        <a:t> </a:t>
                      </a:r>
                      <a:r>
                        <a:rPr lang="en-US" sz="800" dirty="0" err="1" smtClean="0"/>
                        <a:t>deconfliction</a:t>
                      </a:r>
                      <a:endParaRPr lang="en-US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1700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 of 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80256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wrap="square" lIns="90488" rIns="90488"/>
          <a:lstStyle/>
          <a:p>
            <a:r>
              <a:rPr lang="en-US" dirty="0" smtClean="0"/>
              <a:t>Agenda</a:t>
            </a:r>
            <a:br>
              <a:rPr lang="en-US" dirty="0" smtClean="0"/>
            </a:br>
            <a:r>
              <a:rPr lang="en-US" dirty="0" smtClean="0"/>
              <a:t>21 May 2020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157591"/>
              </p:ext>
            </p:extLst>
          </p:nvPr>
        </p:nvGraphicFramePr>
        <p:xfrm>
          <a:off x="1071148" y="1153160"/>
          <a:ext cx="7106200" cy="3378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79431"/>
                <a:gridCol w="2557443"/>
                <a:gridCol w="1036320"/>
                <a:gridCol w="173300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Notes</a:t>
                      </a:r>
                      <a:endParaRPr lang="en-US" dirty="0"/>
                    </a:p>
                  </a:txBody>
                  <a:tcPr/>
                </a:tc>
              </a:tr>
              <a:tr h="818606">
                <a:tc>
                  <a:txBody>
                    <a:bodyPr/>
                    <a:lstStyle/>
                    <a:p>
                      <a:r>
                        <a:rPr lang="en-US" dirty="0" smtClean="0"/>
                        <a:t>1300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Real Life-support Requirements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Hooper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aseline="0" dirty="0" err="1" smtClean="0"/>
                        <a:t>Hatzor</a:t>
                      </a:r>
                      <a:r>
                        <a:rPr lang="en-US" sz="800" baseline="0" dirty="0" smtClean="0"/>
                        <a:t> AB infrastructure allocation</a:t>
                      </a:r>
                    </a:p>
                    <a:p>
                      <a:r>
                        <a:rPr lang="en-US" sz="800" baseline="0" dirty="0" smtClean="0"/>
                        <a:t>Communications</a:t>
                      </a:r>
                    </a:p>
                    <a:p>
                      <a:r>
                        <a:rPr lang="en-US" sz="800" baseline="0" dirty="0" smtClean="0"/>
                        <a:t>Models &amp; Simulation</a:t>
                      </a:r>
                    </a:p>
                    <a:p>
                      <a:r>
                        <a:rPr lang="en-US" sz="800" baseline="0" dirty="0" smtClean="0"/>
                        <a:t>CCC life-support</a:t>
                      </a:r>
                    </a:p>
                    <a:p>
                      <a:r>
                        <a:rPr lang="en-US" sz="800" baseline="0" dirty="0" err="1" smtClean="0"/>
                        <a:t>APOD</a:t>
                      </a:r>
                      <a:endParaRPr lang="en-US" sz="800" baseline="0" dirty="0" smtClean="0"/>
                    </a:p>
                    <a:p>
                      <a:r>
                        <a:rPr lang="en-US" sz="800" baseline="0" dirty="0" smtClean="0"/>
                        <a:t>Class I; II; IV; VII; VIII</a:t>
                      </a:r>
                      <a:endParaRPr lang="en-US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CECG</a:t>
                      </a:r>
                      <a:r>
                        <a:rPr lang="en-US" dirty="0" smtClean="0"/>
                        <a:t> Manning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Hooper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Syndicates</a:t>
                      </a:r>
                    </a:p>
                    <a:p>
                      <a:r>
                        <a:rPr lang="en-US" sz="800" dirty="0" smtClean="0"/>
                        <a:t>Response cells</a:t>
                      </a:r>
                    </a:p>
                    <a:p>
                      <a:r>
                        <a:rPr lang="en-US" sz="800" dirty="0" err="1" smtClean="0"/>
                        <a:t>HICON</a:t>
                      </a:r>
                      <a:endParaRPr lang="en-US" sz="800" dirty="0" smtClean="0"/>
                    </a:p>
                    <a:p>
                      <a:r>
                        <a:rPr lang="en-US" sz="800" dirty="0" err="1" smtClean="0"/>
                        <a:t>DTT</a:t>
                      </a:r>
                      <a:endParaRPr lang="en-US" sz="800" dirty="0" smtClean="0"/>
                    </a:p>
                    <a:p>
                      <a:r>
                        <a:rPr lang="en-US" sz="800" dirty="0" smtClean="0"/>
                        <a:t>Senior Mentor?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JTF-I </a:t>
                      </a:r>
                      <a:r>
                        <a:rPr lang="en-US" dirty="0" err="1" smtClean="0"/>
                        <a:t>RTE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USAFE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Milestones</a:t>
                      </a:r>
                      <a:r>
                        <a:rPr lang="en-US" baseline="0" dirty="0" smtClean="0"/>
                        <a:t> before </a:t>
                      </a:r>
                      <a:r>
                        <a:rPr lang="en-US" baseline="0" dirty="0" err="1" smtClean="0"/>
                        <a:t>IPC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Hooper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1630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JF21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TASKORD</a:t>
                      </a:r>
                      <a:r>
                        <a:rPr lang="en-US" dirty="0" smtClean="0"/>
                        <a:t> Input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Hooper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1700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 of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3347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wrap="square" lIns="90488" rIns="90488"/>
          <a:lstStyle/>
          <a:p>
            <a:r>
              <a:rPr lang="en-US" dirty="0" smtClean="0"/>
              <a:t>Agenda</a:t>
            </a:r>
            <a:br>
              <a:rPr lang="en-US" dirty="0" smtClean="0"/>
            </a:br>
            <a:r>
              <a:rPr lang="en-US" dirty="0" smtClean="0"/>
              <a:t>Time Permitting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742447"/>
              </p:ext>
            </p:extLst>
          </p:nvPr>
        </p:nvGraphicFramePr>
        <p:xfrm>
          <a:off x="809161" y="1954347"/>
          <a:ext cx="7106200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85263"/>
                <a:gridCol w="2560320"/>
                <a:gridCol w="1001486"/>
                <a:gridCol w="175913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Lead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If</a:t>
                      </a:r>
                      <a:r>
                        <a:rPr lang="en-US" baseline="0" dirty="0" smtClean="0"/>
                        <a:t> available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GO/FO</a:t>
                      </a:r>
                      <a:r>
                        <a:rPr lang="en-US" baseline="0" dirty="0" smtClean="0"/>
                        <a:t> Wargame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If available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JFMCC</a:t>
                      </a:r>
                      <a:r>
                        <a:rPr lang="en-US" dirty="0" smtClean="0"/>
                        <a:t> / Cyprus </a:t>
                      </a:r>
                      <a:r>
                        <a:rPr lang="en-US" dirty="0" err="1" smtClean="0"/>
                        <a:t>TTX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5147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1719263" y="117963"/>
            <a:ext cx="5964237" cy="566738"/>
          </a:xfrm>
          <a:noFill/>
        </p:spPr>
        <p:txBody>
          <a:bodyPr wrap="square" lIns="90488" rIns="90488"/>
          <a:lstStyle/>
          <a:p>
            <a:r>
              <a:rPr lang="en-US" dirty="0" smtClean="0"/>
              <a:t>CDC Objectives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1083" y="645286"/>
            <a:ext cx="8734383" cy="5189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 exercise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purpose.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Identify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training audiences.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evelop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Exercise Mission Statement, Focus Areas, Exercise Objectives and Goals (EUCOM, Components, Partner)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Refine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confirm the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JELC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milestones, exercise phases and timelines.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interagency support requests, response cell requirements, and training audience augmentation.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Training Objective (TO) milestones; update Joint Training Information Management System (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JTIMS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points of contact (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POC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and assign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JMETL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-mission association for each training audience.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events, initial storyboards, and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MSEL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development read ahead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initial scenario outline and possible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COAs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 leadership decision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initial Road to Crisis (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RTC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outline plan.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requirements for Command, Control, Communications, Computers and Intelligence (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C4I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initial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TASKORD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requirements.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Identify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functionalities that require coordinated Exercise Support Plans (ESP).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Assign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syndicates and syndicate leads / responsibilities.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event support logistics and facilities requirements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0250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1719263" y="161925"/>
            <a:ext cx="5964237" cy="566738"/>
          </a:xfrm>
          <a:noFill/>
        </p:spPr>
        <p:txBody>
          <a:bodyPr wrap="square" lIns="90488" rIns="90488"/>
          <a:lstStyle/>
          <a:p>
            <a:r>
              <a:rPr lang="en-US" dirty="0" smtClean="0"/>
              <a:t>CDC Objectives Cont.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1083" y="645286"/>
            <a:ext cx="8734383" cy="4905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funding sources / fiscal requirements by component.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exercise facilities layout and allocation.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 requirements and support (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Bilat-SIPR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PCs,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VTC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Phones, etc.).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ISKM for the exercise.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Component funded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FTXs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(if any). 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exercise structure (time, phases).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Review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Lessons Learned (LL) from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JF19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JC20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 requirements.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requirements for a Senior Leaders Seminar (SLS) confirming locations, venues and dates.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Exercise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Related Construction (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ERC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update.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 Requirements.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exercise role player / Wargame/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TTX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facilitator requirements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senior leader touch points.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Host Nation real life support responsibilities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using real-world or scripted weather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M&amp;S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availability and capability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media, public affairs and combined public affairs guidance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7674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1719263" y="117964"/>
            <a:ext cx="5964237" cy="566738"/>
          </a:xfrm>
          <a:noFill/>
        </p:spPr>
        <p:txBody>
          <a:bodyPr wrap="square" lIns="90488" rIns="90488"/>
          <a:lstStyle/>
          <a:p>
            <a:r>
              <a:rPr lang="en-US" dirty="0" smtClean="0"/>
              <a:t>CDC Deliverables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09617" y="645286"/>
            <a:ext cx="8734383" cy="3755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Exercise design and event flow.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Initial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scenario/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COAs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outline.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USEUCOM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OPLAN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JMETs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Confirm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training audiences.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Confirm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Combined Exercise Control Group (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CECG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organization / staffing architecture.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Initial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communications requirements.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Initial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Intelligence support requirements.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Initial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Event funding plan.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Milestones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be completed before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IPC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Bilat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VTC'S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projected schedule.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Initial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training objectives (combined and US-only).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Initial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exercise support plans.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CDC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out-brief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5116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wrap="square" lIns="90488" rIns="90488"/>
          <a:lstStyle/>
          <a:p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</a:rPr>
              <a:t>Funding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604484"/>
              </p:ext>
            </p:extLst>
          </p:nvPr>
        </p:nvGraphicFramePr>
        <p:xfrm>
          <a:off x="186267" y="1397000"/>
          <a:ext cx="8678334" cy="274150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85030"/>
                <a:gridCol w="1423326"/>
                <a:gridCol w="1423326"/>
                <a:gridCol w="1423326"/>
                <a:gridCol w="14233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Short 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Allocation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Train &amp; Equip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T&amp;E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</a:t>
                      </a:r>
                      <a:r>
                        <a:rPr lang="en-US" dirty="0" err="1" smtClean="0"/>
                        <a:t>523K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EUCOM/SOCEUR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JELC</a:t>
                      </a:r>
                      <a:r>
                        <a:rPr lang="en-US" sz="1200" dirty="0" smtClean="0"/>
                        <a:t> Travel, </a:t>
                      </a:r>
                      <a:r>
                        <a:rPr lang="en-US" sz="1200" dirty="0" err="1" smtClean="0"/>
                        <a:t>Perdiem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Joint</a:t>
                      </a:r>
                      <a:r>
                        <a:rPr lang="en-US" sz="1050" baseline="0" dirty="0" smtClean="0"/>
                        <a:t> Exercise Transportation Program (Commercial Ticket Program)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JETP</a:t>
                      </a:r>
                      <a:r>
                        <a:rPr lang="en-US" dirty="0" smtClean="0"/>
                        <a:t>-CPT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</a:t>
                      </a:r>
                      <a:r>
                        <a:rPr lang="en-US" dirty="0" err="1" smtClean="0"/>
                        <a:t>673K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EUCOM,</a:t>
                      </a:r>
                      <a:r>
                        <a:rPr lang="en-US" sz="1100" baseline="0" dirty="0" smtClean="0"/>
                        <a:t> JS, USAFE, USAREUR, </a:t>
                      </a:r>
                      <a:r>
                        <a:rPr lang="en-US" sz="1100" baseline="0" dirty="0" err="1" smtClean="0"/>
                        <a:t>NAVEUR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Plane ticket for Execution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Joint Exercise</a:t>
                      </a:r>
                      <a:r>
                        <a:rPr lang="en-US" sz="1050" baseline="0" dirty="0" smtClean="0"/>
                        <a:t> Transportation Program -</a:t>
                      </a:r>
                      <a:r>
                        <a:rPr lang="en-US" sz="1050" dirty="0" smtClean="0"/>
                        <a:t> Airlift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JETP</a:t>
                      </a:r>
                      <a:r>
                        <a:rPr lang="en-US" dirty="0" smtClean="0"/>
                        <a:t>-Air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</a:t>
                      </a:r>
                      <a:r>
                        <a:rPr lang="en-US" dirty="0" err="1" smtClean="0"/>
                        <a:t>1.82M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JTF-I, CCC,</a:t>
                      </a:r>
                      <a:r>
                        <a:rPr lang="en-US" sz="1100" baseline="0" dirty="0" smtClean="0"/>
                        <a:t> 1</a:t>
                      </a:r>
                      <a:r>
                        <a:rPr lang="en-US" sz="1100" baseline="30000" dirty="0" smtClean="0"/>
                        <a:t>st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Comms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Sqd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Strat Air, Theater lift, </a:t>
                      </a:r>
                      <a:r>
                        <a:rPr lang="en-US" sz="1200" dirty="0" err="1" smtClean="0"/>
                        <a:t>Comm</a:t>
                      </a:r>
                      <a:r>
                        <a:rPr lang="en-US" sz="1200" dirty="0" smtClean="0"/>
                        <a:t> Air Lease</a:t>
                      </a:r>
                      <a:endParaRPr lang="en-US" sz="1200" dirty="0"/>
                    </a:p>
                  </a:txBody>
                  <a:tcPr/>
                </a:tc>
              </a:tr>
              <a:tr h="445347">
                <a:tc>
                  <a:txBody>
                    <a:bodyPr/>
                    <a:lstStyle/>
                    <a:p>
                      <a:pPr algn="just"/>
                      <a:r>
                        <a:rPr lang="en-US" sz="1050" dirty="0" smtClean="0"/>
                        <a:t>Joint Exercise Program – Inland Transport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JETP</a:t>
                      </a:r>
                      <a:r>
                        <a:rPr lang="en-US" dirty="0" smtClean="0"/>
                        <a:t>-IT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</a:t>
                      </a:r>
                      <a:r>
                        <a:rPr lang="en-US" dirty="0" err="1" smtClean="0"/>
                        <a:t>119K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CCC, USAFE, USAREUR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Buses &amp; Line-haul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sz="1800" b="1" dirty="0" smtClean="0"/>
                        <a:t>Total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$</a:t>
                      </a:r>
                      <a:r>
                        <a:rPr lang="en-US" b="1" dirty="0" err="1" smtClean="0"/>
                        <a:t>3.14M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8218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EUCOM Master Powerpoint Unclassified Template Jun 13">
  <a:themeElements>
    <a:clrScheme name="HQ USEUCOM Master PPT Classified Template 8">
      <a:dk1>
        <a:srgbClr val="000000"/>
      </a:dk1>
      <a:lt1>
        <a:srgbClr val="FFFFFF"/>
      </a:lt1>
      <a:dk2>
        <a:srgbClr val="0000FF"/>
      </a:dk2>
      <a:lt2>
        <a:srgbClr val="5F5F5F"/>
      </a:lt2>
      <a:accent1>
        <a:srgbClr val="FFFFCC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FFE2"/>
      </a:accent5>
      <a:accent6>
        <a:srgbClr val="E70000"/>
      </a:accent6>
      <a:hlink>
        <a:srgbClr val="990099"/>
      </a:hlink>
      <a:folHlink>
        <a:srgbClr val="808080"/>
      </a:folHlink>
    </a:clrScheme>
    <a:fontScheme name="HQ USEUCOM Master PPT Classified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000066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000066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HQ USEUCOM Master PPT Classified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Q USEUCOM Master PPT Classified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8">
        <a:dk1>
          <a:srgbClr val="000000"/>
        </a:dk1>
        <a:lt1>
          <a:srgbClr val="FFFFFF"/>
        </a:lt1>
        <a:dk2>
          <a:srgbClr val="0000FF"/>
        </a:dk2>
        <a:lt2>
          <a:srgbClr val="5F5F5F"/>
        </a:lt2>
        <a:accent1>
          <a:srgbClr val="FFFFCC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0000"/>
        </a:accent6>
        <a:hlink>
          <a:srgbClr val="9900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UCOM Document" ma:contentTypeID="0x010100DCC5427C6BFE4816906CC31AB36C21ED006ADC75805B4D3B479A7E5460527A08A6" ma:contentTypeVersion="11" ma:contentTypeDescription="EUCOM Enterprise Document" ma:contentTypeScope="" ma:versionID="6b48657e659d09083137ddfdc9ffc22e">
  <xsd:schema xmlns:xsd="http://www.w3.org/2001/XMLSchema" xmlns:xs="http://www.w3.org/2001/XMLSchema" xmlns:p="http://schemas.microsoft.com/office/2006/metadata/properties" xmlns:ns2="78dd7549-c751-4398-9d86-4bd76e98bdde" xmlns:ns3="e951c916-1085-43dd-a15a-9df820d0c51d" xmlns:ns4="http://schemas.microsoft.com/sharepoint/v4" targetNamespace="http://schemas.microsoft.com/office/2006/metadata/properties" ma:root="true" ma:fieldsID="40b442a72771b682d6139c89cc74e93f" ns2:_="" ns3:_="" ns4:_="">
    <xsd:import namespace="78dd7549-c751-4398-9d86-4bd76e98bdde"/>
    <xsd:import namespace="e951c916-1085-43dd-a15a-9df820d0c51d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KeyItem" minOccurs="0"/>
                <xsd:element ref="ns2:l12d0ab86dc94eb6847d9041eb4958cd" minOccurs="0"/>
                <xsd:element ref="ns3:TaxCatchAll" minOccurs="0"/>
                <xsd:element ref="ns3:TaxCatchAllLabel" minOccurs="0"/>
                <xsd:element ref="ns2:h78b99f2477b4fc991aafbbe6a240b56" minOccurs="0"/>
                <xsd:element ref="ns2:jc98fa1f6e9a48d7a3db3f037c3983b2" minOccurs="0"/>
                <xsd:element ref="ns2:g00eafd33ca64cd693b51c0b6af9d76b" minOccurs="0"/>
                <xsd:element ref="ns2:c7e0b9a411eb4935993085b2ac6ed092" minOccurs="0"/>
                <xsd:element ref="ns2:a42420700f7f44e88d601fa03eebc3c6" minOccurs="0"/>
                <xsd:element ref="ns2:ib8de3e17d5c4b3ca46ef5c70b09af89" minOccurs="0"/>
                <xsd:element ref="ns2:bc647b1c2b074f01891b1e7f5c05f040" minOccurs="0"/>
                <xsd:element ref="ns2:d36ce5fd89a0498c931600058f698edd" minOccurs="0"/>
                <xsd:element ref="ns2:m01b93798cc844d69309c680cd0d4c78" minOccurs="0"/>
                <xsd:element ref="ns3:TaxKeywordTaxHTField" minOccurs="0"/>
                <xsd:element ref="ns4:IconOverlay" minOccurs="0"/>
                <xsd:element ref="ns2:ParentListItem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d7549-c751-4398-9d86-4bd76e98bdde" elementFormDefault="qualified">
    <xsd:import namespace="http://schemas.microsoft.com/office/2006/documentManagement/types"/>
    <xsd:import namespace="http://schemas.microsoft.com/office/infopath/2007/PartnerControls"/>
    <xsd:element name="KeyItem" ma:index="2" nillable="true" ma:displayName="Key Item" ma:description="Check this field to mark the item as important." ma:internalName="KeyItem">
      <xsd:simpleType>
        <xsd:restriction base="dms:Boolean"/>
      </xsd:simpleType>
    </xsd:element>
    <xsd:element name="l12d0ab86dc94eb6847d9041eb4958cd" ma:index="3" ma:taxonomy="true" ma:internalName="l12d0ab86dc94eb6847d9041eb4958cd" ma:taxonomyFieldName="Type" ma:displayName="Type" ma:fieldId="{512d0ab8-6dc9-4eb6-847d-9041eb4958cd}" ma:sspId="8b3a55ab-828a-4ca3-ae10-a31ddfe80838" ma:termSetId="fe03dfac-d5fe-4d5a-b475-268d5e24b1f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78b99f2477b4fc991aafbbe6a240b56" ma:index="7" ma:taxonomy="true" ma:internalName="h78b99f2477b4fc991aafbbe6a240b56" ma:taxonomyFieldName="Topics" ma:displayName="Topics" ma:fieldId="{178b99f2-477b-4fc9-91aa-fbbe6a240b56}" ma:taxonomyMulti="true" ma:sspId="8b3a55ab-828a-4ca3-ae10-a31ddfe80838" ma:termSetId="e88847fa-1c80-4cc0-9af7-7e2ea7fa697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c98fa1f6e9a48d7a3db3f037c3983b2" ma:index="9" ma:taxonomy="true" ma:internalName="jc98fa1f6e9a48d7a3db3f037c3983b2" ma:taxonomyFieldName="Status" ma:displayName="Status" ma:fieldId="{3c98fa1f-6e9a-48d7-a3db-3f037c3983b2}" ma:sspId="8b3a55ab-828a-4ca3-ae10-a31ddfe80838" ma:termSetId="ddac1f0a-8713-4a56-ad49-6f1171ed811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00eafd33ca64cd693b51c0b6af9d76b" ma:index="11" nillable="true" ma:taxonomy="true" ma:internalName="g00eafd33ca64cd693b51c0b6af9d76b" ma:taxonomyFieldName="AreaofSupport" ma:displayName="Area of Support" ma:fieldId="{000eafd3-3ca6-4cd6-93b5-1c0b6af9d76b}" ma:sspId="8b3a55ab-828a-4ca3-ae10-a31ddfe80838" ma:termSetId="884e3873-5909-4a31-b336-e5d75b0be62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7e0b9a411eb4935993085b2ac6ed092" ma:index="13" nillable="true" ma:taxonomy="true" ma:internalName="c7e0b9a411eb4935993085b2ac6ed092" ma:taxonomyFieldName="Organization" ma:displayName="Organization" ma:fieldId="{c7e0b9a4-11eb-4935-9930-85b2ac6ed092}" ma:sspId="8b3a55ab-828a-4ca3-ae10-a31ddfe80838" ma:termSetId="22518f83-b8ec-442d-b0ea-130b7380a68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42420700f7f44e88d601fa03eebc3c6" ma:index="15" nillable="true" ma:taxonomy="true" ma:internalName="a42420700f7f44e88d601fa03eebc3c6" ma:taxonomyFieldName="WorkingGroups" ma:displayName="Working Groups" ma:fieldId="{a4242070-0f7f-44e8-8d60-1fa03eebc3c6}" ma:taxonomyMulti="true" ma:sspId="8b3a55ab-828a-4ca3-ae10-a31ddfe80838" ma:termSetId="260a6f86-1b73-4d83-93b5-0e03f9ccc05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b8de3e17d5c4b3ca46ef5c70b09af89" ma:index="17" nillable="true" ma:taxonomy="true" ma:internalName="ib8de3e17d5c4b3ca46ef5c70b09af89" ma:taxonomyFieldName="JointCapabilityArea" ma:displayName="Joint Capability Area" ma:fieldId="{2b8de3e1-7d5c-4b3c-a46e-f5c70b09af89}" ma:sspId="8b3a55ab-828a-4ca3-ae10-a31ddfe80838" ma:termSetId="0eb5cd6b-22e6-45b2-843e-2c6df004391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647b1c2b074f01891b1e7f5c05f040" ma:index="19" ma:taxonomy="true" ma:internalName="bc647b1c2b074f01891b1e7f5c05f040" ma:taxonomyFieldName="Classification" ma:displayName="Classification" ma:fieldId="{bc647b1c-2b07-4f01-891b-1e7f5c05f040}" ma:sspId="8b3a55ab-828a-4ca3-ae10-a31ddfe80838" ma:termSetId="f5243b5f-ea8c-4a81-8068-722dc8f81170" ma:anchorId="263cfac9-7d64-4ea9-9d6e-a002079667d6" ma:open="false" ma:isKeyword="false">
      <xsd:complexType>
        <xsd:sequence>
          <xsd:element ref="pc:Terms" minOccurs="0" maxOccurs="1"/>
        </xsd:sequence>
      </xsd:complexType>
    </xsd:element>
    <xsd:element name="d36ce5fd89a0498c931600058f698edd" ma:index="21" nillable="true" ma:taxonomy="true" ma:internalName="d36ce5fd89a0498c931600058f698edd" ma:taxonomyFieldName="ClassificationCaveats" ma:displayName="Classification Caveats" ma:fieldId="{d36ce5fd-89a0-498c-9316-00058f698edd}" ma:taxonomyMulti="true" ma:sspId="8b3a55ab-828a-4ca3-ae10-a31ddfe80838" ma:termSetId="f5243b5f-ea8c-4a81-8068-722dc8f81170" ma:anchorId="6e8cfb41-066f-4973-8f96-090b64f38605" ma:open="false" ma:isKeyword="false">
      <xsd:complexType>
        <xsd:sequence>
          <xsd:element ref="pc:Terms" minOccurs="0" maxOccurs="1"/>
        </xsd:sequence>
      </xsd:complexType>
    </xsd:element>
    <xsd:element name="m01b93798cc844d69309c680cd0d4c78" ma:index="23" nillable="true" ma:taxonomy="true" ma:internalName="m01b93798cc844d69309c680cd0d4c78" ma:taxonomyFieldName="Releasability" ma:displayName="Releasability" ma:fieldId="{601b9379-8cc8-44d6-9309-c680cd0d4c78}" ma:taxonomyMulti="true" ma:sspId="8b3a55ab-828a-4ca3-ae10-a31ddfe80838" ma:termSetId="f5243b5f-ea8c-4a81-8068-722dc8f81170" ma:anchorId="cf4824b5-0a46-4502-a8d6-c53433bd6083" ma:open="false" ma:isKeyword="false">
      <xsd:complexType>
        <xsd:sequence>
          <xsd:element ref="pc:Terms" minOccurs="0" maxOccurs="1"/>
        </xsd:sequence>
      </xsd:complexType>
    </xsd:element>
    <xsd:element name="ParentListItemID" ma:index="28" nillable="true" ma:displayName="ParentListItemID" ma:hidden="true" ma:internalName="ParentListItemID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51c916-1085-43dd-a15a-9df820d0c51d" elementFormDefault="qualified">
    <xsd:import namespace="http://schemas.microsoft.com/office/2006/documentManagement/types"/>
    <xsd:import namespace="http://schemas.microsoft.com/office/infopath/2007/PartnerControls"/>
    <xsd:element name="TaxCatchAll" ma:index="4" nillable="true" ma:displayName="Taxonomy Catch All Column" ma:description="" ma:hidden="true" ma:list="{ca3265ea-af09-4fa1-9245-d400a4edbcab}" ma:internalName="TaxCatchAll" ma:showField="CatchAllData" ma:web="e951c916-1085-43dd-a15a-9df820d0c5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5" nillable="true" ma:displayName="Taxonomy Catch All Column1" ma:description="" ma:hidden="true" ma:list="{ca3265ea-af09-4fa1-9245-d400a4edbcab}" ma:internalName="TaxCatchAllLabel" ma:readOnly="true" ma:showField="CatchAllDataLabel" ma:web="e951c916-1085-43dd-a15a-9df820d0c5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26" nillable="true" ma:taxonomy="true" ma:internalName="TaxKeywordTaxHTField" ma:taxonomyFieldName="TaxKeyword" ma:displayName="Enterprise Keywords" ma:fieldId="{23f27201-bee3-471e-b2e7-b64fd8b7ca38}" ma:taxonomyMulti="true" ma:sspId="8b3a55ab-828a-4ca3-ae10-a31ddfe8083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7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12d0ab86dc94eb6847d9041eb4958cd xmlns="78dd7549-c751-4398-9d86-4bd76e98bdde">
      <Terms xmlns="http://schemas.microsoft.com/office/infopath/2007/PartnerControls">
        <TermInfo xmlns="http://schemas.microsoft.com/office/infopath/2007/PartnerControls">
          <TermName xmlns="http://schemas.microsoft.com/office/infopath/2007/PartnerControls">Briefing</TermName>
          <TermId xmlns="http://schemas.microsoft.com/office/infopath/2007/PartnerControls">5ea6467b-0dfd-48cb-b1e4-3eef9b75edf0</TermId>
        </TermInfo>
      </Terms>
    </l12d0ab86dc94eb6847d9041eb4958cd>
    <c7e0b9a411eb4935993085b2ac6ed092 xmlns="78dd7549-c751-4398-9d86-4bd76e98bdde">
      <Terms xmlns="http://schemas.microsoft.com/office/infopath/2007/PartnerControls">
        <TermInfo xmlns="http://schemas.microsoft.com/office/infopath/2007/PartnerControls">
          <TermName xmlns="http://schemas.microsoft.com/office/infopath/2007/PartnerControls">ECJ7 JTrEx</TermName>
          <TermId xmlns="http://schemas.microsoft.com/office/infopath/2007/PartnerControls">5025bef8-98f6-4d32-b7a9-4d4976e98f88</TermId>
        </TermInfo>
      </Terms>
    </c7e0b9a411eb4935993085b2ac6ed092>
    <h78b99f2477b4fc991aafbbe6a240b56 xmlns="78dd7549-c751-4398-9d86-4bd76e98bdde">
      <Terms xmlns="http://schemas.microsoft.com/office/infopath/2007/PartnerControls">
        <TermInfo xmlns="http://schemas.microsoft.com/office/infopath/2007/PartnerControls">
          <TermName xmlns="http://schemas.microsoft.com/office/infopath/2007/PartnerControls">Joint Exercise Planning</TermName>
          <TermId xmlns="http://schemas.microsoft.com/office/infopath/2007/PartnerControls">46541246-0e41-4c97-a974-470ef127182c</TermId>
        </TermInfo>
      </Terms>
    </h78b99f2477b4fc991aafbbe6a240b56>
    <bc647b1c2b074f01891b1e7f5c05f040 xmlns="78dd7549-c751-4398-9d86-4bd76e98bdde">
      <Terms xmlns="http://schemas.microsoft.com/office/infopath/2007/PartnerControls">
        <TermInfo xmlns="http://schemas.microsoft.com/office/infopath/2007/PartnerControls">
          <TermName xmlns="http://schemas.microsoft.com/office/infopath/2007/PartnerControls">(U) UNCLASSIFIED</TermName>
          <TermId xmlns="http://schemas.microsoft.com/office/infopath/2007/PartnerControls">5bb07b3e-8c60-445e-a899-5e74700b4ea8</TermId>
        </TermInfo>
      </Terms>
    </bc647b1c2b074f01891b1e7f5c05f040>
    <TaxCatchAll xmlns="e951c916-1085-43dd-a15a-9df820d0c51d">
      <Value>20</Value>
      <Value>203</Value>
      <Value>4</Value>
      <Value>498</Value>
      <Value>35</Value>
    </TaxCatchAll>
    <jc98fa1f6e9a48d7a3db3f037c3983b2 xmlns="78dd7549-c751-4398-9d86-4bd76e98bdde">
      <Terms xmlns="http://schemas.microsoft.com/office/infopath/2007/PartnerControls">
        <TermInfo xmlns="http://schemas.microsoft.com/office/infopath/2007/PartnerControls">
          <TermName xmlns="http://schemas.microsoft.com/office/infopath/2007/PartnerControls">DRAFT</TermName>
          <TermId xmlns="http://schemas.microsoft.com/office/infopath/2007/PartnerControls">fedde3ed-617f-4079-8a45-5c82c0191522</TermId>
        </TermInfo>
      </Terms>
    </jc98fa1f6e9a48d7a3db3f037c3983b2>
    <d36ce5fd89a0498c931600058f698edd xmlns="78dd7549-c751-4398-9d86-4bd76e98bdde">
      <Terms xmlns="http://schemas.microsoft.com/office/infopath/2007/PartnerControls"/>
    </d36ce5fd89a0498c931600058f698edd>
    <a42420700f7f44e88d601fa03eebc3c6 xmlns="78dd7549-c751-4398-9d86-4bd76e98bdde">
      <Terms xmlns="http://schemas.microsoft.com/office/infopath/2007/PartnerControls"/>
    </a42420700f7f44e88d601fa03eebc3c6>
    <KeyItem xmlns="78dd7549-c751-4398-9d86-4bd76e98bdde">false</KeyItem>
    <IconOverlay xmlns="http://schemas.microsoft.com/sharepoint/v4" xsi:nil="true"/>
    <g00eafd33ca64cd693b51c0b6af9d76b xmlns="78dd7549-c751-4398-9d86-4bd76e98bdde">
      <Terms xmlns="http://schemas.microsoft.com/office/infopath/2007/PartnerControls"/>
    </g00eafd33ca64cd693b51c0b6af9d76b>
    <TaxKeywordTaxHTField xmlns="e951c916-1085-43dd-a15a-9df820d0c51d">
      <Terms xmlns="http://schemas.microsoft.com/office/infopath/2007/PartnerControls"/>
    </TaxKeywordTaxHTField>
    <m01b93798cc844d69309c680cd0d4c78 xmlns="78dd7549-c751-4398-9d86-4bd76e98bdde">
      <Terms xmlns="http://schemas.microsoft.com/office/infopath/2007/PartnerControls"/>
    </m01b93798cc844d69309c680cd0d4c78>
    <ib8de3e17d5c4b3ca46ef5c70b09af89 xmlns="78dd7549-c751-4398-9d86-4bd76e98bdde">
      <Terms xmlns="http://schemas.microsoft.com/office/infopath/2007/PartnerControls"/>
    </ib8de3e17d5c4b3ca46ef5c70b09af89>
    <ParentListItemID xmlns="78dd7549-c751-4398-9d86-4bd76e98bdde" xsi:nil="true"/>
  </documentManagement>
</p:properties>
</file>

<file path=customXml/itemProps1.xml><?xml version="1.0" encoding="utf-8"?>
<ds:datastoreItem xmlns:ds="http://schemas.openxmlformats.org/officeDocument/2006/customXml" ds:itemID="{C1E4EF43-B61E-4AD6-B302-E2AC07F950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d7549-c751-4398-9d86-4bd76e98bdde"/>
    <ds:schemaRef ds:uri="e951c916-1085-43dd-a15a-9df820d0c51d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4F8DF6-20D7-40C4-8AC4-CFD3EB391333}">
  <ds:schemaRefs>
    <ds:schemaRef ds:uri="http://purl.org/dc/dcmitype/"/>
    <ds:schemaRef ds:uri="http://schemas.microsoft.com/sharepoint/v4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e951c916-1085-43dd-a15a-9df820d0c51d"/>
    <ds:schemaRef ds:uri="http://schemas.microsoft.com/office/infopath/2007/PartnerControls"/>
    <ds:schemaRef ds:uri="78dd7549-c751-4398-9d86-4bd76e98bdd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2017</TotalTime>
  <Words>1601</Words>
  <Application>Microsoft Office PowerPoint</Application>
  <PresentationFormat>On-screen Show (4:3)</PresentationFormat>
  <Paragraphs>446</Paragraphs>
  <Slides>24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ＭＳ Ｐゴシック</vt:lpstr>
      <vt:lpstr>Arial</vt:lpstr>
      <vt:lpstr>Calibri</vt:lpstr>
      <vt:lpstr>Impact</vt:lpstr>
      <vt:lpstr>Tahoma</vt:lpstr>
      <vt:lpstr>Times New Roman</vt:lpstr>
      <vt:lpstr>Wingdings</vt:lpstr>
      <vt:lpstr>2_EUCOM Master Powerpoint Unclassified Template Jun 13</vt:lpstr>
      <vt:lpstr>Worksheet</vt:lpstr>
      <vt:lpstr>Microsoft Excel Worksheet</vt:lpstr>
      <vt:lpstr>Juniper Falcon 2021 (JF21) Concept Development Conference (CDC)</vt:lpstr>
      <vt:lpstr>Agenda</vt:lpstr>
      <vt:lpstr>Agenda 20 May 2020</vt:lpstr>
      <vt:lpstr>Agenda 21 May 2020</vt:lpstr>
      <vt:lpstr>Agenda Time Permitting</vt:lpstr>
      <vt:lpstr>CDC Objectives</vt:lpstr>
      <vt:lpstr>CDC Objectives Cont.</vt:lpstr>
      <vt:lpstr>CDC Deliverables</vt:lpstr>
      <vt:lpstr>Funding</vt:lpstr>
      <vt:lpstr>Funding</vt:lpstr>
      <vt:lpstr>Road to Crisis</vt:lpstr>
      <vt:lpstr>PowerPoint Presentation</vt:lpstr>
      <vt:lpstr>PowerPoint Presentation</vt:lpstr>
      <vt:lpstr>Draft Combined Exercise Mission Statement</vt:lpstr>
      <vt:lpstr>Draft Combined Exercise Objectives</vt:lpstr>
      <vt:lpstr>JF21 EUCOM Focus Areas</vt:lpstr>
      <vt:lpstr>PowerPoint Presentation</vt:lpstr>
      <vt:lpstr>PowerPoint Presentation</vt:lpstr>
      <vt:lpstr>PowerPoint Presentation</vt:lpstr>
      <vt:lpstr>JELC Deconfliction</vt:lpstr>
      <vt:lpstr>PowerPoint Presentation</vt:lpstr>
      <vt:lpstr>PowerPoint Presentation</vt:lpstr>
      <vt:lpstr>PowerPoint Presentation</vt:lpstr>
      <vt:lpstr>Questions?</vt:lpstr>
    </vt:vector>
  </TitlesOfParts>
  <Company>USAFRICOM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(U) JTREX_Template_PPT</dc:title>
  <dc:creator>Cresson, Ruth A CTR (US)</dc:creator>
  <cp:keywords/>
  <cp:lastModifiedBy>Hooper, Thomas M CTR EUCOM ECJ7 (US)</cp:lastModifiedBy>
  <cp:revision>174</cp:revision>
  <cp:lastPrinted>2020-05-06T10:02:54Z</cp:lastPrinted>
  <dcterms:created xsi:type="dcterms:W3CDTF">2016-11-01T15:02:01Z</dcterms:created>
  <dcterms:modified xsi:type="dcterms:W3CDTF">2020-05-13T11:46:00Z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0x010100DCC5427C6BFE4816906CC31AB36C21ED006ADC75805B4D3B479A7E5460527A08A6</vt:lpwstr>
  </property>
  <property fmtid="{D5CDD505-2E9C-101B-9397-08002B2CF9AE}" pid="3" name="TaxKeyword">
    <vt:lpwstr/>
  </property>
  <property fmtid="{D5CDD505-2E9C-101B-9397-08002B2CF9AE}" pid="4" name="Type">
    <vt:lpwstr>20;#Briefing|5ea6467b-0dfd-48cb-b1e4-3eef9b75edf0</vt:lpwstr>
  </property>
  <property fmtid="{D5CDD505-2E9C-101B-9397-08002B2CF9AE}" pid="5" name="Classification">
    <vt:lpwstr>4;#(U) UNCLASSIFIED|5bb07b3e-8c60-445e-a899-5e74700b4ea8</vt:lpwstr>
  </property>
  <property fmtid="{D5CDD505-2E9C-101B-9397-08002B2CF9AE}" pid="6" name="Topics">
    <vt:lpwstr>203;#Joint Exercise Planning|46541246-0e41-4c97-a974-470ef127182c</vt:lpwstr>
  </property>
  <property fmtid="{D5CDD505-2E9C-101B-9397-08002B2CF9AE}" pid="7" name="Status">
    <vt:lpwstr>35;#DRAFT|fedde3ed-617f-4079-8a45-5c82c0191522</vt:lpwstr>
  </property>
  <property fmtid="{D5CDD505-2E9C-101B-9397-08002B2CF9AE}" pid="8" name="Organization">
    <vt:lpwstr>498;#ECJ7 JTrEx|5025bef8-98f6-4d32-b7a9-4d4976e98f88</vt:lpwstr>
  </property>
  <property fmtid="{D5CDD505-2E9C-101B-9397-08002B2CF9AE}" pid="9" name="WorkingGroups">
    <vt:lpwstr/>
  </property>
  <property fmtid="{D5CDD505-2E9C-101B-9397-08002B2CF9AE}" pid="10" name="ClassificationCaveats">
    <vt:lpwstr/>
  </property>
  <property fmtid="{D5CDD505-2E9C-101B-9397-08002B2CF9AE}" pid="11" name="AreaofSupport">
    <vt:lpwstr/>
  </property>
  <property fmtid="{D5CDD505-2E9C-101B-9397-08002B2CF9AE}" pid="12" name="JointCapabilityArea">
    <vt:lpwstr/>
  </property>
  <property fmtid="{D5CDD505-2E9C-101B-9397-08002B2CF9AE}" pid="13" name="Releasability">
    <vt:lpwstr/>
  </property>
</Properties>
</file>