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6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8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9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10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1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3"/>
    <p:sldMasterId id="2147483983" r:id="rId4"/>
    <p:sldMasterId id="2147484121" r:id="rId5"/>
    <p:sldMasterId id="2147484066" r:id="rId6"/>
    <p:sldMasterId id="2147483997" r:id="rId7"/>
    <p:sldMasterId id="2147484011" r:id="rId8"/>
    <p:sldMasterId id="2147484025" r:id="rId9"/>
    <p:sldMasterId id="2147484039" r:id="rId10"/>
    <p:sldMasterId id="2147483895" r:id="rId11"/>
    <p:sldMasterId id="2147483909" r:id="rId12"/>
    <p:sldMasterId id="2147484107" r:id="rId13"/>
    <p:sldMasterId id="2147484053" r:id="rId14"/>
  </p:sldMasterIdLst>
  <p:notesMasterIdLst>
    <p:notesMasterId r:id="rId19"/>
  </p:notesMasterIdLst>
  <p:handoutMasterIdLst>
    <p:handoutMasterId r:id="rId20"/>
  </p:handoutMasterIdLst>
  <p:sldIdLst>
    <p:sldId id="280" r:id="rId15"/>
    <p:sldId id="281" r:id="rId16"/>
    <p:sldId id="298" r:id="rId17"/>
    <p:sldId id="28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00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42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20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6.xml"/><Relationship Id="rId13" Type="http://schemas.openxmlformats.org/officeDocument/2006/relationships/slideMaster" Target="slideMasters/slideMaster11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5.xml"/><Relationship Id="rId12" Type="http://schemas.openxmlformats.org/officeDocument/2006/relationships/slideMaster" Target="slideMasters/slideMaster10.xml"/><Relationship Id="rId1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Master" Target="slideMasters/slideMaster9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8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4" Type="http://schemas.openxmlformats.org/officeDocument/2006/relationships/slideMaster" Target="slideMasters/slideMaster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r">
              <a:defRPr sz="1200"/>
            </a:lvl1pPr>
          </a:lstStyle>
          <a:p>
            <a:fld id="{51B54174-C188-4FCA-96C1-07CF0E42824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6433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r">
              <a:defRPr sz="1200"/>
            </a:lvl1pPr>
          </a:lstStyle>
          <a:p>
            <a:fld id="{7B31258A-55C4-425A-8914-D2361F3A9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r">
              <a:defRPr sz="1200"/>
            </a:lvl1pPr>
          </a:lstStyle>
          <a:p>
            <a:fld id="{EDE6D530-32B1-4DEE-8BAD-3C488C44EC5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78300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3" rIns="93164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7"/>
          </a:xfrm>
          <a:prstGeom prst="rect">
            <a:avLst/>
          </a:prstGeom>
        </p:spPr>
        <p:txBody>
          <a:bodyPr vert="horz" lIns="93164" tIns="46583" rIns="93164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6433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r">
              <a:defRPr sz="1200"/>
            </a:lvl1pPr>
          </a:lstStyle>
          <a:p>
            <a:fld id="{C900199C-63F8-4C9E-AFAF-ED5235A8E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8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33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2" y="0"/>
            <a:ext cx="3037840" cy="4648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64" tIns="46583" rIns="93164" bIns="46583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" y="8829967"/>
            <a:ext cx="3036218" cy="466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64" tIns="46583" rIns="93164" bIns="46583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" y="0"/>
            <a:ext cx="3036218" cy="4648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64" tIns="46583" rIns="93164" bIns="46583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66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741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428" tIns="45288" rIns="95428" bIns="452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5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82133" y="1041400"/>
            <a:ext cx="723053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SECRET </a:t>
            </a:r>
            <a:b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</a:br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9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70218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9725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3606185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80036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181357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39004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799472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151521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7039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790380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248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32382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411328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 bwMode="auto">
          <a:xfrm>
            <a:off x="77787" y="990600"/>
            <a:ext cx="8964477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4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BD3D-13C0-44DE-BA8C-B9ABBE1311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600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59268" y="1041400"/>
            <a:ext cx="920326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UNCLASS</a:t>
            </a:r>
          </a:p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7781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7977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492483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0381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969159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247374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7981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3378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448184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23255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87668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915644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33891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59268" y="1041400"/>
            <a:ext cx="9203267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UNCLASS</a:t>
            </a:r>
          </a:p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FOUO </a:t>
            </a:r>
          </a:p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849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360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92654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0308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196817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10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077702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93161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89191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40763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60546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68333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90525"/>
            <a:ext cx="1958975" cy="5857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390525"/>
            <a:ext cx="5727700" cy="5857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240427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651230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176868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59268" y="423332"/>
            <a:ext cx="92032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kern="0" dirty="0">
                <a:solidFill>
                  <a:srgbClr val="006600"/>
                </a:solidFill>
                <a:ea typeface="ＭＳ Ｐゴシック" charset="-128"/>
              </a:rPr>
              <a:t>UNCLASS</a:t>
            </a:r>
          </a:p>
          <a:p>
            <a:r>
              <a:rPr lang="en-US" sz="9600" b="1" i="1" kern="0" dirty="0">
                <a:solidFill>
                  <a:srgbClr val="006600"/>
                </a:solidFill>
                <a:ea typeface="ＭＳ Ｐゴシック" charset="-128"/>
              </a:rPr>
              <a:t>FOUO REL GBR</a:t>
            </a:r>
          </a:p>
          <a:p>
            <a:r>
              <a:rPr lang="en-US" sz="9600" b="1" i="1" kern="0" dirty="0">
                <a:solidFill>
                  <a:srgbClr val="006600"/>
                </a:solidFill>
                <a:ea typeface="ＭＳ Ｐゴシック" charset="-128"/>
              </a:rPr>
              <a:t>LAYOUTS</a:t>
            </a:r>
            <a:endParaRPr lang="en-US" sz="6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8336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81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82133" y="1041400"/>
            <a:ext cx="723053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REL ISR</a:t>
            </a:r>
            <a:b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</a:br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3371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561567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98114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801043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91011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954212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19597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59563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30953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38059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90525"/>
            <a:ext cx="1958975" cy="5857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390525"/>
            <a:ext cx="5727700" cy="5857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85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5412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049583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59268" y="1041400"/>
            <a:ext cx="920326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FGI NATO</a:t>
            </a:r>
          </a:p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9715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5659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636462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4476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4464576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953765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9180269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921077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9511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1933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646047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013187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90525"/>
            <a:ext cx="1958975" cy="5857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390525"/>
            <a:ext cx="5727700" cy="5857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486441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2599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01370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350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857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51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4513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8765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3446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5871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4242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4374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1563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 bwMode="auto">
          <a:xfrm>
            <a:off x="77787" y="990600"/>
            <a:ext cx="8964477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4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BD3D-13C0-44DE-BA8C-B9ABBE13119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167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82133" y="1041400"/>
            <a:ext cx="723053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SECRET// FRD </a:t>
            </a:r>
            <a:b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</a:br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447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62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804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3429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45049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55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2907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3322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79897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58696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9509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77862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14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84293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86373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 bwMode="auto">
          <a:xfrm>
            <a:off x="77787" y="990600"/>
            <a:ext cx="8964477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4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BD3D-13C0-44DE-BA8C-B9ABBE1311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889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82133" y="1041400"/>
            <a:ext cx="723053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REL GBR</a:t>
            </a:r>
            <a:b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</a:br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076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351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218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77492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23487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6716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3150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24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43868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57214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1758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6345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5359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47287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 bwMode="auto">
          <a:xfrm>
            <a:off x="77787" y="990600"/>
            <a:ext cx="8964477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4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BD3D-13C0-44DE-BA8C-B9ABBE13119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413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59268" y="1041400"/>
            <a:ext cx="920326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FVEY/NATO</a:t>
            </a:r>
          </a:p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849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918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024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157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90643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81590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5670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50861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93488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9612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20701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5354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45887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22984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 bwMode="auto">
          <a:xfrm>
            <a:off x="77787" y="990600"/>
            <a:ext cx="8964477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4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BD3D-13C0-44DE-BA8C-B9ABBE1311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80968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59268" y="1041400"/>
            <a:ext cx="920326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FVEY</a:t>
            </a:r>
          </a:p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38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180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154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99805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98277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3635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24769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941797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17283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190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63848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452599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67708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14991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 bwMode="auto">
          <a:xfrm>
            <a:off x="77787" y="990600"/>
            <a:ext cx="8964477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4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BD3D-13C0-44DE-BA8C-B9ABBE13119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2398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59268" y="1041400"/>
            <a:ext cx="920326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NATO</a:t>
            </a:r>
          </a:p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7027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085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846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082538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414354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295400"/>
            <a:ext cx="38433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295400"/>
            <a:ext cx="38433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403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493545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938194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94123" y="0"/>
            <a:ext cx="4473178" cy="4250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[Insert Title]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893" y="475640"/>
            <a:ext cx="4470808" cy="2585611"/>
          </a:xfrm>
          <a:ln w="3175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[Subtopic #1]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cxnSp>
        <p:nvCxnSpPr>
          <p:cNvPr id="5" name="Straight Connector 4"/>
          <p:cNvCxnSpPr>
            <a:endCxn id="3" idx="2"/>
          </p:cNvCxnSpPr>
          <p:nvPr userDrawn="1"/>
        </p:nvCxnSpPr>
        <p:spPr bwMode="auto">
          <a:xfrm flipV="1">
            <a:off x="4330712" y="425054"/>
            <a:ext cx="0" cy="5866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 flipH="1">
            <a:off x="6980" y="3235187"/>
            <a:ext cx="914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340364" y="475639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#2]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980" y="3262717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#3]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331897" y="3276435"/>
            <a:ext cx="4470808" cy="2585611"/>
          </a:xfrm>
          <a:ln w="3175">
            <a:noFill/>
          </a:ln>
        </p:spPr>
        <p:txBody>
          <a:bodyPr/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1500" dirty="0"/>
              <a:t>[Subtopic #4]</a:t>
            </a:r>
          </a:p>
          <a:p>
            <a:r>
              <a:rPr lang="en-US" sz="1200" dirty="0"/>
              <a:t>Insert bullet points and/or other data (charts, maps,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970695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352127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21326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149081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45801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" y="390525"/>
            <a:ext cx="9143999" cy="56673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2pPr>
            <a:lvl3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3pPr>
            <a:lvl4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4pPr>
            <a:lvl5pPr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  <a:ea typeface="ＭＳ Ｐゴシック" charset="-128"/>
              </a:defRPr>
            </a:lvl5pPr>
            <a:lvl6pPr marL="4572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6pPr>
            <a:lvl7pPr marL="9144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7pPr>
            <a:lvl8pPr marL="13716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8pPr>
            <a:lvl9pPr marL="1828800" algn="ctr" rtl="0" eaLnBrk="1" fontAlgn="base" hangingPunct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0066"/>
                </a:solidFill>
                <a:latin typeface="Tahoma" charset="0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kern="0" dirty="0"/>
              <a:t>FACER – Slide </a:t>
            </a:r>
            <a:r>
              <a:rPr lang="en-US" kern="0" dirty="0" err="1"/>
              <a:t>Titile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2" y="1335493"/>
            <a:ext cx="7839075" cy="48107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916737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 bwMode="auto">
          <a:xfrm>
            <a:off x="77787" y="990600"/>
            <a:ext cx="8964477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4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BD3D-13C0-44DE-BA8C-B9ABBE13119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4592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ECTION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59268" y="1041400"/>
            <a:ext cx="920326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NOFORN</a:t>
            </a:r>
          </a:p>
          <a:p>
            <a:r>
              <a:rPr kumimoji="0" lang="en-US" sz="115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j-cs"/>
              </a:rPr>
              <a:t>LAYOUTS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9327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59038" y="1409744"/>
            <a:ext cx="5106987" cy="576262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5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731054" y="2145863"/>
            <a:ext cx="5148263" cy="168433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6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5.xml"/><Relationship Id="rId13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44.xml"/><Relationship Id="rId12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43.xml"/><Relationship Id="rId11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6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8.xml"/><Relationship Id="rId13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3.xml"/><Relationship Id="rId7" Type="http://schemas.openxmlformats.org/officeDocument/2006/relationships/slideLayout" Target="../slideLayouts/slideLayout157.xml"/><Relationship Id="rId12" Type="http://schemas.openxmlformats.org/officeDocument/2006/relationships/slideLayout" Target="../slideLayouts/slideLayout162.xml"/><Relationship Id="rId2" Type="http://schemas.openxmlformats.org/officeDocument/2006/relationships/slideLayout" Target="../slideLayouts/slideLayout152.xml"/><Relationship Id="rId1" Type="http://schemas.openxmlformats.org/officeDocument/2006/relationships/slideLayout" Target="../slideLayouts/slideLayout151.xml"/><Relationship Id="rId6" Type="http://schemas.openxmlformats.org/officeDocument/2006/relationships/slideLayout" Target="../slideLayouts/slideLayout156.xml"/><Relationship Id="rId11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5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4.xml"/><Relationship Id="rId9" Type="http://schemas.openxmlformats.org/officeDocument/2006/relationships/slideLayout" Target="../slideLayouts/slideLayout159.xml"/><Relationship Id="rId14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slideLayout" Target="../slideLayouts/slideLayout96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slideLayout" Target="../slideLayouts/slideLayout9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slideLayout" Target="../slideLayouts/slideLayout11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5824" y="5879592"/>
            <a:ext cx="2996783" cy="1270675"/>
            <a:chOff x="152400" y="5867400"/>
            <a:chExt cx="2996783" cy="127067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1020642" y="6276301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8" name="Picture 6" descr="EUCOM%20LOGO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52400" y="5867400"/>
              <a:ext cx="868242" cy="83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6391" y="12700"/>
            <a:ext cx="885820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193093" y="6299486"/>
            <a:ext cx="885820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102139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3923" r:id="rId2"/>
    <p:sldLayoutId id="2147483778" r:id="rId3"/>
    <p:sldLayoutId id="2147483780" r:id="rId4"/>
    <p:sldLayoutId id="2147483779" r:id="rId5"/>
    <p:sldLayoutId id="2147483782" r:id="rId6"/>
    <p:sldLayoutId id="2147483783" r:id="rId7"/>
    <p:sldLayoutId id="2147484106" r:id="rId8"/>
    <p:sldLayoutId id="2147483785" r:id="rId9"/>
    <p:sldLayoutId id="2147483786" r:id="rId10"/>
    <p:sldLayoutId id="2147483787" r:id="rId11"/>
    <p:sldLayoutId id="2147483788" r:id="rId12"/>
    <p:sldLayoutId id="2147483931" r:id="rId13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86" y="12700"/>
            <a:ext cx="2482411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006600"/>
                </a:solidFill>
              </a:rPr>
              <a:t>UNCLASSIFIED//FOUO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51366" y="6299486"/>
            <a:ext cx="2482411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006600"/>
                </a:solidFill>
              </a:rPr>
              <a:t>UNCLASSIFIED//FOUO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77163" y="5829972"/>
            <a:ext cx="2935444" cy="1320295"/>
            <a:chOff x="177163" y="5829972"/>
            <a:chExt cx="2935444" cy="132029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984066" y="6288493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163" y="5829972"/>
              <a:ext cx="950598" cy="950598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343519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3928" r:id="rId2"/>
    <p:sldLayoutId id="2147483911" r:id="rId3"/>
    <p:sldLayoutId id="2147483912" r:id="rId4"/>
    <p:sldLayoutId id="2147483914" r:id="rId5"/>
    <p:sldLayoutId id="2147483915" r:id="rId6"/>
    <p:sldLayoutId id="2147484098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36" r:id="rId13"/>
    <p:sldLayoutId id="2147484136" r:id="rId14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961" y="12700"/>
            <a:ext cx="4163961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006600"/>
                </a:solidFill>
              </a:rPr>
              <a:t>UNCLASSIFIED//FOUO//REL USA, GBR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08902" y="6299486"/>
            <a:ext cx="4224875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006600"/>
                </a:solidFill>
              </a:rPr>
              <a:t>UNCLASSIFIED//FOUO //REL USA, GBR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77163" y="5829972"/>
            <a:ext cx="2935444" cy="1320295"/>
            <a:chOff x="177163" y="5829972"/>
            <a:chExt cx="2935444" cy="132029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984066" y="6288493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163" y="5829972"/>
              <a:ext cx="950598" cy="950598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CAO: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362323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  <p:sldLayoutId id="2147484120" r:id="rId13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26287" y="12700"/>
            <a:ext cx="2908810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006600"/>
                </a:solidFill>
              </a:rPr>
              <a:t>UNCLASSIFIED//FGI</a:t>
            </a:r>
            <a:r>
              <a:rPr lang="en-US" sz="1600" b="1" baseline="0" dirty="0">
                <a:solidFill>
                  <a:srgbClr val="006600"/>
                </a:solidFill>
              </a:rPr>
              <a:t> NATO</a:t>
            </a:r>
            <a:endParaRPr lang="en-US" sz="1600" b="1" dirty="0">
              <a:solidFill>
                <a:srgbClr val="0066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24967" y="6299486"/>
            <a:ext cx="2908810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006600"/>
                </a:solidFill>
              </a:rPr>
              <a:t>UNCLASSIFIED//FGI NATO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77163" y="5829972"/>
            <a:ext cx="2935444" cy="1320295"/>
            <a:chOff x="177163" y="5829972"/>
            <a:chExt cx="2935444" cy="132029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984066" y="6288493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163" y="5829972"/>
              <a:ext cx="950598" cy="950598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105783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  <p:sldLayoutId id="2147484065" r:id="rId13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5824" y="5879592"/>
            <a:ext cx="2996783" cy="1270675"/>
            <a:chOff x="152400" y="5867400"/>
            <a:chExt cx="2996783" cy="127067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1020642" y="6276301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8" name="Picture 6" descr="EUCOM%20LOGO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2400" y="5867400"/>
              <a:ext cx="868242" cy="83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6266" y="-12186"/>
            <a:ext cx="2503249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 USA, ISR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28931" y="6299486"/>
            <a:ext cx="2503250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 USA, ISR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151460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4105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5824" y="5879592"/>
            <a:ext cx="2996783" cy="1270675"/>
            <a:chOff x="152400" y="5867400"/>
            <a:chExt cx="2996783" cy="127067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1020642" y="6276301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8" name="Picture 6" descr="EUCOM%20LOGO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2400" y="5867400"/>
              <a:ext cx="868242" cy="83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2" y="12700"/>
            <a:ext cx="1546257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SECRET//FRD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532656" y="6299486"/>
            <a:ext cx="1546257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SECRET//FRD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40254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  <p:sldLayoutId id="2147484134" r:id="rId13"/>
    <p:sldLayoutId id="2147484135" r:id="rId14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5824" y="5879592"/>
            <a:ext cx="2996783" cy="1270675"/>
            <a:chOff x="152400" y="5867400"/>
            <a:chExt cx="2996783" cy="127067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1020642" y="6276301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8" name="Picture 6" descr="EUCOM%20LOGO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2400" y="5867400"/>
              <a:ext cx="868242" cy="83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11119" y="-12186"/>
            <a:ext cx="2567369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 USA, GBR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64810" y="6299486"/>
            <a:ext cx="2567371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 USA, GBR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177819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104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5824" y="5879592"/>
            <a:ext cx="2996783" cy="1270675"/>
            <a:chOff x="152400" y="5867400"/>
            <a:chExt cx="2996783" cy="127067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1020642" y="6276301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8" name="Picture 6" descr="EUCOM%20LOGO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2400" y="5867400"/>
              <a:ext cx="868242" cy="83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26224" y="4702"/>
            <a:ext cx="335444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</a:t>
            </a:r>
            <a:r>
              <a:rPr lang="en-US" sz="1600" b="1" baseline="0" dirty="0">
                <a:solidFill>
                  <a:srgbClr val="FF0000"/>
                </a:solidFill>
              </a:rPr>
              <a:t> USA, FVEY, NATO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777737" y="6299486"/>
            <a:ext cx="335444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</a:t>
            </a:r>
            <a:r>
              <a:rPr lang="en-US" sz="1600" b="1" baseline="0" dirty="0">
                <a:solidFill>
                  <a:srgbClr val="FF0000"/>
                </a:solidFill>
              </a:rPr>
              <a:t> USA, FVEY, NATO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229050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103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5824" y="5879592"/>
            <a:ext cx="2996783" cy="1270675"/>
            <a:chOff x="152400" y="5867400"/>
            <a:chExt cx="2996783" cy="127067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1020642" y="6276301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8" name="Picture 6" descr="EUCOM%20LOGO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2400" y="5867400"/>
              <a:ext cx="868242" cy="83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19051" y="4702"/>
            <a:ext cx="2645917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 USA, FVEY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486264" y="6299486"/>
            <a:ext cx="2645917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 USA, FVEY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42147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102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5824" y="5879592"/>
            <a:ext cx="2996783" cy="1270675"/>
            <a:chOff x="152400" y="5867400"/>
            <a:chExt cx="2996783" cy="127067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1020642" y="6276301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8" name="Picture 6" descr="EUCOM%20LOGO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2400" y="5867400"/>
              <a:ext cx="868242" cy="83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17346" y="-8824"/>
            <a:ext cx="270843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 USA, NATO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423747" y="6299486"/>
            <a:ext cx="270843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SECRET//REL USA, NATO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56781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101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5824" y="5879592"/>
            <a:ext cx="2996783" cy="1270675"/>
            <a:chOff x="152400" y="5867400"/>
            <a:chExt cx="2996783" cy="127067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1020642" y="6276301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8" name="Picture 6" descr="EUCOM%20LOGO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2400" y="5867400"/>
              <a:ext cx="868242" cy="839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12731" y="0"/>
            <a:ext cx="2025555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SECRET//NOFORN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06626" y="6299486"/>
            <a:ext cx="2025555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FF0000"/>
                </a:solidFill>
              </a:rPr>
              <a:t>SECRET//NOFORN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240779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100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 bwMode="auto">
          <a:xfrm>
            <a:off x="0" y="6299486"/>
            <a:ext cx="9144000" cy="0"/>
          </a:xfrm>
          <a:prstGeom prst="line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" dist="25400" dir="5400000" algn="ctr" rotWithShape="0">
              <a:schemeClr val="bg1">
                <a:lumMod val="50000"/>
              </a:schemeClr>
            </a:outerShdw>
          </a:effectLst>
        </p:spPr>
      </p:cxn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9263" y="390525"/>
            <a:ext cx="5964237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45720" tIns="44450" rIns="4572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2" y="1335493"/>
            <a:ext cx="7839075" cy="4820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20771" y="12700"/>
            <a:ext cx="172098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006600"/>
                </a:solidFill>
              </a:rPr>
              <a:t>UNCLASSIFIED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57929" y="6299486"/>
            <a:ext cx="172098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66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pPr algn="r" defTabSz="1033463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rgbClr val="006600"/>
                </a:solidFill>
              </a:rPr>
              <a:t>UNCLASSIFIED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77163" y="5829972"/>
            <a:ext cx="2935444" cy="1320295"/>
            <a:chOff x="177163" y="5829972"/>
            <a:chExt cx="2935444" cy="132029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984066" y="6288493"/>
              <a:ext cx="212854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Aft>
                  <a:spcPct val="0"/>
                </a:spcAft>
              </a:pPr>
              <a:r>
                <a:rPr lang="en-US" sz="1400" i="1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United States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Impact" pitchFamily="34" charset="0"/>
                  <a:ea typeface="ＭＳ Ｐゴシック" charset="-128"/>
                </a:rPr>
                <a:t>European Command</a:t>
              </a:r>
            </a:p>
            <a:p>
              <a:pPr eaLnBrk="0" fontAlgn="base" hangingPunct="0"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Impact" pitchFamily="34" charset="0"/>
                <a:ea typeface="ＭＳ Ｐゴシック" charset="-128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163" y="5829972"/>
              <a:ext cx="950598" cy="950598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8490857" y="6548846"/>
            <a:ext cx="42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136C0AF-372E-420C-A43A-E2141010817C}" type="slidenum">
              <a:rPr lang="en-US" sz="1200" smtClean="0">
                <a:solidFill>
                  <a:srgbClr val="000000"/>
                </a:solidFill>
              </a:rPr>
              <a:pPr algn="ctr"/>
              <a:t>‹#›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6102250" y="6479076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CAO: 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POC:  </a:t>
            </a:r>
          </a:p>
        </p:txBody>
      </p:sp>
    </p:spTree>
    <p:extLst>
      <p:ext uri="{BB962C8B-B14F-4D97-AF65-F5344CB8AC3E}">
        <p14:creationId xmlns:p14="http://schemas.microsoft.com/office/powerpoint/2010/main" val="287656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3927" r:id="rId2"/>
    <p:sldLayoutId id="2147483897" r:id="rId3"/>
    <p:sldLayoutId id="2147483898" r:id="rId4"/>
    <p:sldLayoutId id="2147483900" r:id="rId5"/>
    <p:sldLayoutId id="2147483901" r:id="rId6"/>
    <p:sldLayoutId id="2147483902" r:id="rId7"/>
    <p:sldLayoutId id="2147484099" r:id="rId8"/>
    <p:sldLayoutId id="2147483904" r:id="rId9"/>
    <p:sldLayoutId id="2147483905" r:id="rId10"/>
    <p:sldLayoutId id="2147483906" r:id="rId11"/>
    <p:sldLayoutId id="2147483935" r:id="rId12"/>
  </p:sldLayoutIdLst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  <a:ea typeface="ＭＳ Ｐゴシック" charset="-128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SzPct val="85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7388" indent="-342900" algn="l" rtl="0" eaLnBrk="1" fontAlgn="base" hangingPunct="1">
        <a:spcBef>
          <a:spcPct val="30000"/>
        </a:spcBef>
        <a:spcAft>
          <a:spcPct val="0"/>
        </a:spcAft>
        <a:buClr>
          <a:srgbClr val="000066"/>
        </a:buClr>
        <a:buSzPct val="85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031875" indent="-342900" algn="l" rtl="0" eaLnBrk="1" fontAlgn="base" hangingPunct="1">
        <a:spcBef>
          <a:spcPct val="30000"/>
        </a:spcBef>
        <a:spcAft>
          <a:spcPct val="0"/>
        </a:spcAft>
        <a:buClr>
          <a:srgbClr val="006600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9538" indent="-342900" algn="l" rtl="0" eaLnBrk="1" fontAlgn="base" hangingPunct="1">
        <a:spcBef>
          <a:spcPct val="30000"/>
        </a:spcBef>
        <a:spcAft>
          <a:spcPct val="0"/>
        </a:spcAft>
        <a:buClr>
          <a:srgbClr val="996633"/>
        </a:buClr>
        <a:buSzPct val="100000"/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4pPr>
      <a:lvl5pPr marL="17240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1812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384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956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552825" indent="-3429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100000"/>
        <a:buFont typeface="Wingdings" charset="2"/>
        <a:buChar char="Ø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-3060000">
            <a:off x="2285414" y="1800659"/>
            <a:ext cx="48311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>
                <a:solidFill>
                  <a:schemeClr val="accent3">
                    <a:lumMod val="85000"/>
                  </a:schemeClr>
                </a:solidFill>
              </a:rPr>
              <a:t>DRAFT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Juniper Falcon 2021 (</a:t>
            </a:r>
            <a:r>
              <a:rPr lang="en-US" dirty="0" err="1"/>
              <a:t>JF21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Scalable Options </a:t>
            </a:r>
            <a:endParaRPr lang="en-US" sz="2400" dirty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Tom Hooper</a:t>
            </a:r>
          </a:p>
          <a:p>
            <a:r>
              <a:rPr lang="en-US"/>
              <a:t>15 </a:t>
            </a:r>
            <a:r>
              <a:rPr lang="en-US" dirty="0"/>
              <a:t>April 2020</a:t>
            </a: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254597" y="4645189"/>
            <a:ext cx="599389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ＭＳ Ｐゴシック" charset="-128"/>
              </a:rPr>
              <a:t>Requested Decision/Actions: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 charset="-128"/>
              </a:rPr>
              <a:t>CCDR Guidance on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ＭＳ Ｐゴシック" charset="-128"/>
              </a:rPr>
              <a:t>xxxxxxx</a:t>
            </a:r>
            <a:endParaRPr lang="en-US" sz="1600" dirty="0">
              <a:solidFill>
                <a:srgbClr val="000000"/>
              </a:solidFill>
              <a:latin typeface="Arial"/>
              <a:ea typeface="ＭＳ Ｐゴシック" charset="-128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66"/>
                </a:solidFill>
                <a:ea typeface="ＭＳ Ｐゴシック" charset="-128"/>
              </a:rPr>
              <a:t>Decision on CCDR </a:t>
            </a:r>
            <a:r>
              <a:rPr lang="en-US" sz="1600" dirty="0" err="1">
                <a:solidFill>
                  <a:srgbClr val="000066"/>
                </a:solidFill>
                <a:ea typeface="ＭＳ Ｐゴシック" charset="-128"/>
              </a:rPr>
              <a:t>xxxxxxxx</a:t>
            </a:r>
            <a:endParaRPr lang="en-US" sz="1600" dirty="0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175" y="2275065"/>
            <a:ext cx="1775288" cy="17586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537" y="5512189"/>
            <a:ext cx="4450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 charset="-128"/>
              </a:rPr>
              <a:t>Overall Classification is </a:t>
            </a:r>
            <a:r>
              <a:rPr lang="en-US" sz="1600" b="1" dirty="0">
                <a:solidFill>
                  <a:srgbClr val="009644"/>
                </a:solidFill>
                <a:latin typeface="Arial"/>
                <a:ea typeface="ＭＳ Ｐゴシック" charset="-128"/>
              </a:rPr>
              <a:t>Unclassified / / </a:t>
            </a:r>
            <a:r>
              <a:rPr lang="en-US" sz="1600" b="1" dirty="0" err="1">
                <a:solidFill>
                  <a:srgbClr val="009644"/>
                </a:solidFill>
                <a:latin typeface="Arial"/>
                <a:ea typeface="ＭＳ Ｐゴシック" charset="-128"/>
              </a:rPr>
              <a:t>FOUO</a:t>
            </a:r>
            <a:endParaRPr lang="en-US" sz="1600" b="1" dirty="0">
              <a:solidFill>
                <a:srgbClr val="009644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727862" y="6022395"/>
            <a:ext cx="43370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/>
              <a:t>Classified by: Thomas M. Hooper, HQ </a:t>
            </a:r>
            <a:r>
              <a:rPr lang="en-US" altLang="en-US" sz="700" dirty="0" err="1"/>
              <a:t>USEUCOM</a:t>
            </a:r>
            <a:r>
              <a:rPr lang="en-US" altLang="en-US" sz="700" dirty="0"/>
              <a:t> ECJ7-</a:t>
            </a:r>
            <a:r>
              <a:rPr lang="en-US" altLang="en-US" sz="700" dirty="0" err="1"/>
              <a:t>JTrEx</a:t>
            </a:r>
            <a:endParaRPr lang="en-US" altLang="en-US" sz="700" dirty="0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360227" y="6477114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800" dirty="0"/>
              <a:t>15 April 2020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800" dirty="0"/>
              <a:t>Tom Hooper, ECJ7 JTREX, 430-4247</a:t>
            </a:r>
          </a:p>
        </p:txBody>
      </p:sp>
    </p:spTree>
    <p:extLst>
      <p:ext uri="{BB962C8B-B14F-4D97-AF65-F5344CB8AC3E}">
        <p14:creationId xmlns:p14="http://schemas.microsoft.com/office/powerpoint/2010/main" val="28273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 rot="18540000">
            <a:off x="2285414" y="1800659"/>
            <a:ext cx="48311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>
                <a:solidFill>
                  <a:schemeClr val="accent3">
                    <a:lumMod val="85000"/>
                  </a:schemeClr>
                </a:solidFill>
              </a:rPr>
              <a:t>DRAFT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96533" y="151121"/>
            <a:ext cx="5964238" cy="566737"/>
          </a:xfrm>
          <a:noFill/>
        </p:spPr>
        <p:txBody>
          <a:bodyPr wrap="square" lIns="90488" rIns="90488"/>
          <a:lstStyle/>
          <a:p>
            <a:r>
              <a:rPr lang="en-US" dirty="0"/>
              <a:t>Executive Overview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495804" y="1056987"/>
            <a:ext cx="0" cy="510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9" y="3546225"/>
            <a:ext cx="91344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60225" y="845012"/>
            <a:ext cx="4191000" cy="173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2" tIns="45595" rIns="91192" bIns="4559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190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u="sng" dirty="0">
                <a:solidFill>
                  <a:srgbClr val="000000"/>
                </a:solidFill>
                <a:ea typeface="ＭＳ Ｐゴシック" charset="-128"/>
              </a:rPr>
              <a:t>Nature of Brief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00" b="1" dirty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 Information </a:t>
            </a:r>
            <a:r>
              <a:rPr lang="en-US" altLang="en-US" sz="1400" b="1" dirty="0">
                <a:solidFill>
                  <a:srgbClr val="FFFFFF">
                    <a:lumMod val="65000"/>
                  </a:srgbClr>
                </a:solidFill>
                <a:ea typeface="ＭＳ Ｐゴシック" charset="-128"/>
              </a:rPr>
              <a:t>/ Decision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>
                <a:solidFill>
                  <a:srgbClr val="A6A6A6"/>
                </a:solidFill>
                <a:ea typeface="ＭＳ Ｐゴシック" charset="-128"/>
              </a:rPr>
              <a:t> Decision </a:t>
            </a:r>
            <a:r>
              <a:rPr lang="en-US" altLang="en-US" sz="1400" b="1" dirty="0">
                <a:solidFill>
                  <a:srgbClr val="FFFFFF">
                    <a:lumMod val="65000"/>
                  </a:srgbClr>
                </a:solidFill>
                <a:ea typeface="ＭＳ Ｐゴシック" charset="-128"/>
              </a:rPr>
              <a:t>Level  (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  <a:ea typeface="ＭＳ Ｐゴシック" charset="-128"/>
              </a:rPr>
              <a:t>4/3/</a:t>
            </a:r>
            <a:r>
              <a:rPr lang="en-US" altLang="en-US" sz="1400" b="1" dirty="0">
                <a:solidFill>
                  <a:srgbClr val="002060"/>
                </a:solidFill>
                <a:ea typeface="ＭＳ Ｐゴシック" charset="-128"/>
              </a:rPr>
              <a:t>2</a:t>
            </a:r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  <a:ea typeface="ＭＳ Ｐゴシック" charset="-128"/>
              </a:rPr>
              <a:t>/1</a:t>
            </a:r>
            <a:r>
              <a:rPr lang="en-US" altLang="en-US" sz="1400" b="1" dirty="0">
                <a:solidFill>
                  <a:srgbClr val="FFFFFF">
                    <a:lumMod val="65000"/>
                  </a:srgbClr>
                </a:solidFill>
                <a:ea typeface="ＭＳ Ｐゴシック" charset="-128"/>
              </a:rPr>
              <a:t> </a:t>
            </a: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Star</a:t>
            </a:r>
            <a:r>
              <a:rPr lang="en-US" altLang="en-US" sz="1400" b="1" dirty="0">
                <a:solidFill>
                  <a:srgbClr val="A6A6A6"/>
                </a:solidFill>
                <a:ea typeface="ＭＳ Ｐゴシック" charset="-128"/>
              </a:rPr>
              <a:t>)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>
                <a:solidFill>
                  <a:srgbClr val="FFFFFF">
                    <a:lumMod val="65000"/>
                  </a:srgbClr>
                </a:solidFill>
                <a:ea typeface="ＭＳ Ｐゴシック" charset="-128"/>
              </a:rPr>
              <a:t> Source Documents:</a:t>
            </a:r>
          </a:p>
          <a:p>
            <a:pPr algn="just" defTabSz="91190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solidFill>
                  <a:srgbClr val="FFFFFF">
                    <a:lumMod val="65000"/>
                  </a:srgbClr>
                </a:solidFill>
                <a:ea typeface="ＭＳ Ｐゴシック" charset="-128"/>
              </a:rPr>
              <a:t> </a:t>
            </a: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Next Update: TBD</a:t>
            </a:r>
          </a:p>
          <a:p>
            <a:pPr algn="just" defTabSz="91190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en-US" sz="1400" b="1" dirty="0">
                <a:solidFill>
                  <a:srgbClr val="A6A6A6"/>
                </a:solidFill>
                <a:ea typeface="ＭＳ Ｐゴシック" charset="-128"/>
              </a:rPr>
              <a:t>Results Brief Back:  TBD</a:t>
            </a:r>
            <a:endParaRPr lang="en-US" altLang="en-US" sz="1400" dirty="0">
              <a:solidFill>
                <a:srgbClr val="A6A6A6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600" dirty="0">
              <a:solidFill>
                <a:srgbClr val="A6A6A6"/>
              </a:solidFill>
              <a:ea typeface="ＭＳ Ｐゴシック" charset="-128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60225" y="3579809"/>
            <a:ext cx="4191000" cy="187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2" tIns="45595" rIns="91192" bIns="4559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190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u="sng" dirty="0">
                <a:solidFill>
                  <a:srgbClr val="000000"/>
                </a:solidFill>
                <a:ea typeface="ＭＳ Ｐゴシック" charset="-128"/>
              </a:rPr>
              <a:t>Background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700" b="1" u="sng" dirty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  JF21 scalable options as a result of the COVID-19 pandemic</a:t>
            </a: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400" b="1" dirty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JF21 (as currently planned) includes a 5-day (JTF-I (-), CCM, CCC) CPX and a 1-day (GO/FO) Wargame/TTX </a:t>
            </a:r>
            <a:endParaRPr lang="en-US" altLang="en-US" sz="1400" b="1" dirty="0">
              <a:solidFill>
                <a:srgbClr val="000082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900" b="1" u="sng" dirty="0">
              <a:solidFill>
                <a:srgbClr val="000082"/>
              </a:solidFill>
              <a:ea typeface="ＭＳ Ｐゴシック" charset="-128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574607" y="3579809"/>
            <a:ext cx="4559908" cy="172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92" tIns="45595" rIns="91192" bIns="4559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190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1" u="sng" dirty="0">
                <a:solidFill>
                  <a:srgbClr val="000000"/>
                </a:solidFill>
                <a:ea typeface="ＭＳ Ｐゴシック" charset="-128"/>
              </a:rPr>
              <a:t>Outcomes</a:t>
            </a:r>
          </a:p>
          <a:p>
            <a:pPr algn="ctr" defTabSz="91190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1" u="sng" dirty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1" u="sng" dirty="0">
                <a:solidFill>
                  <a:srgbClr val="000000"/>
                </a:solidFill>
                <a:ea typeface="ＭＳ Ｐゴシック" charset="-128"/>
              </a:rPr>
              <a:t>Guidance</a:t>
            </a:r>
            <a:endParaRPr lang="en-US" altLang="en-US" sz="1400" b="1" dirty="0">
              <a:solidFill>
                <a:srgbClr val="000000"/>
              </a:solidFill>
              <a:ea typeface="ＭＳ Ｐゴシック" charset="-128"/>
            </a:endParaRPr>
          </a:p>
          <a:p>
            <a:pPr marL="285750" indent="-285750" defTabSz="91190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 Information only, as needed</a:t>
            </a:r>
          </a:p>
          <a:p>
            <a:pPr marL="285750" indent="-285750" defTabSz="91190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400" b="1" dirty="0">
              <a:solidFill>
                <a:srgbClr val="000082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1" u="sng" dirty="0">
                <a:solidFill>
                  <a:srgbClr val="000000"/>
                </a:solidFill>
                <a:ea typeface="ＭＳ Ｐゴシック" charset="-128"/>
              </a:rPr>
              <a:t>Decision</a:t>
            </a:r>
          </a:p>
          <a:p>
            <a:pPr marL="285750" indent="-285750" defTabSz="91190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NA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4574607" y="775340"/>
            <a:ext cx="4559908" cy="861522"/>
          </a:xfrm>
          <a:prstGeom prst="rect">
            <a:avLst/>
          </a:prstGeom>
          <a:noFill/>
          <a:ln>
            <a:noFill/>
          </a:ln>
        </p:spPr>
        <p:txBody>
          <a:bodyPr wrap="square" lIns="91192" tIns="45595" rIns="91192" bIns="4559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190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1" u="sng" dirty="0">
                <a:solidFill>
                  <a:srgbClr val="000000"/>
                </a:solidFill>
                <a:ea typeface="ＭＳ Ｐゴシック" charset="-128"/>
              </a:rPr>
              <a:t>Agenda</a:t>
            </a:r>
          </a:p>
          <a:p>
            <a:pPr algn="ctr" defTabSz="91190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1" dirty="0">
              <a:solidFill>
                <a:srgbClr val="000000"/>
              </a:solidFill>
              <a:ea typeface="ＭＳ Ｐゴシック" charset="-128"/>
            </a:endParaRPr>
          </a:p>
          <a:p>
            <a:pPr defTabSz="91190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Juniper Falcon 2021 (</a:t>
            </a:r>
            <a:r>
              <a:rPr lang="en-US" altLang="en-US" sz="1400" b="1" dirty="0" err="1">
                <a:solidFill>
                  <a:srgbClr val="000000"/>
                </a:solidFill>
                <a:ea typeface="ＭＳ Ｐゴシック" charset="-128"/>
              </a:rPr>
              <a:t>JF21</a:t>
            </a:r>
            <a:r>
              <a:rPr lang="en-US" altLang="en-US" sz="1400" b="1" dirty="0">
                <a:solidFill>
                  <a:srgbClr val="000000"/>
                </a:solidFill>
                <a:ea typeface="ＭＳ Ｐゴシック" charset="-128"/>
              </a:rPr>
              <a:t>) Scalable Options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6393897" y="6480883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800" dirty="0"/>
              <a:t>15 April 2020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800" dirty="0"/>
              <a:t>Tom Hooper, ECJ7 JTREX, 430-4247</a:t>
            </a:r>
          </a:p>
        </p:txBody>
      </p:sp>
    </p:spTree>
    <p:extLst>
      <p:ext uri="{BB962C8B-B14F-4D97-AF65-F5344CB8AC3E}">
        <p14:creationId xmlns:p14="http://schemas.microsoft.com/office/powerpoint/2010/main" val="42023493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8540000">
            <a:off x="2285414" y="1800659"/>
            <a:ext cx="48311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>
                <a:solidFill>
                  <a:schemeClr val="accent3">
                    <a:lumMod val="85000"/>
                  </a:schemeClr>
                </a:solidFill>
              </a:rPr>
              <a:t>DRAFT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98923" y="155520"/>
            <a:ext cx="4473178" cy="425054"/>
          </a:xfrm>
        </p:spPr>
        <p:txBody>
          <a:bodyPr/>
          <a:lstStyle/>
          <a:p>
            <a:r>
              <a:rPr lang="en-US" dirty="0" err="1"/>
              <a:t>JELC</a:t>
            </a:r>
            <a:r>
              <a:rPr lang="en-US" dirty="0"/>
              <a:t> </a:t>
            </a:r>
            <a:r>
              <a:rPr lang="en-US" dirty="0" err="1"/>
              <a:t>COAs</a:t>
            </a:r>
            <a:r>
              <a:rPr lang="en-US" dirty="0"/>
              <a:t> &amp; Decision Points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2893" y="458222"/>
            <a:ext cx="4470808" cy="2585611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b="1" dirty="0"/>
              <a:t>COA #1 (Current) JELC</a:t>
            </a:r>
          </a:p>
          <a:p>
            <a:pPr marL="0" indent="0" algn="ctr">
              <a:buNone/>
            </a:pPr>
            <a:r>
              <a:rPr lang="en-US" sz="1000" b="1" dirty="0">
                <a:solidFill>
                  <a:srgbClr val="FF0000"/>
                </a:solidFill>
              </a:rPr>
              <a:t>5-day (JTF-I(-), CCM, CCC) CPX &amp; 1-day (GO/FO) Wargame/TTX</a:t>
            </a:r>
          </a:p>
          <a:p>
            <a:pPr marL="0" indent="0">
              <a:buNone/>
            </a:pPr>
            <a:r>
              <a:rPr lang="en-US" sz="1200" dirty="0"/>
              <a:t>CDC (US Only) 20-21 MAY		(</a:t>
            </a:r>
            <a:r>
              <a:rPr lang="en-US" sz="1200" dirty="0" err="1"/>
              <a:t>SVTC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r>
              <a:rPr lang="en-US" sz="1200" dirty="0"/>
              <a:t>CDC 	JUN (TBD)		(</a:t>
            </a:r>
            <a:r>
              <a:rPr lang="en-US" sz="1200" dirty="0" err="1"/>
              <a:t>Bilat</a:t>
            </a:r>
            <a:r>
              <a:rPr lang="en-US" sz="1200" dirty="0"/>
              <a:t> </a:t>
            </a:r>
            <a:r>
              <a:rPr lang="en-US" sz="1200" dirty="0" err="1"/>
              <a:t>SVTC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r>
              <a:rPr lang="en-US" sz="1200" dirty="0" err="1"/>
              <a:t>IPC</a:t>
            </a:r>
            <a:r>
              <a:rPr lang="en-US" sz="1200" dirty="0"/>
              <a:t>  	20-24 JUL (</a:t>
            </a:r>
            <a:r>
              <a:rPr lang="en-US" sz="1200" dirty="0" err="1"/>
              <a:t>ICW</a:t>
            </a:r>
            <a:r>
              <a:rPr lang="en-US" sz="1200" dirty="0"/>
              <a:t> CPC) 	(Stuttgart)</a:t>
            </a:r>
          </a:p>
          <a:p>
            <a:pPr marL="0" indent="0">
              <a:buNone/>
            </a:pPr>
            <a:r>
              <a:rPr lang="en-US" sz="1200" dirty="0"/>
              <a:t>JTF-I </a:t>
            </a:r>
            <a:r>
              <a:rPr lang="en-US" sz="1200" dirty="0" err="1"/>
              <a:t>RTE</a:t>
            </a:r>
            <a:r>
              <a:rPr lang="en-US" sz="1200" dirty="0"/>
              <a:t>	31 AUG-04 SEP	(</a:t>
            </a:r>
            <a:r>
              <a:rPr lang="en-US" sz="1200" dirty="0" err="1"/>
              <a:t>Ramstein</a:t>
            </a:r>
            <a:r>
              <a:rPr lang="en-US" sz="1200" dirty="0"/>
              <a:t> (WPC))</a:t>
            </a:r>
          </a:p>
          <a:p>
            <a:pPr marL="0" indent="0">
              <a:buNone/>
            </a:pPr>
            <a:r>
              <a:rPr lang="en-US" sz="1200" dirty="0" err="1"/>
              <a:t>MSEL</a:t>
            </a:r>
            <a:r>
              <a:rPr lang="en-US" sz="1200" dirty="0"/>
              <a:t>  	14-17 SEP 		(Ramstein (WPC))</a:t>
            </a:r>
          </a:p>
          <a:p>
            <a:pPr marL="0" indent="0">
              <a:buNone/>
            </a:pPr>
            <a:r>
              <a:rPr lang="en-US" sz="1200" dirty="0" err="1"/>
              <a:t>MPC</a:t>
            </a:r>
            <a:r>
              <a:rPr lang="en-US" sz="1200" dirty="0"/>
              <a:t>  	8-11 NOV 		(Israel)</a:t>
            </a:r>
          </a:p>
          <a:p>
            <a:pPr marL="0" indent="0">
              <a:buNone/>
            </a:pPr>
            <a:r>
              <a:rPr lang="en-US" sz="1200" dirty="0" err="1"/>
              <a:t>FPC</a:t>
            </a:r>
            <a:r>
              <a:rPr lang="en-US" sz="1200" dirty="0"/>
              <a:t> 	5-7 JAN 		(Israel)</a:t>
            </a:r>
          </a:p>
          <a:p>
            <a:pPr marL="0" indent="0">
              <a:buNone/>
            </a:pPr>
            <a:r>
              <a:rPr lang="en-US" sz="1200" b="1" dirty="0"/>
              <a:t>Execution  31 JAN-11 FEB</a:t>
            </a:r>
            <a:r>
              <a:rPr lang="en-US" sz="1200" dirty="0"/>
              <a:t>	(Israel)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lvl="0" indent="0" algn="ctr">
              <a:buClr>
                <a:srgbClr val="FF0000"/>
              </a:buClr>
              <a:buNone/>
            </a:pPr>
            <a:r>
              <a:rPr lang="en-US" sz="1400" b="1" dirty="0">
                <a:solidFill>
                  <a:srgbClr val="000000"/>
                </a:solidFill>
              </a:rPr>
              <a:t>COA #2 (No Travel allowed thru JUL) JELC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000" b="1" dirty="0">
                <a:solidFill>
                  <a:srgbClr val="FF0000"/>
                </a:solidFill>
              </a:rPr>
              <a:t>5-day (JTF-I(-), CCM, CCC) CPX &amp; 1-day (GO/FO) Wargame/TTX</a:t>
            </a:r>
            <a:endParaRPr lang="en-US" sz="1400" b="1" dirty="0">
              <a:solidFill>
                <a:srgbClr val="000000"/>
              </a:solidFill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>
                <a:solidFill>
                  <a:srgbClr val="000000"/>
                </a:solidFill>
              </a:rPr>
              <a:t>CDC (US Only) 20-21 MAY		(</a:t>
            </a:r>
            <a:r>
              <a:rPr lang="en-US" sz="1200" dirty="0" err="1">
                <a:solidFill>
                  <a:srgbClr val="000000"/>
                </a:solidFill>
              </a:rPr>
              <a:t>SVTC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>
                <a:solidFill>
                  <a:srgbClr val="000000"/>
                </a:solidFill>
              </a:rPr>
              <a:t>CDC 	JUN (TBD)		(</a:t>
            </a:r>
            <a:r>
              <a:rPr lang="en-US" sz="1200" dirty="0" err="1">
                <a:solidFill>
                  <a:srgbClr val="000000"/>
                </a:solidFill>
              </a:rPr>
              <a:t>Bilat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SVTC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 err="1">
                <a:solidFill>
                  <a:srgbClr val="000000"/>
                </a:solidFill>
              </a:rPr>
              <a:t>IPC</a:t>
            </a:r>
            <a:r>
              <a:rPr lang="en-US" sz="1200" dirty="0">
                <a:solidFill>
                  <a:srgbClr val="000000"/>
                </a:solidFill>
              </a:rPr>
              <a:t>  	20-24 JUL (</a:t>
            </a:r>
            <a:r>
              <a:rPr lang="en-US" sz="1200" dirty="0" err="1">
                <a:solidFill>
                  <a:srgbClr val="000000"/>
                </a:solidFill>
              </a:rPr>
              <a:t>ICW</a:t>
            </a:r>
            <a:r>
              <a:rPr lang="en-US" sz="1200" dirty="0">
                <a:solidFill>
                  <a:srgbClr val="000000"/>
                </a:solidFill>
              </a:rPr>
              <a:t> CPC) 	(</a:t>
            </a:r>
            <a:r>
              <a:rPr lang="en-US" sz="1200" dirty="0" err="1">
                <a:solidFill>
                  <a:srgbClr val="000000"/>
                </a:solidFill>
              </a:rPr>
              <a:t>Bilat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SVTC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>
                <a:solidFill>
                  <a:srgbClr val="000000"/>
                </a:solidFill>
              </a:rPr>
              <a:t>JTF-I </a:t>
            </a:r>
            <a:r>
              <a:rPr lang="en-US" sz="1200" dirty="0" err="1">
                <a:solidFill>
                  <a:srgbClr val="000000"/>
                </a:solidFill>
              </a:rPr>
              <a:t>RTE</a:t>
            </a:r>
            <a:r>
              <a:rPr lang="en-US" sz="1200" dirty="0">
                <a:solidFill>
                  <a:srgbClr val="000000"/>
                </a:solidFill>
              </a:rPr>
              <a:t>	31 AUG-04 SEP	(</a:t>
            </a:r>
            <a:r>
              <a:rPr lang="en-US" sz="1200" dirty="0" err="1">
                <a:solidFill>
                  <a:srgbClr val="000000"/>
                </a:solidFill>
              </a:rPr>
              <a:t>Ramstein</a:t>
            </a:r>
            <a:r>
              <a:rPr lang="en-US" sz="1200" dirty="0">
                <a:solidFill>
                  <a:srgbClr val="000000"/>
                </a:solidFill>
              </a:rPr>
              <a:t> (WPC))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 err="1">
                <a:solidFill>
                  <a:srgbClr val="000000"/>
                </a:solidFill>
              </a:rPr>
              <a:t>MSEL</a:t>
            </a:r>
            <a:r>
              <a:rPr lang="en-US" sz="1200" dirty="0">
                <a:solidFill>
                  <a:srgbClr val="000000"/>
                </a:solidFill>
              </a:rPr>
              <a:t>  	14-17 SEP 		(Ramstein (WPC))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 err="1">
                <a:solidFill>
                  <a:srgbClr val="000000"/>
                </a:solidFill>
              </a:rPr>
              <a:t>MPC</a:t>
            </a:r>
            <a:r>
              <a:rPr lang="en-US" sz="1200" dirty="0">
                <a:solidFill>
                  <a:srgbClr val="000000"/>
                </a:solidFill>
              </a:rPr>
              <a:t>  	8-11 NOV 		(Israel)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 err="1">
                <a:solidFill>
                  <a:srgbClr val="000000"/>
                </a:solidFill>
              </a:rPr>
              <a:t>FPC</a:t>
            </a:r>
            <a:r>
              <a:rPr lang="en-US" sz="1200" dirty="0">
                <a:solidFill>
                  <a:srgbClr val="000000"/>
                </a:solidFill>
              </a:rPr>
              <a:t> 	5-7 JAN 		(Israel)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b="1" dirty="0">
                <a:solidFill>
                  <a:srgbClr val="000000"/>
                </a:solidFill>
              </a:rPr>
              <a:t>Execution  31 JAN-11 FEB</a:t>
            </a:r>
            <a:r>
              <a:rPr lang="en-US" sz="1200" dirty="0">
                <a:solidFill>
                  <a:srgbClr val="000000"/>
                </a:solidFill>
              </a:rPr>
              <a:t>	(Israel)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200" b="1" dirty="0">
                <a:solidFill>
                  <a:srgbClr val="0000FF">
                    <a:lumMod val="75000"/>
                  </a:srgbClr>
                </a:solidFill>
              </a:rPr>
              <a:t>*Decision Point = 10 JUL 20*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US" sz="1050" dirty="0">
              <a:solidFill>
                <a:srgbClr val="000000"/>
              </a:solidFill>
            </a:endParaRPr>
          </a:p>
          <a:p>
            <a:endParaRPr lang="en-US" sz="1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lvl="0" indent="0" algn="ctr">
              <a:buClr>
                <a:srgbClr val="FF0000"/>
              </a:buClr>
              <a:buNone/>
            </a:pPr>
            <a:r>
              <a:rPr lang="en-US" sz="1400" b="1" dirty="0">
                <a:solidFill>
                  <a:srgbClr val="000000"/>
                </a:solidFill>
              </a:rPr>
              <a:t>COA #3 (No Travel allowed thru SEP) 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200" b="1" dirty="0">
                <a:solidFill>
                  <a:srgbClr val="000000"/>
                </a:solidFill>
              </a:rPr>
              <a:t>Exec 10 or 11 FEB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000" b="1" dirty="0">
                <a:solidFill>
                  <a:srgbClr val="FF0000"/>
                </a:solidFill>
              </a:rPr>
              <a:t>Rescope from CPX to GO/FO Wargame/TTX</a:t>
            </a:r>
          </a:p>
          <a:p>
            <a:pPr marL="0" lvl="0" indent="0" algn="ctr">
              <a:buClr>
                <a:srgbClr val="FF0000"/>
              </a:buClr>
              <a:buNone/>
            </a:pPr>
            <a:endParaRPr lang="en-US" sz="1000" b="1" dirty="0">
              <a:solidFill>
                <a:srgbClr val="FF0000"/>
              </a:solidFill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>
                <a:solidFill>
                  <a:srgbClr val="000000"/>
                </a:solidFill>
              </a:rPr>
              <a:t>JTF-I </a:t>
            </a:r>
            <a:r>
              <a:rPr lang="en-US" sz="1200" dirty="0" err="1">
                <a:solidFill>
                  <a:srgbClr val="000000"/>
                </a:solidFill>
              </a:rPr>
              <a:t>RTE</a:t>
            </a:r>
            <a:r>
              <a:rPr lang="en-US" sz="1200" dirty="0">
                <a:solidFill>
                  <a:srgbClr val="000000"/>
                </a:solidFill>
              </a:rPr>
              <a:t>	31 AUG-04 SEP	(</a:t>
            </a:r>
            <a:r>
              <a:rPr lang="en-US" sz="1200" dirty="0" err="1">
                <a:solidFill>
                  <a:srgbClr val="000000"/>
                </a:solidFill>
              </a:rPr>
              <a:t>Ramstein</a:t>
            </a:r>
            <a:r>
              <a:rPr lang="en-US" sz="1200" dirty="0">
                <a:solidFill>
                  <a:srgbClr val="000000"/>
                </a:solidFill>
              </a:rPr>
              <a:t> (WPC))</a:t>
            </a:r>
            <a:endParaRPr lang="en-US" sz="1200" dirty="0">
              <a:solidFill>
                <a:srgbClr val="FF0000"/>
              </a:solidFill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 err="1">
                <a:solidFill>
                  <a:srgbClr val="000000"/>
                </a:solidFill>
              </a:rPr>
              <a:t>MSEL</a:t>
            </a:r>
            <a:r>
              <a:rPr lang="en-US" sz="1200" dirty="0">
                <a:solidFill>
                  <a:srgbClr val="000000"/>
                </a:solidFill>
              </a:rPr>
              <a:t>  	14-17 SEP 		(</a:t>
            </a:r>
            <a:r>
              <a:rPr lang="en-US" sz="1200" dirty="0" err="1">
                <a:solidFill>
                  <a:srgbClr val="000000"/>
                </a:solidFill>
              </a:rPr>
              <a:t>Bilat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SVTC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 err="1">
                <a:solidFill>
                  <a:srgbClr val="000000"/>
                </a:solidFill>
              </a:rPr>
              <a:t>MPC</a:t>
            </a:r>
            <a:r>
              <a:rPr lang="en-US" sz="1200" dirty="0">
                <a:solidFill>
                  <a:srgbClr val="000000"/>
                </a:solidFill>
              </a:rPr>
              <a:t>  	8-11 NOV 		(Israel)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 err="1">
                <a:solidFill>
                  <a:srgbClr val="000000"/>
                </a:solidFill>
              </a:rPr>
              <a:t>FPC</a:t>
            </a:r>
            <a:r>
              <a:rPr lang="en-US" sz="1200" dirty="0">
                <a:solidFill>
                  <a:srgbClr val="000000"/>
                </a:solidFill>
              </a:rPr>
              <a:t> 	5-7 JAN 		(</a:t>
            </a:r>
            <a:r>
              <a:rPr lang="en-US" sz="1200" dirty="0" err="1">
                <a:solidFill>
                  <a:srgbClr val="000000"/>
                </a:solidFill>
              </a:rPr>
              <a:t>Bilat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SVTC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b="1" dirty="0">
                <a:solidFill>
                  <a:srgbClr val="000000"/>
                </a:solidFill>
              </a:rPr>
              <a:t>Execution	10-11 FEB</a:t>
            </a:r>
            <a:r>
              <a:rPr lang="en-US" sz="1200" dirty="0">
                <a:solidFill>
                  <a:srgbClr val="000000"/>
                </a:solidFill>
              </a:rPr>
              <a:t>	(Israel)</a:t>
            </a:r>
          </a:p>
          <a:p>
            <a:pPr marL="0" lvl="0" indent="0" algn="ctr">
              <a:buClr>
                <a:srgbClr val="FF0000"/>
              </a:buClr>
              <a:buNone/>
            </a:pPr>
            <a:endParaRPr lang="en-US" sz="1200" b="1" dirty="0">
              <a:solidFill>
                <a:srgbClr val="0000FF">
                  <a:lumMod val="75000"/>
                </a:srgbClr>
              </a:solidFill>
            </a:endParaRP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200" b="1" dirty="0">
                <a:solidFill>
                  <a:srgbClr val="0000FF">
                    <a:lumMod val="75000"/>
                  </a:srgbClr>
                </a:solidFill>
              </a:rPr>
              <a:t>*Decision Point = 03 SEP 20*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F0000"/>
              </a:buClr>
              <a:buNone/>
            </a:pPr>
            <a:endParaRPr lang="en-US" sz="1050" dirty="0">
              <a:solidFill>
                <a:srgbClr val="000000"/>
              </a:solidFill>
            </a:endParaRPr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0" lvl="0" indent="0" algn="ctr">
              <a:buClr>
                <a:srgbClr val="FF0000"/>
              </a:buClr>
              <a:buNone/>
            </a:pPr>
            <a:r>
              <a:rPr lang="en-US" sz="1400" b="1" dirty="0">
                <a:solidFill>
                  <a:srgbClr val="000000"/>
                </a:solidFill>
              </a:rPr>
              <a:t>COA #4 (No travel allowed thru DEC) 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200" b="1" dirty="0">
                <a:solidFill>
                  <a:srgbClr val="000000"/>
                </a:solidFill>
              </a:rPr>
              <a:t>Exec 10 or 11 FEB</a:t>
            </a: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000" b="1" dirty="0">
                <a:solidFill>
                  <a:srgbClr val="FF0000"/>
                </a:solidFill>
              </a:rPr>
              <a:t>Rescope from GO/FO Wargame/TTX to Virtual Roundtable Staff Talks</a:t>
            </a:r>
          </a:p>
          <a:p>
            <a:pPr marL="0" lvl="0" indent="0" algn="ctr">
              <a:buClr>
                <a:srgbClr val="FF0000"/>
              </a:buClr>
              <a:buNone/>
            </a:pPr>
            <a:endParaRPr lang="en-US" sz="1000" b="1" dirty="0">
              <a:solidFill>
                <a:srgbClr val="FF0000"/>
              </a:solidFill>
            </a:endParaRP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 err="1">
                <a:solidFill>
                  <a:srgbClr val="000000"/>
                </a:solidFill>
              </a:rPr>
              <a:t>MPC</a:t>
            </a:r>
            <a:r>
              <a:rPr lang="en-US" sz="1200" dirty="0">
                <a:solidFill>
                  <a:srgbClr val="000000"/>
                </a:solidFill>
              </a:rPr>
              <a:t>  	8-11 NOV 		(</a:t>
            </a:r>
            <a:r>
              <a:rPr lang="en-US" sz="1200" dirty="0" err="1">
                <a:solidFill>
                  <a:srgbClr val="000000"/>
                </a:solidFill>
              </a:rPr>
              <a:t>Bilat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SVTC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dirty="0" err="1">
                <a:solidFill>
                  <a:srgbClr val="000000"/>
                </a:solidFill>
              </a:rPr>
              <a:t>FPC</a:t>
            </a:r>
            <a:r>
              <a:rPr lang="en-US" sz="1200" dirty="0">
                <a:solidFill>
                  <a:srgbClr val="000000"/>
                </a:solidFill>
              </a:rPr>
              <a:t> 	5-7 JAN 		(</a:t>
            </a:r>
            <a:r>
              <a:rPr lang="en-US" sz="1200" dirty="0" err="1">
                <a:solidFill>
                  <a:srgbClr val="000000"/>
                </a:solidFill>
              </a:rPr>
              <a:t>Bilat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SVTC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en-US" sz="1200" b="1" dirty="0">
                <a:solidFill>
                  <a:srgbClr val="000000"/>
                </a:solidFill>
              </a:rPr>
              <a:t>Execution	10-11 FEB</a:t>
            </a:r>
            <a:r>
              <a:rPr lang="en-US" sz="1200" dirty="0">
                <a:solidFill>
                  <a:srgbClr val="000000"/>
                </a:solidFill>
              </a:rPr>
              <a:t>	(</a:t>
            </a:r>
            <a:r>
              <a:rPr lang="en-US" sz="1200" dirty="0" err="1">
                <a:solidFill>
                  <a:srgbClr val="000000"/>
                </a:solidFill>
              </a:rPr>
              <a:t>Bilat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SVTC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0" lvl="0" indent="0" algn="ctr">
              <a:buClr>
                <a:srgbClr val="FF0000"/>
              </a:buClr>
              <a:buNone/>
            </a:pPr>
            <a:endParaRPr lang="en-US" sz="1200" b="1" dirty="0">
              <a:solidFill>
                <a:srgbClr val="0000FF">
                  <a:lumMod val="75000"/>
                </a:srgbClr>
              </a:solidFill>
            </a:endParaRPr>
          </a:p>
          <a:p>
            <a:pPr marL="0" lvl="0" indent="0" algn="ctr">
              <a:buClr>
                <a:srgbClr val="FF0000"/>
              </a:buClr>
              <a:buNone/>
            </a:pPr>
            <a:r>
              <a:rPr lang="en-US" sz="1200" b="1" dirty="0">
                <a:solidFill>
                  <a:srgbClr val="0000FF">
                    <a:lumMod val="75000"/>
                  </a:srgbClr>
                </a:solidFill>
              </a:rPr>
              <a:t>*Decision Point = 01 NOV 20*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6393897" y="6480883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800" dirty="0"/>
              <a:t>15 April 2020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800" dirty="0"/>
              <a:t>Tom Hooper, ECJ7 JTREX, 430-4247</a:t>
            </a:r>
          </a:p>
        </p:txBody>
      </p:sp>
    </p:spTree>
    <p:extLst>
      <p:ext uri="{BB962C8B-B14F-4D97-AF65-F5344CB8AC3E}">
        <p14:creationId xmlns:p14="http://schemas.microsoft.com/office/powerpoint/2010/main" val="130518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18540000">
            <a:off x="2285414" y="1800659"/>
            <a:ext cx="48311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>
                <a:solidFill>
                  <a:schemeClr val="accent3">
                    <a:lumMod val="85000"/>
                  </a:schemeClr>
                </a:solidFill>
              </a:rPr>
              <a:t>DRAFT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525" y="1567905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  <a:endParaRPr lang="en-US" sz="2400" dirty="0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6393897" y="6480883"/>
            <a:ext cx="25337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SzPct val="85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66"/>
              </a:buClr>
              <a:buSzPct val="85000"/>
              <a:buChar char="•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6600"/>
              </a:buClr>
              <a:buSzPct val="85000"/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996633"/>
              </a:buClr>
              <a:buSzPct val="10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800" dirty="0"/>
              <a:t>15 April 2020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800" dirty="0"/>
              <a:t>Tom Hooper, ECJ7 JTREX, 430-4247</a:t>
            </a:r>
          </a:p>
        </p:txBody>
      </p:sp>
    </p:spTree>
    <p:extLst>
      <p:ext uri="{BB962C8B-B14F-4D97-AF65-F5344CB8AC3E}">
        <p14:creationId xmlns:p14="http://schemas.microsoft.com/office/powerpoint/2010/main" val="324866106"/>
      </p:ext>
    </p:extLst>
  </p:cSld>
  <p:clrMapOvr>
    <a:masterClrMapping/>
  </p:clrMapOvr>
</p:sld>
</file>

<file path=ppt/theme/theme1.xml><?xml version="1.0" encoding="utf-8"?>
<a:theme xmlns:a="http://schemas.openxmlformats.org/drawingml/2006/main" name="6_(S) NEW EUCOM Master slide(Jul 13 v1)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EUCOM Master Powerpoint Unclassified Template Jun 13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EUCOM Master Powerpoint Unclassified Template Jun 13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_EUCOM Master Powerpoint Unclassified Template Jun 13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(S) NEW EUCOM Master slide(Jul 13 v1)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(S) NEW EUCOM Master slide(Jul 13 v1)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(S) NEW EUCOM Master slide(Jul 13 v1)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(S) NEW EUCOM Master slide(Jul 13 v1)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(S) NEW EUCOM Master slide(Jul 13 v1)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(S) NEW EUCOM Master slide(Jul 13 v1)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(S) NEW EUCOM Master slide(Jul 13 v1)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EUCOM Master Powerpoint Unclassified Template Jun 13">
  <a:themeElements>
    <a:clrScheme name="HQ USEUCOM Master PPT Classified Template 8">
      <a:dk1>
        <a:srgbClr val="000000"/>
      </a:dk1>
      <a:lt1>
        <a:srgbClr val="FFFFFF"/>
      </a:lt1>
      <a:dk2>
        <a:srgbClr val="0000FF"/>
      </a:dk2>
      <a:lt2>
        <a:srgbClr val="5F5F5F"/>
      </a:lt2>
      <a:accent1>
        <a:srgbClr val="FFFFCC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E70000"/>
      </a:accent6>
      <a:hlink>
        <a:srgbClr val="990099"/>
      </a:hlink>
      <a:folHlink>
        <a:srgbClr val="808080"/>
      </a:folHlink>
    </a:clrScheme>
    <a:fontScheme name="HQ USEUCOM Master PPT Classified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66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HQ USEUCOM Master PPT Classifie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Q USEUCOM Master PPT Classifie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Q USEUCOM Master PPT Classified Template 8">
        <a:dk1>
          <a:srgbClr val="000000"/>
        </a:dk1>
        <a:lt1>
          <a:srgbClr val="FFFFFF"/>
        </a:lt1>
        <a:dk2>
          <a:srgbClr val="0000FF"/>
        </a:dk2>
        <a:lt2>
          <a:srgbClr val="5F5F5F"/>
        </a:lt2>
        <a:accent1>
          <a:srgbClr val="FFFFC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0000"/>
        </a:accent6>
        <a:hlink>
          <a:srgbClr val="9900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12d0ab86dc94eb6847d9041eb4958cd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Briefing</TermName>
          <TermId xmlns="http://schemas.microsoft.com/office/infopath/2007/PartnerControls">5ea6467b-0dfd-48cb-b1e4-3eef9b75edf0</TermId>
        </TermInfo>
      </Terms>
    </l12d0ab86dc94eb6847d9041eb4958cd>
    <c7e0b9a411eb4935993085b2ac6ed092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ECJ7 JTrEx</TermName>
          <TermId xmlns="http://schemas.microsoft.com/office/infopath/2007/PartnerControls">5025bef8-98f6-4d32-b7a9-4d4976e98f88</TermId>
        </TermInfo>
      </Terms>
    </c7e0b9a411eb4935993085b2ac6ed092>
    <h78b99f2477b4fc991aafbbe6a240b56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Joint Exercise Planning</TermName>
          <TermId xmlns="http://schemas.microsoft.com/office/infopath/2007/PartnerControls">46541246-0e41-4c97-a974-470ef127182c</TermId>
        </TermInfo>
      </Terms>
    </h78b99f2477b4fc991aafbbe6a240b56>
    <bc647b1c2b074f01891b1e7f5c05f040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(U) UNCLASSIFIED</TermName>
          <TermId xmlns="http://schemas.microsoft.com/office/infopath/2007/PartnerControls">5bb07b3e-8c60-445e-a899-5e74700b4ea8</TermId>
        </TermInfo>
      </Terms>
    </bc647b1c2b074f01891b1e7f5c05f040>
    <TaxCatchAll xmlns="e951c916-1085-43dd-a15a-9df820d0c51d">
      <Value>20</Value>
      <Value>203</Value>
      <Value>4</Value>
      <Value>498</Value>
      <Value>35</Value>
    </TaxCatchAll>
    <jc98fa1f6e9a48d7a3db3f037c3983b2 xmlns="78dd7549-c751-4398-9d86-4bd76e98bdde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fedde3ed-617f-4079-8a45-5c82c0191522</TermId>
        </TermInfo>
      </Terms>
    </jc98fa1f6e9a48d7a3db3f037c3983b2>
    <d36ce5fd89a0498c931600058f698edd xmlns="78dd7549-c751-4398-9d86-4bd76e98bdde">
      <Terms xmlns="http://schemas.microsoft.com/office/infopath/2007/PartnerControls"/>
    </d36ce5fd89a0498c931600058f698edd>
    <a42420700f7f44e88d601fa03eebc3c6 xmlns="78dd7549-c751-4398-9d86-4bd76e98bdde">
      <Terms xmlns="http://schemas.microsoft.com/office/infopath/2007/PartnerControls"/>
    </a42420700f7f44e88d601fa03eebc3c6>
    <KeyItem xmlns="78dd7549-c751-4398-9d86-4bd76e98bdde">false</KeyItem>
    <IconOverlay xmlns="http://schemas.microsoft.com/sharepoint/v4" xsi:nil="true"/>
    <g00eafd33ca64cd693b51c0b6af9d76b xmlns="78dd7549-c751-4398-9d86-4bd76e98bdde">
      <Terms xmlns="http://schemas.microsoft.com/office/infopath/2007/PartnerControls"/>
    </g00eafd33ca64cd693b51c0b6af9d76b>
    <TaxKeywordTaxHTField xmlns="e951c916-1085-43dd-a15a-9df820d0c51d">
      <Terms xmlns="http://schemas.microsoft.com/office/infopath/2007/PartnerControls"/>
    </TaxKeywordTaxHTField>
    <m01b93798cc844d69309c680cd0d4c78 xmlns="78dd7549-c751-4398-9d86-4bd76e98bdde">
      <Terms xmlns="http://schemas.microsoft.com/office/infopath/2007/PartnerControls"/>
    </m01b93798cc844d69309c680cd0d4c78>
    <ib8de3e17d5c4b3ca46ef5c70b09af89 xmlns="78dd7549-c751-4398-9d86-4bd76e98bdde">
      <Terms xmlns="http://schemas.microsoft.com/office/infopath/2007/PartnerControls"/>
    </ib8de3e17d5c4b3ca46ef5c70b09af89>
    <ParentListItemID xmlns="78dd7549-c751-4398-9d86-4bd76e98bdd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UCOM Document" ma:contentTypeID="0x010100DCC5427C6BFE4816906CC31AB36C21ED006ADC75805B4D3B479A7E5460527A08A6" ma:contentTypeVersion="11" ma:contentTypeDescription="EUCOM Enterprise Document" ma:contentTypeScope="" ma:versionID="6b48657e659d09083137ddfdc9ffc22e">
  <xsd:schema xmlns:xsd="http://www.w3.org/2001/XMLSchema" xmlns:xs="http://www.w3.org/2001/XMLSchema" xmlns:p="http://schemas.microsoft.com/office/2006/metadata/properties" xmlns:ns2="78dd7549-c751-4398-9d86-4bd76e98bdde" xmlns:ns3="e951c916-1085-43dd-a15a-9df820d0c51d" xmlns:ns4="http://schemas.microsoft.com/sharepoint/v4" targetNamespace="http://schemas.microsoft.com/office/2006/metadata/properties" ma:root="true" ma:fieldsID="40b442a72771b682d6139c89cc74e93f" ns2:_="" ns3:_="" ns4:_="">
    <xsd:import namespace="78dd7549-c751-4398-9d86-4bd76e98bdde"/>
    <xsd:import namespace="e951c916-1085-43dd-a15a-9df820d0c51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KeyItem" minOccurs="0"/>
                <xsd:element ref="ns2:l12d0ab86dc94eb6847d9041eb4958cd" minOccurs="0"/>
                <xsd:element ref="ns3:TaxCatchAll" minOccurs="0"/>
                <xsd:element ref="ns3:TaxCatchAllLabel" minOccurs="0"/>
                <xsd:element ref="ns2:h78b99f2477b4fc991aafbbe6a240b56" minOccurs="0"/>
                <xsd:element ref="ns2:jc98fa1f6e9a48d7a3db3f037c3983b2" minOccurs="0"/>
                <xsd:element ref="ns2:g00eafd33ca64cd693b51c0b6af9d76b" minOccurs="0"/>
                <xsd:element ref="ns2:c7e0b9a411eb4935993085b2ac6ed092" minOccurs="0"/>
                <xsd:element ref="ns2:a42420700f7f44e88d601fa03eebc3c6" minOccurs="0"/>
                <xsd:element ref="ns2:ib8de3e17d5c4b3ca46ef5c70b09af89" minOccurs="0"/>
                <xsd:element ref="ns2:bc647b1c2b074f01891b1e7f5c05f040" minOccurs="0"/>
                <xsd:element ref="ns2:d36ce5fd89a0498c931600058f698edd" minOccurs="0"/>
                <xsd:element ref="ns2:m01b93798cc844d69309c680cd0d4c78" minOccurs="0"/>
                <xsd:element ref="ns3:TaxKeywordTaxHTField" minOccurs="0"/>
                <xsd:element ref="ns4:IconOverlay" minOccurs="0"/>
                <xsd:element ref="ns2:ParentListItem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d7549-c751-4398-9d86-4bd76e98bdde" elementFormDefault="qualified">
    <xsd:import namespace="http://schemas.microsoft.com/office/2006/documentManagement/types"/>
    <xsd:import namespace="http://schemas.microsoft.com/office/infopath/2007/PartnerControls"/>
    <xsd:element name="KeyItem" ma:index="2" nillable="true" ma:displayName="Key Item" ma:description="Check this field to mark the item as important." ma:internalName="KeyItem">
      <xsd:simpleType>
        <xsd:restriction base="dms:Boolean"/>
      </xsd:simpleType>
    </xsd:element>
    <xsd:element name="l12d0ab86dc94eb6847d9041eb4958cd" ma:index="3" ma:taxonomy="true" ma:internalName="l12d0ab86dc94eb6847d9041eb4958cd" ma:taxonomyFieldName="Type" ma:displayName="Type" ma:fieldId="{512d0ab8-6dc9-4eb6-847d-9041eb4958cd}" ma:sspId="8b3a55ab-828a-4ca3-ae10-a31ddfe80838" ma:termSetId="fe03dfac-d5fe-4d5a-b475-268d5e24b1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78b99f2477b4fc991aafbbe6a240b56" ma:index="7" ma:taxonomy="true" ma:internalName="h78b99f2477b4fc991aafbbe6a240b56" ma:taxonomyFieldName="Topics" ma:displayName="Topics" ma:fieldId="{178b99f2-477b-4fc9-91aa-fbbe6a240b56}" ma:taxonomyMulti="true" ma:sspId="8b3a55ab-828a-4ca3-ae10-a31ddfe80838" ma:termSetId="e88847fa-1c80-4cc0-9af7-7e2ea7fa697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c98fa1f6e9a48d7a3db3f037c3983b2" ma:index="9" ma:taxonomy="true" ma:internalName="jc98fa1f6e9a48d7a3db3f037c3983b2" ma:taxonomyFieldName="Status" ma:displayName="Status" ma:fieldId="{3c98fa1f-6e9a-48d7-a3db-3f037c3983b2}" ma:sspId="8b3a55ab-828a-4ca3-ae10-a31ddfe80838" ma:termSetId="ddac1f0a-8713-4a56-ad49-6f1171ed81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00eafd33ca64cd693b51c0b6af9d76b" ma:index="11" nillable="true" ma:taxonomy="true" ma:internalName="g00eafd33ca64cd693b51c0b6af9d76b" ma:taxonomyFieldName="AreaofSupport" ma:displayName="Area of Support" ma:fieldId="{000eafd3-3ca6-4cd6-93b5-1c0b6af9d76b}" ma:sspId="8b3a55ab-828a-4ca3-ae10-a31ddfe80838" ma:termSetId="884e3873-5909-4a31-b336-e5d75b0be6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7e0b9a411eb4935993085b2ac6ed092" ma:index="13" nillable="true" ma:taxonomy="true" ma:internalName="c7e0b9a411eb4935993085b2ac6ed092" ma:taxonomyFieldName="Organization" ma:displayName="Organization" ma:fieldId="{c7e0b9a4-11eb-4935-9930-85b2ac6ed092}" ma:sspId="8b3a55ab-828a-4ca3-ae10-a31ddfe80838" ma:termSetId="22518f83-b8ec-442d-b0ea-130b7380a6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42420700f7f44e88d601fa03eebc3c6" ma:index="15" nillable="true" ma:taxonomy="true" ma:internalName="a42420700f7f44e88d601fa03eebc3c6" ma:taxonomyFieldName="WorkingGroups" ma:displayName="Working Groups" ma:fieldId="{a4242070-0f7f-44e8-8d60-1fa03eebc3c6}" ma:taxonomyMulti="true" ma:sspId="8b3a55ab-828a-4ca3-ae10-a31ddfe80838" ma:termSetId="260a6f86-1b73-4d83-93b5-0e03f9ccc0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8de3e17d5c4b3ca46ef5c70b09af89" ma:index="17" nillable="true" ma:taxonomy="true" ma:internalName="ib8de3e17d5c4b3ca46ef5c70b09af89" ma:taxonomyFieldName="JointCapabilityArea" ma:displayName="Joint Capability Area" ma:fieldId="{2b8de3e1-7d5c-4b3c-a46e-f5c70b09af89}" ma:sspId="8b3a55ab-828a-4ca3-ae10-a31ddfe80838" ma:termSetId="0eb5cd6b-22e6-45b2-843e-2c6df004391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647b1c2b074f01891b1e7f5c05f040" ma:index="19" ma:taxonomy="true" ma:internalName="bc647b1c2b074f01891b1e7f5c05f040" ma:taxonomyFieldName="Classification" ma:displayName="Classification" ma:fieldId="{bc647b1c-2b07-4f01-891b-1e7f5c05f040}" ma:sspId="8b3a55ab-828a-4ca3-ae10-a31ddfe80838" ma:termSetId="f5243b5f-ea8c-4a81-8068-722dc8f81170" ma:anchorId="263cfac9-7d64-4ea9-9d6e-a002079667d6" ma:open="false" ma:isKeyword="false">
      <xsd:complexType>
        <xsd:sequence>
          <xsd:element ref="pc:Terms" minOccurs="0" maxOccurs="1"/>
        </xsd:sequence>
      </xsd:complexType>
    </xsd:element>
    <xsd:element name="d36ce5fd89a0498c931600058f698edd" ma:index="21" nillable="true" ma:taxonomy="true" ma:internalName="d36ce5fd89a0498c931600058f698edd" ma:taxonomyFieldName="ClassificationCaveats" ma:displayName="Classification Caveats" ma:fieldId="{d36ce5fd-89a0-498c-9316-00058f698edd}" ma:taxonomyMulti="true" ma:sspId="8b3a55ab-828a-4ca3-ae10-a31ddfe80838" ma:termSetId="f5243b5f-ea8c-4a81-8068-722dc8f81170" ma:anchorId="6e8cfb41-066f-4973-8f96-090b64f38605" ma:open="false" ma:isKeyword="false">
      <xsd:complexType>
        <xsd:sequence>
          <xsd:element ref="pc:Terms" minOccurs="0" maxOccurs="1"/>
        </xsd:sequence>
      </xsd:complexType>
    </xsd:element>
    <xsd:element name="m01b93798cc844d69309c680cd0d4c78" ma:index="23" nillable="true" ma:taxonomy="true" ma:internalName="m01b93798cc844d69309c680cd0d4c78" ma:taxonomyFieldName="Releasability" ma:displayName="Releasability" ma:fieldId="{601b9379-8cc8-44d6-9309-c680cd0d4c78}" ma:taxonomyMulti="true" ma:sspId="8b3a55ab-828a-4ca3-ae10-a31ddfe80838" ma:termSetId="f5243b5f-ea8c-4a81-8068-722dc8f81170" ma:anchorId="cf4824b5-0a46-4502-a8d6-c53433bd6083" ma:open="false" ma:isKeyword="false">
      <xsd:complexType>
        <xsd:sequence>
          <xsd:element ref="pc:Terms" minOccurs="0" maxOccurs="1"/>
        </xsd:sequence>
      </xsd:complexType>
    </xsd:element>
    <xsd:element name="ParentListItemID" ma:index="28" nillable="true" ma:displayName="ParentListItemID" ma:hidden="true" ma:internalName="ParentListItem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51c916-1085-43dd-a15a-9df820d0c51d" elementFormDefault="qualified">
    <xsd:import namespace="http://schemas.microsoft.com/office/2006/documentManagement/types"/>
    <xsd:import namespace="http://schemas.microsoft.com/office/infopath/2007/PartnerControls"/>
    <xsd:element name="TaxCatchAll" ma:index="4" nillable="true" ma:displayName="Taxonomy Catch All Column" ma:description="" ma:hidden="true" ma:list="{ca3265ea-af09-4fa1-9245-d400a4edbcab}" ma:internalName="TaxCatchAll" ma:showField="CatchAllData" ma:web="e951c916-1085-43dd-a15a-9df820d0c5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" nillable="true" ma:displayName="Taxonomy Catch All Column1" ma:description="" ma:hidden="true" ma:list="{ca3265ea-af09-4fa1-9245-d400a4edbcab}" ma:internalName="TaxCatchAllLabel" ma:readOnly="true" ma:showField="CatchAllDataLabel" ma:web="e951c916-1085-43dd-a15a-9df820d0c5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6" nillable="true" ma:taxonomy="true" ma:internalName="TaxKeywordTaxHTField" ma:taxonomyFieldName="TaxKeyword" ma:displayName="Enterprise Keywords" ma:fieldId="{23f27201-bee3-471e-b2e7-b64fd8b7ca38}" ma:taxonomyMulti="true" ma:sspId="8b3a55ab-828a-4ca3-ae10-a31ddfe8083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4F8DF6-20D7-40C4-8AC4-CFD3EB391333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8dd7549-c751-4398-9d86-4bd76e98bdde"/>
    <ds:schemaRef ds:uri="http://schemas.microsoft.com/office/2006/documentManagement/types"/>
    <ds:schemaRef ds:uri="http://purl.org/dc/dcmitype/"/>
    <ds:schemaRef ds:uri="e951c916-1085-43dd-a15a-9df820d0c51d"/>
    <ds:schemaRef ds:uri="http://schemas.microsoft.com/office/infopath/2007/PartnerControls"/>
    <ds:schemaRef ds:uri="http://schemas.microsoft.com/sharepoint/v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1E4EF43-B61E-4AD6-B302-E2AC07F95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d7549-c751-4398-9d86-4bd76e98bdde"/>
    <ds:schemaRef ds:uri="e951c916-1085-43dd-a15a-9df820d0c51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568</Words>
  <Application>Microsoft Office PowerPoint</Application>
  <PresentationFormat>On-screen Show (4:3)</PresentationFormat>
  <Paragraphs>88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4</vt:i4>
      </vt:variant>
    </vt:vector>
  </HeadingPairs>
  <TitlesOfParts>
    <vt:vector size="21" baseType="lpstr">
      <vt:lpstr>Arial</vt:lpstr>
      <vt:lpstr>Calibri</vt:lpstr>
      <vt:lpstr>Impact</vt:lpstr>
      <vt:lpstr>Tahoma</vt:lpstr>
      <vt:lpstr>Wingdings</vt:lpstr>
      <vt:lpstr>6_(S) NEW EUCOM Master slide(Jul 13 v1)</vt:lpstr>
      <vt:lpstr>12_(S) NEW EUCOM Master slide(Jul 13 v1)</vt:lpstr>
      <vt:lpstr>11_(S) NEW EUCOM Master slide(Jul 13 v1)</vt:lpstr>
      <vt:lpstr>13_(S) NEW EUCOM Master slide(Jul 13 v1)</vt:lpstr>
      <vt:lpstr>7_(S) NEW EUCOM Master slide(Jul 13 v1)</vt:lpstr>
      <vt:lpstr>9_(S) NEW EUCOM Master slide(Jul 13 v1)</vt:lpstr>
      <vt:lpstr>8_(S) NEW EUCOM Master slide(Jul 13 v1)</vt:lpstr>
      <vt:lpstr>10_(S) NEW EUCOM Master slide(Jul 13 v1)</vt:lpstr>
      <vt:lpstr>1_EUCOM Master Powerpoint Unclassified Template Jun 13</vt:lpstr>
      <vt:lpstr>2_EUCOM Master Powerpoint Unclassified Template Jun 13</vt:lpstr>
      <vt:lpstr>4_EUCOM Master Powerpoint Unclassified Template Jun 13</vt:lpstr>
      <vt:lpstr>3_EUCOM Master Powerpoint Unclassified Template Jun 13</vt:lpstr>
      <vt:lpstr>Juniper Falcon 2021 (JF21) Scalable Options </vt:lpstr>
      <vt:lpstr>Executive Overview </vt:lpstr>
      <vt:lpstr>JELC COAs &amp; Decision Points</vt:lpstr>
      <vt:lpstr>Questions?</vt:lpstr>
    </vt:vector>
  </TitlesOfParts>
  <Company>USAFRICOM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(U) JTREX_Template_PPT</dc:title>
  <dc:creator>Cresson, Ruth A CTR (US)</dc:creator>
  <cp:keywords/>
  <cp:lastModifiedBy> </cp:lastModifiedBy>
  <cp:revision>138</cp:revision>
  <cp:lastPrinted>2020-04-07T08:46:35Z</cp:lastPrinted>
  <dcterms:created xsi:type="dcterms:W3CDTF">2016-11-01T15:02:01Z</dcterms:created>
  <dcterms:modified xsi:type="dcterms:W3CDTF">2020-04-16T08:47:25Z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0x010100DCC5427C6BFE4816906CC31AB36C21ED006ADC75805B4D3B479A7E5460527A08A6</vt:lpwstr>
  </property>
  <property fmtid="{D5CDD505-2E9C-101B-9397-08002B2CF9AE}" pid="3" name="TaxKeyword">
    <vt:lpwstr/>
  </property>
  <property fmtid="{D5CDD505-2E9C-101B-9397-08002B2CF9AE}" pid="4" name="Type">
    <vt:lpwstr>20;#Briefing|5ea6467b-0dfd-48cb-b1e4-3eef9b75edf0</vt:lpwstr>
  </property>
  <property fmtid="{D5CDD505-2E9C-101B-9397-08002B2CF9AE}" pid="5" name="Classification">
    <vt:lpwstr>4;#(U) UNCLASSIFIED|5bb07b3e-8c60-445e-a899-5e74700b4ea8</vt:lpwstr>
  </property>
  <property fmtid="{D5CDD505-2E9C-101B-9397-08002B2CF9AE}" pid="6" name="Topics">
    <vt:lpwstr>203;#Joint Exercise Planning|46541246-0e41-4c97-a974-470ef127182c</vt:lpwstr>
  </property>
  <property fmtid="{D5CDD505-2E9C-101B-9397-08002B2CF9AE}" pid="7" name="Status">
    <vt:lpwstr>35;#DRAFT|fedde3ed-617f-4079-8a45-5c82c0191522</vt:lpwstr>
  </property>
  <property fmtid="{D5CDD505-2E9C-101B-9397-08002B2CF9AE}" pid="8" name="Organization">
    <vt:lpwstr>498;#ECJ7 JTrEx|5025bef8-98f6-4d32-b7a9-4d4976e98f88</vt:lpwstr>
  </property>
  <property fmtid="{D5CDD505-2E9C-101B-9397-08002B2CF9AE}" pid="9" name="WorkingGroups">
    <vt:lpwstr/>
  </property>
  <property fmtid="{D5CDD505-2E9C-101B-9397-08002B2CF9AE}" pid="10" name="ClassificationCaveats">
    <vt:lpwstr/>
  </property>
  <property fmtid="{D5CDD505-2E9C-101B-9397-08002B2CF9AE}" pid="11" name="AreaofSupport">
    <vt:lpwstr/>
  </property>
  <property fmtid="{D5CDD505-2E9C-101B-9397-08002B2CF9AE}" pid="12" name="JointCapabilityArea">
    <vt:lpwstr/>
  </property>
  <property fmtid="{D5CDD505-2E9C-101B-9397-08002B2CF9AE}" pid="13" name="Releasability">
    <vt:lpwstr/>
  </property>
</Properties>
</file>